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2">
  <p:sldMasterIdLst>
    <p:sldMasterId id="2147483682" r:id="rId4"/>
    <p:sldMasterId id="2147483814" r:id="rId5"/>
    <p:sldMasterId id="2147483823" r:id="rId6"/>
    <p:sldMasterId id="2147483832" r:id="rId7"/>
    <p:sldMasterId id="2147483842" r:id="rId8"/>
    <p:sldMasterId id="2147483853" r:id="rId9"/>
  </p:sldMasterIdLst>
  <p:notesMasterIdLst>
    <p:notesMasterId r:id="rId23"/>
  </p:notesMasterIdLst>
  <p:sldIdLst>
    <p:sldId id="648" r:id="rId10"/>
    <p:sldId id="666" r:id="rId11"/>
    <p:sldId id="670" r:id="rId12"/>
    <p:sldId id="669" r:id="rId13"/>
    <p:sldId id="606" r:id="rId14"/>
    <p:sldId id="1060" r:id="rId15"/>
    <p:sldId id="918" r:id="rId16"/>
    <p:sldId id="876" r:id="rId17"/>
    <p:sldId id="1086" r:id="rId18"/>
    <p:sldId id="1087" r:id="rId19"/>
    <p:sldId id="1088" r:id="rId20"/>
    <p:sldId id="667" r:id="rId21"/>
    <p:sldId id="668" r:id="rId22"/>
  </p:sldIdLst>
  <p:sldSz cx="12192000" cy="6858000"/>
  <p:notesSz cx="6858000" cy="9144000"/>
  <p:embeddedFontLst>
    <p:embeddedFont>
      <p:font typeface="Avenir Black" panose="020B0803020203020204" pitchFamily="34" charset="-78"/>
      <p:bold r:id="rId24"/>
    </p:embeddedFont>
    <p:embeddedFont>
      <p:font typeface="Avenir Book" panose="020B0503020203020204" pitchFamily="34" charset="-78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Open Sans" panose="020B0606030504020204" pitchFamily="2" charset="0"/>
      <p:regular r:id="rId32"/>
      <p:bold r:id="rId33"/>
      <p:italic r:id="rId34"/>
      <p:boldItalic r:id="rId35"/>
    </p:embeddedFont>
    <p:embeddedFont>
      <p:font typeface="Open Sans Condensed" pitchFamily="2" charset="0"/>
      <p:regular r:id="rId36"/>
      <p:bold r:id="rId37"/>
      <p:italic r:id="rId38"/>
      <p:boldItalic r:id="rId39"/>
    </p:embeddedFont>
    <p:embeddedFont>
      <p:font typeface="Open Sans Condensed Light" pitchFamily="2" charset="0"/>
      <p:regular r:id="rId40"/>
      <p:italic r:id="rId41"/>
    </p:embeddedFont>
    <p:embeddedFont>
      <p:font typeface="Verdana" panose="020B0604030504040204" pitchFamily="34" charset="0"/>
      <p:regular r:id="rId42"/>
      <p:bold r:id="rId43"/>
      <p:italic r:id="rId44"/>
      <p:boldItalic r:id="rId45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7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C5BAC2-1FAF-4DC5-A260-074C7856A3DE}" v="1" dt="2022-10-11T20:11:30.5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89217" autoAdjust="0"/>
  </p:normalViewPr>
  <p:slideViewPr>
    <p:cSldViewPr snapToGrid="0">
      <p:cViewPr varScale="1">
        <p:scale>
          <a:sx n="59" d="100"/>
          <a:sy n="59" d="100"/>
        </p:scale>
        <p:origin x="932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2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font" Target="fonts/font6.fntdata"/><Relationship Id="rId11" Type="http://schemas.openxmlformats.org/officeDocument/2006/relationships/slide" Target="slides/slide2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presProps" Target="presProps.xml"/><Relationship Id="rId20" Type="http://schemas.openxmlformats.org/officeDocument/2006/relationships/slide" Target="slides/slide11.xml"/><Relationship Id="rId41" Type="http://schemas.openxmlformats.org/officeDocument/2006/relationships/font" Target="fonts/font1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Huijpen" userId="f840a8f6-bf8d-4eb8-a506-450ee8d1a6b5" providerId="ADAL" clId="{C2C5BAC2-1FAF-4DC5-A260-074C7856A3DE}"/>
    <pc:docChg chg="addSld delSld modSld sldOrd">
      <pc:chgData name="Kim Huijpen" userId="f840a8f6-bf8d-4eb8-a506-450ee8d1a6b5" providerId="ADAL" clId="{C2C5BAC2-1FAF-4DC5-A260-074C7856A3DE}" dt="2022-10-11T20:11:30.540" v="10"/>
      <pc:docMkLst>
        <pc:docMk/>
      </pc:docMkLst>
      <pc:sldChg chg="del">
        <pc:chgData name="Kim Huijpen" userId="f840a8f6-bf8d-4eb8-a506-450ee8d1a6b5" providerId="ADAL" clId="{C2C5BAC2-1FAF-4DC5-A260-074C7856A3DE}" dt="2022-10-11T20:08:05.139" v="0" actId="47"/>
        <pc:sldMkLst>
          <pc:docMk/>
          <pc:sldMk cId="3017436830" sldId="673"/>
        </pc:sldMkLst>
      </pc:sldChg>
      <pc:sldChg chg="ord">
        <pc:chgData name="Kim Huijpen" userId="f840a8f6-bf8d-4eb8-a506-450ee8d1a6b5" providerId="ADAL" clId="{C2C5BAC2-1FAF-4DC5-A260-074C7856A3DE}" dt="2022-10-11T20:08:37.252" v="4"/>
        <pc:sldMkLst>
          <pc:docMk/>
          <pc:sldMk cId="3207475144" sldId="876"/>
        </pc:sldMkLst>
      </pc:sldChg>
      <pc:sldChg chg="ord">
        <pc:chgData name="Kim Huijpen" userId="f840a8f6-bf8d-4eb8-a506-450ee8d1a6b5" providerId="ADAL" clId="{C2C5BAC2-1FAF-4DC5-A260-074C7856A3DE}" dt="2022-10-11T20:08:35.587" v="2"/>
        <pc:sldMkLst>
          <pc:docMk/>
          <pc:sldMk cId="2913997141" sldId="918"/>
        </pc:sldMkLst>
      </pc:sldChg>
      <pc:sldChg chg="ord">
        <pc:chgData name="Kim Huijpen" userId="f840a8f6-bf8d-4eb8-a506-450ee8d1a6b5" providerId="ADAL" clId="{C2C5BAC2-1FAF-4DC5-A260-074C7856A3DE}" dt="2022-10-11T20:09:28.525" v="7"/>
        <pc:sldMkLst>
          <pc:docMk/>
          <pc:sldMk cId="1279935843" sldId="1086"/>
        </pc:sldMkLst>
      </pc:sldChg>
      <pc:sldChg chg="ord">
        <pc:chgData name="Kim Huijpen" userId="f840a8f6-bf8d-4eb8-a506-450ee8d1a6b5" providerId="ADAL" clId="{C2C5BAC2-1FAF-4DC5-A260-074C7856A3DE}" dt="2022-10-11T20:09:30.234" v="9"/>
        <pc:sldMkLst>
          <pc:docMk/>
          <pc:sldMk cId="1297578185" sldId="1087"/>
        </pc:sldMkLst>
      </pc:sldChg>
      <pc:sldChg chg="add">
        <pc:chgData name="Kim Huijpen" userId="f840a8f6-bf8d-4eb8-a506-450ee8d1a6b5" providerId="ADAL" clId="{C2C5BAC2-1FAF-4DC5-A260-074C7856A3DE}" dt="2022-10-11T20:11:30.540" v="10"/>
        <pc:sldMkLst>
          <pc:docMk/>
          <pc:sldMk cId="2283716057" sldId="1088"/>
        </pc:sldMkLst>
      </pc:sldChg>
      <pc:sldChg chg="del">
        <pc:chgData name="Kim Huijpen" userId="f840a8f6-bf8d-4eb8-a506-450ee8d1a6b5" providerId="ADAL" clId="{C2C5BAC2-1FAF-4DC5-A260-074C7856A3DE}" dt="2022-10-11T20:09:19.351" v="5" actId="47"/>
        <pc:sldMkLst>
          <pc:docMk/>
          <pc:sldMk cId="4186323006" sldId="110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Ruth\Dropbox\00%20Consultancy\1.%20Clients\1.%20Advancing%20Teaching\6.%20Annual%20meetings\2022\Presentations\My%20presentations\2022%20Survey%20findings\Graphs%20for%20TCS%202022%20p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Ruth\Dropbox\00%20Consultancy\1.%20Clients\1.%20Advancing%20Teaching\6.%20Annual%20meetings\2022\Presentations\My%20presentations\2022%20Survey%20findings\Graphs%20for%20TCS%202022%20p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Ruth\Dropbox\00%20Consultancy\1.%20Clients\1.%20Advancing%20Teaching\6.%20Annual%20meetings\2022\Presentations\My%20presentations\2022%20Survey%20findings\Graphs%20for%20TCS%202022%20p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5.0925925925925923E-2"/>
          <c:w val="0.93406802274715661"/>
          <c:h val="0.77587926509186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'2. Promotion to full prof'!$C$3</c:f>
              <c:strCache>
                <c:ptCount val="1"/>
                <c:pt idx="0">
                  <c:v>Are currently very important</c:v>
                </c:pt>
              </c:strCache>
            </c:strRef>
          </c:tx>
          <c:spPr>
            <a:solidFill>
              <a:srgbClr val="3A5C7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87%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425-4876-A034-71D6F57C37B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28%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425-4876-A034-71D6F57C37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'2. Promotion to full prof'!$B$4:$B$7</c:f>
              <c:strCache>
                <c:ptCount val="4"/>
                <c:pt idx="0">
                  <c:v>Research</c:v>
                </c:pt>
                <c:pt idx="1">
                  <c:v>University teaching</c:v>
                </c:pt>
                <c:pt idx="2">
                  <c:v>External engaement</c:v>
                </c:pt>
                <c:pt idx="3">
                  <c:v>Service</c:v>
                </c:pt>
              </c:strCache>
            </c:strRef>
          </c:cat>
          <c:val>
            <c:numRef>
              <c:f>'2. Promotion to full prof'!$C$4:$C$7</c:f>
              <c:numCache>
                <c:formatCode>0%</c:formatCode>
                <c:ptCount val="4"/>
                <c:pt idx="0">
                  <c:v>0.86470347642898604</c:v>
                </c:pt>
                <c:pt idx="1">
                  <c:v>0.28714093565940901</c:v>
                </c:pt>
                <c:pt idx="2">
                  <c:v>0.215655937790871</c:v>
                </c:pt>
                <c:pt idx="3">
                  <c:v>0.189566120505333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E3-B149-84CA-42463C8B26D3}"/>
            </c:ext>
          </c:extLst>
        </c:ser>
        <c:ser>
          <c:idx val="1"/>
          <c:order val="1"/>
          <c:tx>
            <c:strRef>
              <c:f>'2. Promotion to full prof'!$D$3</c:f>
              <c:strCache>
                <c:ptCount val="1"/>
                <c:pt idx="0">
                  <c:v>Would like to be very important</c:v>
                </c:pt>
              </c:strCache>
            </c:strRef>
          </c:tx>
          <c:spPr>
            <a:solidFill>
              <a:srgbClr val="ED7C31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64%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425-4876-A034-71D6F57C37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'2. Promotion to full prof'!$B$4:$B$7</c:f>
              <c:strCache>
                <c:ptCount val="4"/>
                <c:pt idx="0">
                  <c:v>Research</c:v>
                </c:pt>
                <c:pt idx="1">
                  <c:v>University teaching</c:v>
                </c:pt>
                <c:pt idx="2">
                  <c:v>External engaement</c:v>
                </c:pt>
                <c:pt idx="3">
                  <c:v>Service</c:v>
                </c:pt>
              </c:strCache>
            </c:strRef>
          </c:cat>
          <c:val>
            <c:numRef>
              <c:f>'2. Promotion to full prof'!$D$4:$D$7</c:f>
              <c:numCache>
                <c:formatCode>0%</c:formatCode>
                <c:ptCount val="4"/>
                <c:pt idx="0">
                  <c:v>0.77301114797592196</c:v>
                </c:pt>
                <c:pt idx="1">
                  <c:v>0.645735323429108</c:v>
                </c:pt>
                <c:pt idx="2">
                  <c:v>0.16622231900692</c:v>
                </c:pt>
                <c:pt idx="3">
                  <c:v>0.15490497648716001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E3-B149-84CA-42463C8B26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27"/>
        <c:axId val="1955965103"/>
        <c:axId val="1955872719"/>
      </c:barChart>
      <c:catAx>
        <c:axId val="1955965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nl-NL"/>
          </a:p>
        </c:txPr>
        <c:crossAx val="1955872719"/>
        <c:crosses val="autoZero"/>
        <c:auto val="1"/>
        <c:lblAlgn val="ctr"/>
        <c:lblOffset val="100"/>
        <c:noMultiLvlLbl val="0"/>
      </c:catAx>
      <c:valAx>
        <c:axId val="195587271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55965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017913385826764"/>
          <c:y val="5.9004811898512678E-2"/>
          <c:w val="0.44370975503062116"/>
          <c:h val="0.164397783610382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'3. Change in future'!$B$4</c:f>
              <c:strCache>
                <c:ptCount val="1"/>
                <c:pt idx="0">
                  <c:v>increase </c:v>
                </c:pt>
              </c:strCache>
            </c:strRef>
          </c:tx>
          <c:spPr>
            <a:solidFill>
              <a:srgbClr val="3CA84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future'!$C$4:$D$4</c:f>
              <c:numCache>
                <c:formatCode>0%</c:formatCode>
                <c:ptCount val="2"/>
                <c:pt idx="0">
                  <c:v>0.26790793897077803</c:v>
                </c:pt>
                <c:pt idx="1">
                  <c:v>0.58399379738111601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4E-7D46-AE8F-E0EE432F4EF7}"/>
            </c:ext>
          </c:extLst>
        </c:ser>
        <c:ser>
          <c:idx val="1"/>
          <c:order val="1"/>
          <c:tx>
            <c:strRef>
              <c:f>'3. Change in future'!$B$5</c:f>
              <c:strCache>
                <c:ptCount val="1"/>
                <c:pt idx="0">
                  <c:v>decrease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future'!$C$5:$D$5</c:f>
              <c:numCache>
                <c:formatCode>0%</c:formatCode>
                <c:ptCount val="2"/>
                <c:pt idx="0">
                  <c:v>5.77536419274201E-2</c:v>
                </c:pt>
                <c:pt idx="1">
                  <c:v>7.1243969676085497E-2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4E-7D46-AE8F-E0EE432F4EF7}"/>
            </c:ext>
          </c:extLst>
        </c:ser>
        <c:ser>
          <c:idx val="2"/>
          <c:order val="2"/>
          <c:tx>
            <c:strRef>
              <c:f>'3. Change in future'!$B$6</c:f>
              <c:strCache>
                <c:ptCount val="1"/>
                <c:pt idx="0">
                  <c:v>stay the same</c:v>
                </c:pt>
              </c:strCache>
            </c:strRef>
          </c:tx>
          <c:spPr>
            <a:solidFill>
              <a:srgbClr val="508AB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future'!$C$6:$D$6</c:f>
              <c:numCache>
                <c:formatCode>0%</c:formatCode>
                <c:ptCount val="2"/>
                <c:pt idx="0">
                  <c:v>0.44711662787690698</c:v>
                </c:pt>
                <c:pt idx="1">
                  <c:v>0.199431426602343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4E-7D46-AE8F-E0EE432F4EF7}"/>
            </c:ext>
          </c:extLst>
        </c:ser>
        <c:ser>
          <c:idx val="3"/>
          <c:order val="3"/>
          <c:tx>
            <c:strRef>
              <c:f>'3. Change in future'!$B$7</c:f>
              <c:strCache>
                <c:ptCount val="1"/>
                <c:pt idx="0">
                  <c:v>Ddon't know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future'!$C$7:$D$7</c:f>
              <c:numCache>
                <c:formatCode>0%</c:formatCode>
                <c:ptCount val="2"/>
                <c:pt idx="0">
                  <c:v>0.227221791224894</c:v>
                </c:pt>
                <c:pt idx="1">
                  <c:v>0.145330806340455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4E-7D46-AE8F-E0EE432F4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1973296399"/>
        <c:axId val="38714528"/>
      </c:barChart>
      <c:catAx>
        <c:axId val="197329639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8714528"/>
        <c:crosses val="autoZero"/>
        <c:auto val="1"/>
        <c:lblAlgn val="ctr"/>
        <c:lblOffset val="100"/>
        <c:noMultiLvlLbl val="0"/>
      </c:catAx>
      <c:valAx>
        <c:axId val="3871452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97329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'3. Change in future'!$B$4</c:f>
              <c:strCache>
                <c:ptCount val="1"/>
                <c:pt idx="0">
                  <c:v>increase </c:v>
                </c:pt>
              </c:strCache>
            </c:strRef>
          </c:tx>
          <c:spPr>
            <a:solidFill>
              <a:srgbClr val="3CA84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future'!$C$4:$D$4</c:f>
              <c:numCache>
                <c:formatCode>0%</c:formatCode>
                <c:ptCount val="2"/>
                <c:pt idx="0">
                  <c:v>0.26790793897077803</c:v>
                </c:pt>
                <c:pt idx="1">
                  <c:v>0.58399379738111601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4E-7D46-AE8F-E0EE432F4EF7}"/>
            </c:ext>
          </c:extLst>
        </c:ser>
        <c:ser>
          <c:idx val="1"/>
          <c:order val="1"/>
          <c:tx>
            <c:strRef>
              <c:f>'3. Change in future'!$B$5</c:f>
              <c:strCache>
                <c:ptCount val="1"/>
                <c:pt idx="0">
                  <c:v>decrease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future'!$C$5:$D$5</c:f>
              <c:numCache>
                <c:formatCode>0%</c:formatCode>
                <c:ptCount val="2"/>
                <c:pt idx="0">
                  <c:v>5.77536419274201E-2</c:v>
                </c:pt>
                <c:pt idx="1">
                  <c:v>7.1243969676085497E-2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4E-7D46-AE8F-E0EE432F4EF7}"/>
            </c:ext>
          </c:extLst>
        </c:ser>
        <c:ser>
          <c:idx val="2"/>
          <c:order val="2"/>
          <c:tx>
            <c:strRef>
              <c:f>'3. Change in future'!$B$6</c:f>
              <c:strCache>
                <c:ptCount val="1"/>
                <c:pt idx="0">
                  <c:v>stay the same</c:v>
                </c:pt>
              </c:strCache>
            </c:strRef>
          </c:tx>
          <c:spPr>
            <a:solidFill>
              <a:srgbClr val="508AB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future'!$C$6:$D$6</c:f>
              <c:numCache>
                <c:formatCode>0%</c:formatCode>
                <c:ptCount val="2"/>
                <c:pt idx="0">
                  <c:v>0.44711662787690698</c:v>
                </c:pt>
                <c:pt idx="1">
                  <c:v>0.199431426602343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4E-7D46-AE8F-E0EE432F4EF7}"/>
            </c:ext>
          </c:extLst>
        </c:ser>
        <c:ser>
          <c:idx val="3"/>
          <c:order val="3"/>
          <c:tx>
            <c:strRef>
              <c:f>'3. Change in future'!$B$7</c:f>
              <c:strCache>
                <c:ptCount val="1"/>
                <c:pt idx="0">
                  <c:v>Ddon't know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'3. Change in future'!$C$3:$D$3</c:f>
              <c:strCache>
                <c:ptCount val="2"/>
                <c:pt idx="0">
                  <c:v>Think</c:v>
                </c:pt>
                <c:pt idx="1">
                  <c:v>Would like</c:v>
                </c:pt>
              </c:strCache>
            </c:strRef>
          </c:cat>
          <c:val>
            <c:numRef>
              <c:f>'3. Change in future'!$C$7:$D$7</c:f>
              <c:numCache>
                <c:formatCode>0%</c:formatCode>
                <c:ptCount val="2"/>
                <c:pt idx="0">
                  <c:v>0.227221791224894</c:v>
                </c:pt>
                <c:pt idx="1">
                  <c:v>0.145330806340455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4E-7D46-AE8F-E0EE432F4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1973296399"/>
        <c:axId val="38714528"/>
      </c:barChart>
      <c:catAx>
        <c:axId val="197329639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8714528"/>
        <c:crosses val="autoZero"/>
        <c:auto val="1"/>
        <c:lblAlgn val="ctr"/>
        <c:lblOffset val="100"/>
        <c:noMultiLvlLbl val="0"/>
      </c:catAx>
      <c:valAx>
        <c:axId val="3871452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97329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56D95-7A9D-4014-8F50-47F7BFB53C20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8B1D-FEC6-480F-9DF7-C94DCB2E9E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288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1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6537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6BCF9A-CFFE-BF4F-83D4-C1EC56A6AF82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118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8D8B1D-FEC6-480F-9DF7-C94DCB2E9E8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3075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8D8B1D-FEC6-480F-9DF7-C94DCB2E9E8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5000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93484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6BCF9A-CFFE-BF4F-83D4-C1EC56A6AF82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1958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60CAD7-8B11-4E5A-86A4-004614F7354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3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3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416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6BCF9A-CFFE-BF4F-83D4-C1EC56A6AF8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3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3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820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6BCF9A-CFFE-BF4F-83D4-C1EC56A6AF8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3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3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092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6BCF9A-CFFE-BF4F-83D4-C1EC56A6AF8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3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3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25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art (sluiten)">
  <p:cSld name="Zwart (sluiten)">
    <p:bg>
      <p:bgPr>
        <a:solidFill>
          <a:schemeClr val="dk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619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02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082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881605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4127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54681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2631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13223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447438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394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879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8973872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494598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31054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05478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464097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0387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577984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6383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045033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dia" type="title">
  <p:cSld name="1_Titeldi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710400" y="2755200"/>
            <a:ext cx="108720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erdana"/>
              <a:buNone/>
              <a:defRPr sz="42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710400" y="3600000"/>
            <a:ext cx="10872000" cy="2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FA1EA110-AE6E-2F47-BE4E-568DF7AEEAFD}"/>
              </a:ext>
            </a:extLst>
          </p:cNvPr>
          <p:cNvCxnSpPr/>
          <p:nvPr userDrawn="1"/>
        </p:nvCxnSpPr>
        <p:spPr>
          <a:xfrm>
            <a:off x="556800" y="2874000"/>
            <a:ext cx="0" cy="398400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13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mb dir="vert"/>
      </p:transition>
    </mc:Choice>
    <mc:Fallback xmlns="">
      <p:transition spd="slow">
        <p:comb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- rood">
  <p:cSld name="Tekst - rood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2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6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69" name="Google Shape;69;p32"/>
          <p:cNvCxnSpPr/>
          <p:nvPr/>
        </p:nvCxnSpPr>
        <p:spPr>
          <a:xfrm rot="5400000">
            <a:off x="-2509780" y="3789208"/>
            <a:ext cx="6137583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32"/>
          <p:cNvSpPr txBox="1">
            <a:spLocks noGrp="1"/>
          </p:cNvSpPr>
          <p:nvPr>
            <p:ph type="body" idx="1"/>
          </p:nvPr>
        </p:nvSpPr>
        <p:spPr>
          <a:xfrm>
            <a:off x="609601" y="1557867"/>
            <a:ext cx="9912351" cy="376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828754" lvl="2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2438339" lvl="3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4pPr>
            <a:lvl5pPr marL="3047924" lvl="4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982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99" y="1440000"/>
            <a:ext cx="11280000" cy="460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0000" y="359999"/>
            <a:ext cx="10080000" cy="8640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702396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met lijn - rood">
  <p:cSld name="Titel met lijn - rood">
    <p:bg>
      <p:bgPr>
        <a:solidFill>
          <a:schemeClr val="dk2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0" name="Google Shape;90;p35"/>
          <p:cNvSpPr txBox="1">
            <a:spLocks noGrp="1"/>
          </p:cNvSpPr>
          <p:nvPr>
            <p:ph type="title"/>
          </p:nvPr>
        </p:nvSpPr>
        <p:spPr>
          <a:xfrm>
            <a:off x="609600" y="720417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6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1" name="Google Shape;91;p35"/>
          <p:cNvCxnSpPr/>
          <p:nvPr/>
        </p:nvCxnSpPr>
        <p:spPr>
          <a:xfrm rot="5400000">
            <a:off x="-2509780" y="3789208"/>
            <a:ext cx="6137583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2377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titel" type="secHead">
  <p:cSld name="Sectietitel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6"/>
          <p:cNvSpPr txBox="1">
            <a:spLocks noGrp="1"/>
          </p:cNvSpPr>
          <p:nvPr>
            <p:ph type="title"/>
          </p:nvPr>
        </p:nvSpPr>
        <p:spPr>
          <a:xfrm>
            <a:off x="609601" y="3713021"/>
            <a:ext cx="10716684" cy="9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Verdana"/>
              <a:buNone/>
              <a:defRPr sz="4267" b="1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body" idx="1"/>
          </p:nvPr>
        </p:nvSpPr>
        <p:spPr>
          <a:xfrm>
            <a:off x="609601" y="4750130"/>
            <a:ext cx="10716684" cy="58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1" name="Google Shape;101;p36"/>
          <p:cNvCxnSpPr/>
          <p:nvPr/>
        </p:nvCxnSpPr>
        <p:spPr>
          <a:xfrm>
            <a:off x="557953" y="3823855"/>
            <a:ext cx="0" cy="3035203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396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etitel">
  <p:cSld name="1_Sectietitel">
    <p:bg>
      <p:bgPr>
        <a:solidFill>
          <a:schemeClr val="dk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7"/>
          <p:cNvSpPr txBox="1">
            <a:spLocks noGrp="1"/>
          </p:cNvSpPr>
          <p:nvPr>
            <p:ph type="title"/>
          </p:nvPr>
        </p:nvSpPr>
        <p:spPr>
          <a:xfrm>
            <a:off x="609601" y="3713021"/>
            <a:ext cx="10716684" cy="9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erdana"/>
              <a:buNone/>
              <a:defRPr sz="4267" b="1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7"/>
          <p:cNvSpPr txBox="1">
            <a:spLocks noGrp="1"/>
          </p:cNvSpPr>
          <p:nvPr>
            <p:ph type="body" idx="1"/>
          </p:nvPr>
        </p:nvSpPr>
        <p:spPr>
          <a:xfrm>
            <a:off x="609601" y="4750130"/>
            <a:ext cx="10716684" cy="58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8" name="Google Shape;108;p37"/>
          <p:cNvCxnSpPr/>
          <p:nvPr/>
        </p:nvCxnSpPr>
        <p:spPr>
          <a:xfrm>
            <a:off x="557953" y="3823855"/>
            <a:ext cx="0" cy="3035203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5338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ee objecten" type="twoObj">
  <p:cSld name="Twee objecte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8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74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3" name="Google Shape;113;p38"/>
          <p:cNvSpPr txBox="1">
            <a:spLocks noGrp="1"/>
          </p:cNvSpPr>
          <p:nvPr>
            <p:ph type="body" idx="1"/>
          </p:nvPr>
        </p:nvSpPr>
        <p:spPr>
          <a:xfrm>
            <a:off x="609599" y="1560000"/>
            <a:ext cx="5494319" cy="438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74121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667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114" name="Google Shape;114;p38"/>
          <p:cNvSpPr txBox="1">
            <a:spLocks noGrp="1"/>
          </p:cNvSpPr>
          <p:nvPr>
            <p:ph type="body" idx="2"/>
          </p:nvPr>
        </p:nvSpPr>
        <p:spPr>
          <a:xfrm>
            <a:off x="6293923" y="1560000"/>
            <a:ext cx="5288476" cy="438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74121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667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115" name="Google Shape;115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5F9E79C7-CC56-AF46-AE11-CA86AFC067E3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10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Vergelijking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9"/>
          <p:cNvSpPr txBox="1">
            <a:spLocks noGrp="1"/>
          </p:cNvSpPr>
          <p:nvPr>
            <p:ph type="title"/>
          </p:nvPr>
        </p:nvSpPr>
        <p:spPr>
          <a:xfrm>
            <a:off x="609600" y="720000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2" name="Google Shape;122;p39"/>
          <p:cNvSpPr txBox="1">
            <a:spLocks noGrp="1"/>
          </p:cNvSpPr>
          <p:nvPr>
            <p:ph type="body" idx="1"/>
          </p:nvPr>
        </p:nvSpPr>
        <p:spPr>
          <a:xfrm>
            <a:off x="609600" y="1560001"/>
            <a:ext cx="5386917" cy="5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b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700"/>
              <a:buNone/>
              <a:defRPr sz="2267" b="1">
                <a:solidFill>
                  <a:schemeClr val="dk2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23" name="Google Shape;123;p39"/>
          <p:cNvSpPr txBox="1">
            <a:spLocks noGrp="1"/>
          </p:cNvSpPr>
          <p:nvPr>
            <p:ph type="body" idx="2"/>
          </p:nvPr>
        </p:nvSpPr>
        <p:spPr>
          <a:xfrm>
            <a:off x="609600" y="2193368"/>
            <a:ext cx="5386917" cy="3712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5718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124" name="Google Shape;124;p39"/>
          <p:cNvSpPr txBox="1">
            <a:spLocks noGrp="1"/>
          </p:cNvSpPr>
          <p:nvPr>
            <p:ph type="body" idx="3"/>
          </p:nvPr>
        </p:nvSpPr>
        <p:spPr>
          <a:xfrm>
            <a:off x="6193369" y="1560001"/>
            <a:ext cx="5389033" cy="5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b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700"/>
              <a:buNone/>
              <a:defRPr sz="2267" b="1">
                <a:solidFill>
                  <a:schemeClr val="dk2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25" name="Google Shape;125;p39"/>
          <p:cNvSpPr txBox="1">
            <a:spLocks noGrp="1"/>
          </p:cNvSpPr>
          <p:nvPr>
            <p:ph type="body" idx="4"/>
          </p:nvPr>
        </p:nvSpPr>
        <p:spPr>
          <a:xfrm>
            <a:off x="6193369" y="2193369"/>
            <a:ext cx="5389033" cy="3712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5718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126" name="Google Shape;126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F449A04-601D-7346-A697-190A7D300E7D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48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art (sluiten)">
  <p:cSld name="Zwart (sluiten)">
    <p:bg>
      <p:bgPr>
        <a:solidFill>
          <a:schemeClr val="dk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6136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834053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rgbClr val="2745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0000" y="2700001"/>
            <a:ext cx="9120000" cy="574516"/>
          </a:xfrm>
        </p:spPr>
        <p:txBody>
          <a:bodyPr>
            <a:spAutoFit/>
          </a:bodyPr>
          <a:lstStyle>
            <a:lvl1pPr>
              <a:defRPr sz="3733" b="0" i="0">
                <a:solidFill>
                  <a:schemeClr val="bg1"/>
                </a:solidFill>
                <a:latin typeface="+mj-lt"/>
                <a:ea typeface="Open Sans Condensed Light" panose="020B0306030504020204" pitchFamily="34" charset="0"/>
                <a:cs typeface="Open Sans Condensed Light" panose="020B0306030504020204" pitchFamily="34" charset="0"/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0000" y="3600000"/>
            <a:ext cx="9120000" cy="795339"/>
          </a:xfrm>
        </p:spPr>
        <p:txBody>
          <a:bodyPr>
            <a:normAutofit/>
          </a:bodyPr>
          <a:lstStyle>
            <a:lvl1pPr>
              <a:lnSpc>
                <a:spcPts val="2667"/>
              </a:lnSpc>
              <a:spcAft>
                <a:spcPct val="0"/>
              </a:spcAft>
              <a:defRPr sz="2667" b="0" i="0">
                <a:solidFill>
                  <a:schemeClr val="bg1">
                    <a:lumMod val="85000"/>
                    <a:alpha val="80000"/>
                  </a:schemeClr>
                </a:solidFill>
                <a:latin typeface="+mj-lt"/>
                <a:ea typeface="Open Sans Condensed Light" panose="020B0306030504020204" pitchFamily="34" charset="0"/>
                <a:cs typeface="Open Sans Condensed Light" panose="020B0306030504020204" pitchFamily="34" charset="0"/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16792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99" y="1440000"/>
            <a:ext cx="11280000" cy="460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0000" y="359999"/>
            <a:ext cx="10080000" cy="8640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91081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0000" y="359999"/>
            <a:ext cx="10080000" cy="8640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585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726964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79999" y="360000"/>
            <a:ext cx="10416000" cy="5580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48700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footer and slide 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517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38309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slide no only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9F1BEE5C-26C8-1F44-A0BD-E3EE5441C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8067" y="359833"/>
            <a:ext cx="91651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4597DC64-A018-4347-AEE4-BF31534F070B}" type="slidenum">
              <a:rPr lang="en-US" altLang="en-US" sz="3200">
                <a:solidFill>
                  <a:srgbClr val="BFBFBF"/>
                </a:solidFill>
                <a:latin typeface="Open Sans Condensed Light" panose="020B0306030504020204" pitchFamily="34" charset="0"/>
              </a:rPr>
              <a:pPr algn="r"/>
              <a:t>‹nr.›</a:t>
            </a:fld>
            <a:endParaRPr lang="en-GB" altLang="en-US" sz="3200">
              <a:solidFill>
                <a:srgbClr val="BFBFBF"/>
              </a:solidFill>
              <a:latin typeface="Open Sans Condensed Light" panose="020B0306030504020204" pitchFamily="34" charset="0"/>
            </a:endParaRP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99A98B9D-4775-E64D-A2F5-047CCC13D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8067" y="359833"/>
            <a:ext cx="91651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B119C650-07EA-3D49-8198-16D3170DDD2A}" type="slidenum">
              <a:rPr lang="en-US" altLang="en-US" sz="3200">
                <a:solidFill>
                  <a:srgbClr val="BFBFBF"/>
                </a:solidFill>
                <a:latin typeface="Open Sans Condensed Light" panose="020B0306030504020204" pitchFamily="34" charset="0"/>
              </a:rPr>
              <a:pPr algn="r"/>
              <a:t>‹nr.›</a:t>
            </a:fld>
            <a:endParaRPr lang="en-GB" altLang="en-US" sz="3200">
              <a:solidFill>
                <a:srgbClr val="BFBFBF"/>
              </a:solidFill>
              <a:latin typeface="Open Sans Condensed Light" panose="020B0306030504020204" pitchFamily="34" charset="0"/>
            </a:endParaRPr>
          </a:p>
        </p:txBody>
      </p:sp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480000" y="360000"/>
            <a:ext cx="10080000" cy="86400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3517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2745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0000" y="2700000"/>
            <a:ext cx="9120000" cy="492443"/>
          </a:xfrm>
        </p:spPr>
        <p:txBody>
          <a:bodyPr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0000" y="3600000"/>
            <a:ext cx="9120000" cy="795339"/>
          </a:xfrm>
        </p:spPr>
        <p:txBody>
          <a:bodyPr>
            <a:normAutofit/>
          </a:bodyPr>
          <a:lstStyle>
            <a:lvl1pPr>
              <a:lnSpc>
                <a:spcPts val="2667"/>
              </a:lnSpc>
              <a:spcAft>
                <a:spcPct val="0"/>
              </a:spcAft>
              <a:defRPr sz="2667" b="0" i="0">
                <a:solidFill>
                  <a:schemeClr val="bg1">
                    <a:lumMod val="85000"/>
                    <a:alpha val="80000"/>
                  </a:schemeClr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991185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99" y="1440000"/>
            <a:ext cx="11280000" cy="460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0000" y="359999"/>
            <a:ext cx="10080000" cy="8640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rmAutofit/>
          </a:bodyPr>
          <a:lstStyle>
            <a:lvl1pPr>
              <a:defRPr sz="4267"/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135893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0000" y="359999"/>
            <a:ext cx="10080000" cy="8640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rmAutofit/>
          </a:bodyPr>
          <a:lstStyle>
            <a:lvl1pPr>
              <a:defRPr sz="4267"/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31305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79999" y="360000"/>
            <a:ext cx="10416000" cy="5580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34330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639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slide no only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9F00C52B-465C-5843-8707-6DCB024C8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8067" y="359833"/>
            <a:ext cx="91651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0DC7606A-E459-D848-86D2-0622E87981E2}" type="slidenum">
              <a:rPr lang="en-US" altLang="en-US" sz="3200">
                <a:solidFill>
                  <a:srgbClr val="BFBFBF"/>
                </a:solidFill>
                <a:latin typeface="Open Sans Condensed Light" panose="020B0306030504020204" pitchFamily="34" charset="0"/>
              </a:rPr>
              <a:pPr algn="r"/>
              <a:t>‹nr.›</a:t>
            </a:fld>
            <a:endParaRPr lang="en-GB" altLang="en-US" sz="3200">
              <a:solidFill>
                <a:srgbClr val="BFBFBF"/>
              </a:solidFill>
              <a:latin typeface="Open Sans Condensed Light" panose="020B0306030504020204" pitchFamily="34" charset="0"/>
            </a:endParaRPr>
          </a:p>
        </p:txBody>
      </p:sp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480000" y="360000"/>
            <a:ext cx="10080000" cy="86400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8334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2733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9677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79896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867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9723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71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841" r:id="rId2"/>
    <p:sldLayoutId id="2147483852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10/10/2022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1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10/10/2022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3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10/10/2022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3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36444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rgbClr val="000000"/>
          </a:solidFill>
          <a:latin typeface="Avenir Black" panose="020B0803020203020204" pitchFamily="34" charset="-78"/>
          <a:ea typeface="Avenir Black" panose="020B0803020203020204" pitchFamily="34" charset="-78"/>
          <a:cs typeface="Avenir Black" panose="020B0803020203020204" pitchFamily="34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venir Book" panose="020B0503020203020204" pitchFamily="34" charset="-78"/>
          <a:ea typeface="Avenir Book" panose="020B0503020203020204" pitchFamily="34" charset="-78"/>
          <a:cs typeface="Avenir Book" panose="020B0503020203020204" pitchFamily="34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A209B0-EEFD-1940-BA68-0FE7D0D1812E}"/>
              </a:ext>
            </a:extLst>
          </p:cNvPr>
          <p:cNvSpPr/>
          <p:nvPr/>
        </p:nvSpPr>
        <p:spPr>
          <a:xfrm>
            <a:off x="0" y="6299200"/>
            <a:ext cx="12192000" cy="558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2400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69ABBC-50CB-3F44-92CA-3E61E6049591}"/>
              </a:ext>
            </a:extLst>
          </p:cNvPr>
          <p:cNvSpPr txBox="1"/>
          <p:nvPr/>
        </p:nvSpPr>
        <p:spPr>
          <a:xfrm>
            <a:off x="175684" y="6474884"/>
            <a:ext cx="5755216" cy="22576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r>
              <a:rPr lang="en-GB" sz="1467" b="1" spc="133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Open Sans SemiBold" panose="020B0606030504020204" pitchFamily="34" charset="0"/>
                <a:cs typeface="Calibri" panose="020F0502020204030204" pitchFamily="34" charset="0"/>
              </a:rPr>
              <a:t>REWARD AND RECOGNITION OF UNIVERSITY TEACHING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34DAEE-B9D6-C049-A3C1-1CEE24A59AB5}"/>
              </a:ext>
            </a:extLst>
          </p:cNvPr>
          <p:cNvSpPr txBox="1"/>
          <p:nvPr/>
        </p:nvSpPr>
        <p:spPr>
          <a:xfrm>
            <a:off x="9903884" y="6464301"/>
            <a:ext cx="2131483" cy="22576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r" eaLnBrk="1" hangingPunct="1">
              <a:defRPr/>
            </a:pPr>
            <a:r>
              <a:rPr lang="en-GB" sz="1467" b="1" spc="67" dirty="0">
                <a:solidFill>
                  <a:schemeClr val="accent2">
                    <a:lumMod val="75000"/>
                  </a:schemeClr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DR RUTH GRAHAM</a:t>
            </a:r>
          </a:p>
        </p:txBody>
      </p:sp>
      <p:sp>
        <p:nvSpPr>
          <p:cNvPr id="4101" name="Title Placeholder 3">
            <a:extLst>
              <a:ext uri="{FF2B5EF4-FFF2-40B4-BE49-F238E27FC236}">
                <a16:creationId xmlns:a16="http://schemas.microsoft.com/office/drawing/2014/main" id="{EF875EE2-7086-224F-8FE6-79510915BF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80485" y="359833"/>
            <a:ext cx="1007956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102" name="Text Placeholder 6">
            <a:extLst>
              <a:ext uri="{FF2B5EF4-FFF2-40B4-BE49-F238E27FC236}">
                <a16:creationId xmlns:a16="http://schemas.microsoft.com/office/drawing/2014/main" id="{9B551BC5-00C6-214A-BCE3-06589E906B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80485" y="1439333"/>
            <a:ext cx="11279716" cy="460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  <a:endParaRPr lang="en-US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0BFF6C-E23C-0947-8AA2-F2B50B1D1267}"/>
              </a:ext>
            </a:extLst>
          </p:cNvPr>
          <p:cNvSpPr/>
          <p:nvPr/>
        </p:nvSpPr>
        <p:spPr>
          <a:xfrm>
            <a:off x="0" y="6299200"/>
            <a:ext cx="12192000" cy="558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240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513AB7-AEB9-0E4C-9C1E-06DD73297E45}"/>
              </a:ext>
            </a:extLst>
          </p:cNvPr>
          <p:cNvSpPr txBox="1"/>
          <p:nvPr/>
        </p:nvSpPr>
        <p:spPr>
          <a:xfrm>
            <a:off x="171451" y="6483351"/>
            <a:ext cx="7605183" cy="22576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r>
              <a:rPr lang="en-GB" sz="1467" b="1" spc="133" dirty="0">
                <a:solidFill>
                  <a:schemeClr val="accent2">
                    <a:lumMod val="75000"/>
                  </a:schemeClr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rPr>
              <a:t>Teaching Cultures Survey 2022</a:t>
            </a:r>
          </a:p>
        </p:txBody>
      </p:sp>
    </p:spTree>
    <p:extLst>
      <p:ext uri="{BB962C8B-B14F-4D97-AF65-F5344CB8AC3E}">
        <p14:creationId xmlns:p14="http://schemas.microsoft.com/office/powerpoint/2010/main" val="273840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04A18"/>
          </a:solidFill>
          <a:latin typeface="+mj-lt"/>
          <a:ea typeface="Open Sans Condensed Light" panose="020B0306030504020204" pitchFamily="34" charset="0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04A18"/>
          </a:solidFill>
          <a:latin typeface="Calibri Light" panose="020F0302020204030204" pitchFamily="34" charset="0"/>
          <a:ea typeface="Open Sans Condensed Light" panose="020B0306030504020204" pitchFamily="34" charset="0"/>
          <a:cs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04A18"/>
          </a:solidFill>
          <a:latin typeface="Calibri Light" panose="020F0302020204030204" pitchFamily="34" charset="0"/>
          <a:ea typeface="Open Sans Condensed Light" panose="020B0306030504020204" pitchFamily="34" charset="0"/>
          <a:cs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04A18"/>
          </a:solidFill>
          <a:latin typeface="Calibri Light" panose="020F0302020204030204" pitchFamily="34" charset="0"/>
          <a:ea typeface="Open Sans Condensed Light" panose="020B0306030504020204" pitchFamily="34" charset="0"/>
          <a:cs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04A18"/>
          </a:solidFill>
          <a:latin typeface="Calibri Light" panose="020F0302020204030204" pitchFamily="34" charset="0"/>
          <a:ea typeface="Open Sans Condensed Light" panose="020B0306030504020204" pitchFamily="34" charset="0"/>
          <a:cs typeface="Calibri" panose="020F0502020204030204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5867">
          <a:solidFill>
            <a:schemeClr val="bg1"/>
          </a:solidFill>
          <a:latin typeface="Arial" pitchFamily="-109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5867">
          <a:solidFill>
            <a:schemeClr val="bg1"/>
          </a:solidFill>
          <a:latin typeface="Arial" pitchFamily="-109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5867">
          <a:solidFill>
            <a:schemeClr val="bg1"/>
          </a:solidFill>
          <a:latin typeface="Arial" pitchFamily="-109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5867">
          <a:solidFill>
            <a:schemeClr val="bg1"/>
          </a:solidFill>
          <a:latin typeface="Arial" pitchFamily="-109" charset="0"/>
        </a:defRPr>
      </a:lvl9pPr>
    </p:titleStyle>
    <p:bodyStyle>
      <a:lvl1pPr marL="457189" indent="-457189" algn="l" rtl="0" eaLnBrk="1" fontAlgn="base" hangingPunct="1">
        <a:lnSpc>
          <a:spcPts val="4000"/>
        </a:lnSpc>
        <a:spcBef>
          <a:spcPct val="0"/>
        </a:spcBef>
        <a:spcAft>
          <a:spcPts val="1867"/>
        </a:spcAft>
        <a:defRPr sz="2667">
          <a:solidFill>
            <a:srgbClr val="27455D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247644" indent="-245527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Clr>
          <a:srgbClr val="D04A18"/>
        </a:buClr>
        <a:buSzPct val="100000"/>
        <a:buFont typeface="System Font Regular"/>
        <a:buChar char="›"/>
        <a:defRPr sz="2667">
          <a:solidFill>
            <a:srgbClr val="27455D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478355" indent="-228594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Clr>
          <a:srgbClr val="D04A18"/>
        </a:buClr>
        <a:buFont typeface="System Font Regular"/>
        <a:buChar char="»"/>
        <a:defRPr sz="2667">
          <a:solidFill>
            <a:srgbClr val="27455D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725999" indent="-245527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Clr>
          <a:srgbClr val="D04A18"/>
        </a:buClr>
        <a:buSzPct val="100000"/>
        <a:buFont typeface="System Font Regular"/>
        <a:buChar char="−"/>
        <a:defRPr sz="2667">
          <a:solidFill>
            <a:srgbClr val="27455D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958827" indent="-218012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Clr>
          <a:srgbClr val="D04A18"/>
        </a:buClr>
        <a:buSzPct val="100000"/>
        <a:buFont typeface="System Font Regular"/>
        <a:buChar char="-"/>
        <a:defRPr sz="2667">
          <a:solidFill>
            <a:srgbClr val="27455D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1350400" indent="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None/>
        <a:defRPr sz="3200">
          <a:solidFill>
            <a:schemeClr val="bg1"/>
          </a:solidFill>
          <a:latin typeface="+mn-lt"/>
          <a:ea typeface="ＭＳ Ｐゴシック" pitchFamily="-109" charset="-128"/>
        </a:defRPr>
      </a:lvl6pPr>
      <a:lvl7pPr marL="2177996" indent="-218012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pitchFamily="-109" charset="-128"/>
        </a:defRPr>
      </a:lvl7pPr>
      <a:lvl8pPr marL="2787581" indent="-218012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pitchFamily="-109" charset="-128"/>
        </a:defRPr>
      </a:lvl8pPr>
      <a:lvl9pPr marL="3397166" indent="-218012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081C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"/>
          <p:cNvSpPr txBox="1">
            <a:spLocks noGrp="1"/>
          </p:cNvSpPr>
          <p:nvPr>
            <p:ph type="ctrTitle"/>
          </p:nvPr>
        </p:nvSpPr>
        <p:spPr>
          <a:xfrm>
            <a:off x="710400" y="2755200"/>
            <a:ext cx="108720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en-GB" dirty="0">
                <a:latin typeface="Avenir Black" panose="020B0803020203020204" pitchFamily="34" charset="-78"/>
                <a:cs typeface="Avenir Black" panose="020B0803020203020204" pitchFamily="34" charset="-78"/>
              </a:rPr>
              <a:t>Making room for everyone's talent</a:t>
            </a:r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193" name="Google Shape;193;p1"/>
          <p:cNvSpPr txBox="1">
            <a:spLocks noGrp="1"/>
          </p:cNvSpPr>
          <p:nvPr>
            <p:ph type="subTitle" idx="1"/>
          </p:nvPr>
        </p:nvSpPr>
        <p:spPr>
          <a:xfrm>
            <a:off x="710401" y="3600000"/>
            <a:ext cx="10519073" cy="2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121900" bIns="0" anchor="t" anchorCtr="0">
            <a:noAutofit/>
          </a:bodyPr>
          <a:lstStyle/>
          <a:p>
            <a:pPr marL="0" indent="0">
              <a:buSzPts val="2400"/>
            </a:pPr>
            <a:r>
              <a:rPr lang="en-US" sz="2933" dirty="0">
                <a:latin typeface="Avenir Black" panose="020B0803020203020204" pitchFamily="34" charset="-78"/>
                <a:cs typeface="Avenir Black" panose="020B0803020203020204" pitchFamily="34" charset="-78"/>
              </a:rPr>
              <a:t>International developments</a:t>
            </a:r>
          </a:p>
          <a:p>
            <a:pPr marL="0" indent="0">
              <a:buSzPts val="2400"/>
            </a:pPr>
            <a:endParaRPr lang="en-US" sz="2933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>
              <a:buSzPts val="2400"/>
            </a:pPr>
            <a:endParaRPr lang="en-US" sz="2933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>
              <a:buSzPts val="2400"/>
            </a:pP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Kim Huijpen, 	</a:t>
            </a:r>
            <a:r>
              <a:rPr lang="en-US" sz="2933" i="1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Programme</a:t>
            </a: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Manager </a:t>
            </a:r>
          </a:p>
          <a:p>
            <a:pPr marL="0" indent="0">
              <a:buSzPts val="2400"/>
            </a:pP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		 	Recognition &amp; Rewards</a:t>
            </a:r>
          </a:p>
          <a:p>
            <a:pPr marL="0" indent="0">
              <a:buSzPts val="2400"/>
            </a:pPr>
            <a:endParaRPr lang="en-US" sz="2933" i="1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>
              <a:buSzPts val="2400"/>
            </a:pPr>
            <a:r>
              <a:rPr lang="en-US" sz="2267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</a:t>
            </a:r>
            <a: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@RecogRewards #RecognitionRewards</a:t>
            </a:r>
          </a:p>
          <a:p>
            <a:pPr marL="0" indent="0"/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/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pic>
        <p:nvPicPr>
          <p:cNvPr id="6" name="Afbeelding 5" descr="Afbeelding met bijl&#10;&#10;Automatisch gegenereerde beschrijving">
            <a:extLst>
              <a:ext uri="{FF2B5EF4-FFF2-40B4-BE49-F238E27FC236}">
                <a16:creationId xmlns:a16="http://schemas.microsoft.com/office/drawing/2014/main" id="{9DB30F9C-A221-411D-9CA3-9DA2A95C1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20" y="6276056"/>
            <a:ext cx="373072" cy="303372"/>
          </a:xfrm>
          <a:prstGeom prst="rect">
            <a:avLst/>
          </a:prstGeom>
        </p:spPr>
      </p:pic>
      <p:pic>
        <p:nvPicPr>
          <p:cNvPr id="7" name="Afbeelding 6" descr="Afbeelding met kamer, teken&#10;&#10;Automatisch gegenereerde beschrijving">
            <a:extLst>
              <a:ext uri="{FF2B5EF4-FFF2-40B4-BE49-F238E27FC236}">
                <a16:creationId xmlns:a16="http://schemas.microsoft.com/office/drawing/2014/main" id="{954B9907-16A1-46D9-A148-1C2FE0460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406" y="3030308"/>
            <a:ext cx="4074628" cy="39914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852">
        <p:comb dir="vert"/>
      </p:transition>
    </mc:Choice>
    <mc:Fallback xmlns="">
      <p:transition spd="slow" advTm="4852">
        <p:comb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2AB173-5C33-B54D-B882-4F7D6674D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99" y="359999"/>
            <a:ext cx="11606255" cy="864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Most continue to want priority on UT to increase (All 2022)</a:t>
            </a:r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4418FC-FB0D-8044-9598-3F0AA780CAF4}"/>
              </a:ext>
            </a:extLst>
          </p:cNvPr>
          <p:cNvSpPr/>
          <p:nvPr/>
        </p:nvSpPr>
        <p:spPr>
          <a:xfrm>
            <a:off x="480000" y="1056000"/>
            <a:ext cx="11102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i="1" dirty="0">
                <a:solidFill>
                  <a:srgbClr val="2C3F5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”How </a:t>
            </a:r>
            <a:r>
              <a:rPr lang="en-GB" sz="2400" b="1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would you like </a:t>
            </a:r>
            <a:r>
              <a:rPr lang="en-GB" sz="2400" i="1" dirty="0">
                <a:solidFill>
                  <a:srgbClr val="2C3F5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priority given to university teaching in academic promotions to change at your institution in the next five years?”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i="1" dirty="0">
              <a:solidFill>
                <a:srgbClr val="2C3F5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AB9B879-1B45-B550-80F5-966291FAD9DC}"/>
              </a:ext>
            </a:extLst>
          </p:cNvPr>
          <p:cNvGraphicFramePr>
            <a:graphicFrameLocks/>
          </p:cNvGraphicFramePr>
          <p:nvPr/>
        </p:nvGraphicFramePr>
        <p:xfrm>
          <a:off x="698164" y="2575622"/>
          <a:ext cx="11102401" cy="3922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B842856A-2156-86A4-E791-55A1ADD2FC99}"/>
              </a:ext>
            </a:extLst>
          </p:cNvPr>
          <p:cNvSpPr/>
          <p:nvPr/>
        </p:nvSpPr>
        <p:spPr>
          <a:xfrm>
            <a:off x="196120" y="2824312"/>
            <a:ext cx="11995881" cy="1231107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B3D5C6-2D59-2643-FC4D-261920BF9E57}"/>
              </a:ext>
            </a:extLst>
          </p:cNvPr>
          <p:cNvSpPr txBox="1"/>
          <p:nvPr/>
        </p:nvSpPr>
        <p:spPr>
          <a:xfrm>
            <a:off x="852977" y="2259286"/>
            <a:ext cx="2253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3EA5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↗︎</a:t>
            </a:r>
            <a:r>
              <a:rPr lang="en-US" sz="2400" b="1" dirty="0">
                <a:solidFill>
                  <a:srgbClr val="EAE33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>
                <a:solidFill>
                  <a:srgbClr val="3EA5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4546B1-74EB-B4FD-2C77-D89D34C2E0D9}"/>
              </a:ext>
            </a:extLst>
          </p:cNvPr>
          <p:cNvSpPr txBox="1"/>
          <p:nvPr/>
        </p:nvSpPr>
        <p:spPr>
          <a:xfrm>
            <a:off x="2912071" y="2271140"/>
            <a:ext cx="2545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↘︎ decrease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69F445-BB13-6259-A84C-7619BE093DB8}"/>
              </a:ext>
            </a:extLst>
          </p:cNvPr>
          <p:cNvSpPr txBox="1"/>
          <p:nvPr/>
        </p:nvSpPr>
        <p:spPr>
          <a:xfrm>
            <a:off x="5895705" y="2271139"/>
            <a:ext cx="2813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2C3F58">
                    <a:lumMod val="60000"/>
                    <a:lumOff val="40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stay the same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464EBA-DB9C-0217-5260-CB79ACB17531}"/>
              </a:ext>
            </a:extLst>
          </p:cNvPr>
          <p:cNvSpPr txBox="1"/>
          <p:nvPr/>
        </p:nvSpPr>
        <p:spPr>
          <a:xfrm>
            <a:off x="9085917" y="2259286"/>
            <a:ext cx="240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AFABA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don’t know</a:t>
            </a:r>
          </a:p>
        </p:txBody>
      </p:sp>
    </p:spTree>
    <p:extLst>
      <p:ext uri="{BB962C8B-B14F-4D97-AF65-F5344CB8AC3E}">
        <p14:creationId xmlns:p14="http://schemas.microsoft.com/office/powerpoint/2010/main" val="1297578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93821C63-46B6-FA47-9FB3-18A3E9C48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207" y="567819"/>
            <a:ext cx="1837228" cy="864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11,614 participants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1AAC1D54-12C2-5E41-824D-1BA71AB2709D}"/>
              </a:ext>
            </a:extLst>
          </p:cNvPr>
          <p:cNvSpPr txBox="1">
            <a:spLocks/>
          </p:cNvSpPr>
          <p:nvPr/>
        </p:nvSpPr>
        <p:spPr bwMode="auto">
          <a:xfrm>
            <a:off x="5468053" y="567819"/>
            <a:ext cx="1426071" cy="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chemeClr val="accent1">
                    <a:lumMod val="75000"/>
                  </a:schemeClr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9pPr>
          </a:lstStyle>
          <a:p>
            <a:pPr algn="ctr"/>
            <a:r>
              <a:rPr lang="en-GB" sz="3200" kern="0" dirty="0">
                <a:solidFill>
                  <a:srgbClr val="20551B"/>
                </a:solidFill>
              </a:rPr>
              <a:t>8</a:t>
            </a:r>
          </a:p>
          <a:p>
            <a:pPr algn="ctr"/>
            <a:r>
              <a:rPr lang="en-GB" kern="0" dirty="0">
                <a:solidFill>
                  <a:srgbClr val="20551B"/>
                </a:solidFill>
              </a:rPr>
              <a:t> countries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0BACF641-6DDD-1243-AD7B-2F6ED91D2EC3}"/>
              </a:ext>
            </a:extLst>
          </p:cNvPr>
          <p:cNvSpPr txBox="1">
            <a:spLocks/>
          </p:cNvSpPr>
          <p:nvPr/>
        </p:nvSpPr>
        <p:spPr bwMode="auto">
          <a:xfrm>
            <a:off x="7831127" y="567819"/>
            <a:ext cx="1426071" cy="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chemeClr val="accent1">
                    <a:lumMod val="75000"/>
                  </a:schemeClr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9pPr>
          </a:lstStyle>
          <a:p>
            <a:pPr algn="ctr"/>
            <a:r>
              <a:rPr lang="en-GB" sz="3200" kern="0" dirty="0">
                <a:solidFill>
                  <a:srgbClr val="20551B"/>
                </a:solidFill>
              </a:rPr>
              <a:t>17</a:t>
            </a:r>
            <a:r>
              <a:rPr lang="en-GB" kern="0" dirty="0">
                <a:solidFill>
                  <a:srgbClr val="20551B"/>
                </a:solidFill>
              </a:rPr>
              <a:t> universities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6A2F4E3-D1F0-A70A-270F-74B72836E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489" y="2021567"/>
            <a:ext cx="8420100" cy="4127500"/>
          </a:xfrm>
          <a:prstGeom prst="rect">
            <a:avLst/>
          </a:prstGeom>
          <a:solidFill>
            <a:schemeClr val="bg1"/>
          </a:solidFill>
          <a:effectLst/>
        </p:spPr>
      </p:pic>
      <p:sp>
        <p:nvSpPr>
          <p:cNvPr id="19" name="Teardrop 18">
            <a:extLst>
              <a:ext uri="{FF2B5EF4-FFF2-40B4-BE49-F238E27FC236}">
                <a16:creationId xmlns:a16="http://schemas.microsoft.com/office/drawing/2014/main" id="{6007021B-28E8-51C6-6888-2C0F720A5DF3}"/>
              </a:ext>
            </a:extLst>
          </p:cNvPr>
          <p:cNvSpPr/>
          <p:nvPr/>
        </p:nvSpPr>
        <p:spPr>
          <a:xfrm rot="8100000">
            <a:off x="9906962" y="5391405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id="{27375608-6DBD-1782-B847-19DCF99C8FE1}"/>
              </a:ext>
            </a:extLst>
          </p:cNvPr>
          <p:cNvSpPr/>
          <p:nvPr/>
        </p:nvSpPr>
        <p:spPr>
          <a:xfrm rot="8100000">
            <a:off x="6501605" y="3050082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id="{AE0B075F-72CD-D635-0606-60A01867624D}"/>
              </a:ext>
            </a:extLst>
          </p:cNvPr>
          <p:cNvSpPr/>
          <p:nvPr/>
        </p:nvSpPr>
        <p:spPr>
          <a:xfrm rot="8100000">
            <a:off x="6654005" y="3202482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2" name="Teardrop 21">
            <a:extLst>
              <a:ext uri="{FF2B5EF4-FFF2-40B4-BE49-F238E27FC236}">
                <a16:creationId xmlns:a16="http://schemas.microsoft.com/office/drawing/2014/main" id="{EB004666-5AB6-6428-B0D2-88C42094869B}"/>
              </a:ext>
            </a:extLst>
          </p:cNvPr>
          <p:cNvSpPr/>
          <p:nvPr/>
        </p:nvSpPr>
        <p:spPr>
          <a:xfrm rot="8100000">
            <a:off x="6315335" y="2931546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3" name="Teardrop 22">
            <a:extLst>
              <a:ext uri="{FF2B5EF4-FFF2-40B4-BE49-F238E27FC236}">
                <a16:creationId xmlns:a16="http://schemas.microsoft.com/office/drawing/2014/main" id="{AFC0DC81-972C-E344-DA11-A0C3B11F5DB7}"/>
              </a:ext>
            </a:extLst>
          </p:cNvPr>
          <p:cNvSpPr/>
          <p:nvPr/>
        </p:nvSpPr>
        <p:spPr>
          <a:xfrm rot="8100000">
            <a:off x="8383383" y="4405447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4" name="Teardrop 23">
            <a:extLst>
              <a:ext uri="{FF2B5EF4-FFF2-40B4-BE49-F238E27FC236}">
                <a16:creationId xmlns:a16="http://schemas.microsoft.com/office/drawing/2014/main" id="{3DA3DA58-1095-7568-0C6F-0D5E43DC238C}"/>
              </a:ext>
            </a:extLst>
          </p:cNvPr>
          <p:cNvSpPr/>
          <p:nvPr/>
        </p:nvSpPr>
        <p:spPr>
          <a:xfrm rot="8100000">
            <a:off x="6377862" y="3131710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5" name="Teardrop 24">
            <a:extLst>
              <a:ext uri="{FF2B5EF4-FFF2-40B4-BE49-F238E27FC236}">
                <a16:creationId xmlns:a16="http://schemas.microsoft.com/office/drawing/2014/main" id="{23B8BA04-BC91-0C5E-310B-DDE48861B5D2}"/>
              </a:ext>
            </a:extLst>
          </p:cNvPr>
          <p:cNvSpPr/>
          <p:nvPr/>
        </p:nvSpPr>
        <p:spPr>
          <a:xfrm rot="8100000">
            <a:off x="6303026" y="3142646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3" name="Teardrop 32">
            <a:extLst>
              <a:ext uri="{FF2B5EF4-FFF2-40B4-BE49-F238E27FC236}">
                <a16:creationId xmlns:a16="http://schemas.microsoft.com/office/drawing/2014/main" id="{85068757-1051-58A1-CAF9-18CCDB6F015E}"/>
              </a:ext>
            </a:extLst>
          </p:cNvPr>
          <p:cNvSpPr/>
          <p:nvPr/>
        </p:nvSpPr>
        <p:spPr>
          <a:xfrm rot="8100000">
            <a:off x="6268473" y="3408438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9" name="Teardrop 38">
            <a:extLst>
              <a:ext uri="{FF2B5EF4-FFF2-40B4-BE49-F238E27FC236}">
                <a16:creationId xmlns:a16="http://schemas.microsoft.com/office/drawing/2014/main" id="{ED9B6CAB-275B-0AA5-2B50-387223653980}"/>
              </a:ext>
            </a:extLst>
          </p:cNvPr>
          <p:cNvSpPr/>
          <p:nvPr/>
        </p:nvSpPr>
        <p:spPr>
          <a:xfrm rot="8100000">
            <a:off x="6048591" y="3131709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1" name="Teardrop 40">
            <a:extLst>
              <a:ext uri="{FF2B5EF4-FFF2-40B4-BE49-F238E27FC236}">
                <a16:creationId xmlns:a16="http://schemas.microsoft.com/office/drawing/2014/main" id="{517DBBC2-BB7C-70F2-167A-20CBA2517A24}"/>
              </a:ext>
            </a:extLst>
          </p:cNvPr>
          <p:cNvSpPr/>
          <p:nvPr/>
        </p:nvSpPr>
        <p:spPr>
          <a:xfrm rot="8100000">
            <a:off x="8384141" y="4413049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2" name="Teardrop 41">
            <a:extLst>
              <a:ext uri="{FF2B5EF4-FFF2-40B4-BE49-F238E27FC236}">
                <a16:creationId xmlns:a16="http://schemas.microsoft.com/office/drawing/2014/main" id="{38CC5A5B-4258-473F-5569-E7E0DD44C606}"/>
              </a:ext>
            </a:extLst>
          </p:cNvPr>
          <p:cNvSpPr/>
          <p:nvPr/>
        </p:nvSpPr>
        <p:spPr>
          <a:xfrm rot="8100000">
            <a:off x="6052737" y="3110967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1F58464-49BC-44E1-9AD3-0977088D35F1}"/>
              </a:ext>
            </a:extLst>
          </p:cNvPr>
          <p:cNvSpPr txBox="1">
            <a:spLocks/>
          </p:cNvSpPr>
          <p:nvPr/>
        </p:nvSpPr>
        <p:spPr bwMode="auto">
          <a:xfrm>
            <a:off x="480000" y="359999"/>
            <a:ext cx="1402976" cy="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+mj-lt"/>
                <a:ea typeface="Open Sans Condensed Light" panose="020B0306030504020204" pitchFamily="34" charset="0"/>
                <a:cs typeface="Calibri" panose="020F050202020403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9pPr>
          </a:lstStyle>
          <a:p>
            <a:r>
              <a:rPr lang="en-US" sz="3200" b="1" kern="0" dirty="0"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All 2022</a:t>
            </a:r>
            <a:endParaRPr 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2283716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acks Image 76">
            <a:extLst>
              <a:ext uri="{FF2B5EF4-FFF2-40B4-BE49-F238E27FC236}">
                <a16:creationId xmlns:a16="http://schemas.microsoft.com/office/drawing/2014/main" id="{A4C23C5D-077C-9525-DD1E-1B23C07BD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0975"/>
            <a:ext cx="11430000" cy="649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738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acks Image 121">
            <a:extLst>
              <a:ext uri="{FF2B5EF4-FFF2-40B4-BE49-F238E27FC236}">
                <a16:creationId xmlns:a16="http://schemas.microsoft.com/office/drawing/2014/main" id="{440F86E2-5F3D-2ADD-9387-31CD49F0E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"/>
            <a:ext cx="11430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04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E0E7967-77BD-D207-3779-4EFEAD971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676" y="947056"/>
            <a:ext cx="4008769" cy="5671457"/>
          </a:xfrm>
          <a:prstGeom prst="rect">
            <a:avLst/>
          </a:prstGeom>
        </p:spPr>
      </p:pic>
      <p:sp>
        <p:nvSpPr>
          <p:cNvPr id="4" name="Google Shape;229;p6">
            <a:extLst>
              <a:ext uri="{FF2B5EF4-FFF2-40B4-BE49-F238E27FC236}">
                <a16:creationId xmlns:a16="http://schemas.microsoft.com/office/drawing/2014/main" id="{53DC6D6E-C2D0-4FDE-9F9B-80C6A012E10F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1582400" cy="679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venir Black" panose="020B0803020203020204" pitchFamily="34" charset="-78"/>
                <a:cs typeface="Avenir Black" panose="020B0803020203020204" pitchFamily="34" charset="-78"/>
              </a:rPr>
              <a:t>Reforming Research Assessment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Black" panose="020B0803020203020204" pitchFamily="34" charset="-78"/>
              <a:ea typeface="+mj-ea"/>
              <a:cs typeface="Avenir Black" panose="020B0803020203020204" pitchFamily="34" charset="-78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97401850-8F0A-418C-B254-F0BF088EB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3" y="1756802"/>
            <a:ext cx="7590856" cy="493271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Scientific organizations from Europe and beyond jointly declare the need to reform assessment of research; </a:t>
            </a:r>
            <a:r>
              <a:rPr lang="en-US" sz="2400" b="1" dirty="0">
                <a:solidFill>
                  <a:srgbClr val="C22A24"/>
                </a:solidFill>
              </a:rPr>
              <a:t>350+ </a:t>
            </a:r>
            <a:r>
              <a:rPr lang="en-US" sz="2400" b="1" dirty="0" err="1">
                <a:solidFill>
                  <a:srgbClr val="C22A24"/>
                </a:solidFill>
              </a:rPr>
              <a:t>organisations</a:t>
            </a:r>
            <a:r>
              <a:rPr lang="en-US" sz="2400" b="1" dirty="0">
                <a:solidFill>
                  <a:srgbClr val="C22A24"/>
                </a:solidFill>
              </a:rPr>
              <a:t> </a:t>
            </a:r>
            <a:r>
              <a:rPr lang="en-US" sz="2400" dirty="0"/>
              <a:t>from </a:t>
            </a:r>
            <a:r>
              <a:rPr lang="en-US" sz="2400" b="1" dirty="0">
                <a:solidFill>
                  <a:srgbClr val="C22A24"/>
                </a:solidFill>
              </a:rPr>
              <a:t>40+ countries</a:t>
            </a:r>
            <a:r>
              <a:rPr lang="en-US" sz="2400" dirty="0"/>
              <a:t> expressed interest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C22A24"/>
                </a:solidFill>
              </a:rPr>
              <a:t>Major boost for Recognition &amp; Rewards; </a:t>
            </a:r>
            <a:br>
              <a:rPr lang="en-US" sz="2400" b="1" dirty="0">
                <a:solidFill>
                  <a:srgbClr val="C22A24"/>
                </a:solidFill>
              </a:rPr>
            </a:br>
            <a:r>
              <a:rPr lang="en-US" sz="2400" dirty="0"/>
              <a:t>it</a:t>
            </a:r>
            <a:r>
              <a:rPr lang="en-US" sz="2400" b="1" dirty="0">
                <a:solidFill>
                  <a:srgbClr val="C22A24"/>
                </a:solidFill>
              </a:rPr>
              <a:t> </a:t>
            </a:r>
            <a:r>
              <a:rPr lang="en-US" sz="2400" dirty="0"/>
              <a:t>gives our academics confidence that this is an international movement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Other countries are </a:t>
            </a:r>
            <a:r>
              <a:rPr lang="en-US" sz="2400" b="1" dirty="0">
                <a:solidFill>
                  <a:srgbClr val="C22A24"/>
                </a:solidFill>
              </a:rPr>
              <a:t>looking to the Netherlands as a pioneer </a:t>
            </a:r>
            <a:r>
              <a:rPr lang="en-US" sz="2400" dirty="0"/>
              <a:t>in this cultural change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We like to share the </a:t>
            </a:r>
            <a:r>
              <a:rPr lang="en-US" sz="2400" b="1" dirty="0">
                <a:solidFill>
                  <a:srgbClr val="C22A24"/>
                </a:solidFill>
              </a:rPr>
              <a:t>lessons </a:t>
            </a:r>
            <a:r>
              <a:rPr lang="en-US" sz="2400" dirty="0"/>
              <a:t>we’ve </a:t>
            </a:r>
            <a:r>
              <a:rPr lang="en-US" sz="2400" b="1" dirty="0">
                <a:solidFill>
                  <a:srgbClr val="C22A24"/>
                </a:solidFill>
              </a:rPr>
              <a:t>learned </a:t>
            </a:r>
            <a:r>
              <a:rPr lang="en-US" sz="2400" dirty="0"/>
              <a:t>so far</a:t>
            </a:r>
          </a:p>
        </p:txBody>
      </p:sp>
    </p:spTree>
    <p:extLst>
      <p:ext uri="{BB962C8B-B14F-4D97-AF65-F5344CB8AC3E}">
        <p14:creationId xmlns:p14="http://schemas.microsoft.com/office/powerpoint/2010/main" val="384964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A81FA7E-0839-FCE2-810F-C63236BEA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0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9;p6">
            <a:extLst>
              <a:ext uri="{FF2B5EF4-FFF2-40B4-BE49-F238E27FC236}">
                <a16:creationId xmlns:a16="http://schemas.microsoft.com/office/drawing/2014/main" id="{53DC6D6E-C2D0-4FDE-9F9B-80C6A012E10F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1582400" cy="679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dirty="0">
                <a:solidFill>
                  <a:srgbClr val="000000"/>
                </a:solidFill>
                <a:latin typeface="Avenir Black" panose="020B0803020203020204" pitchFamily="34" charset="-78"/>
                <a:cs typeface="Avenir Black" panose="020B0803020203020204" pitchFamily="34" charset="-78"/>
              </a:rPr>
              <a:t>Advancing Teaching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Black" panose="020B0803020203020204" pitchFamily="34" charset="-78"/>
              <a:ea typeface="+mj-ea"/>
              <a:cs typeface="Avenir Black" panose="020B0803020203020204" pitchFamily="34" charset="-78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97401850-8F0A-418C-B254-F0BF088EB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2" y="1756802"/>
            <a:ext cx="10671513" cy="493271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C22A24"/>
                </a:solidFill>
              </a:rPr>
              <a:t>Advancing Teaching </a:t>
            </a:r>
            <a:r>
              <a:rPr lang="en-US" sz="2400" dirty="0"/>
              <a:t>is a </a:t>
            </a:r>
            <a:r>
              <a:rPr lang="en-US" sz="2400" b="1" dirty="0">
                <a:solidFill>
                  <a:srgbClr val="C22A24"/>
                </a:solidFill>
              </a:rPr>
              <a:t>global initiative </a:t>
            </a:r>
            <a:r>
              <a:rPr lang="en-US" sz="2400" dirty="0"/>
              <a:t>to improve support, reward and recognition of teaching and learning at universities across the world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A global </a:t>
            </a:r>
            <a:r>
              <a:rPr lang="en-US" sz="2400" b="1" dirty="0">
                <a:solidFill>
                  <a:srgbClr val="C22A24"/>
                </a:solidFill>
              </a:rPr>
              <a:t>network of university </a:t>
            </a:r>
            <a:br>
              <a:rPr lang="en-US" sz="2400" b="1" dirty="0">
                <a:solidFill>
                  <a:srgbClr val="C22A24"/>
                </a:solidFill>
              </a:rPr>
            </a:br>
            <a:r>
              <a:rPr lang="en-US" sz="2400" b="1" dirty="0">
                <a:solidFill>
                  <a:srgbClr val="C22A24"/>
                </a:solidFill>
              </a:rPr>
              <a:t>leaders, change makers &amp; </a:t>
            </a:r>
            <a:br>
              <a:rPr lang="en-US" sz="2400" b="1" dirty="0">
                <a:solidFill>
                  <a:srgbClr val="C22A24"/>
                </a:solidFill>
              </a:rPr>
            </a:br>
            <a:r>
              <a:rPr lang="en-US" sz="2400" b="1" dirty="0">
                <a:solidFill>
                  <a:srgbClr val="C22A24"/>
                </a:solidFill>
              </a:rPr>
              <a:t>experts in teaching and learning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Activities include development of </a:t>
            </a:r>
            <a:br>
              <a:rPr lang="en-US" sz="2400" dirty="0"/>
            </a:br>
            <a:r>
              <a:rPr lang="en-US" sz="2400" b="1" dirty="0">
                <a:solidFill>
                  <a:srgbClr val="C22A24"/>
                </a:solidFill>
              </a:rPr>
              <a:t>Career Framework for University </a:t>
            </a:r>
            <a:br>
              <a:rPr lang="en-US" sz="2400" b="1" dirty="0">
                <a:solidFill>
                  <a:srgbClr val="C22A24"/>
                </a:solidFill>
              </a:rPr>
            </a:br>
            <a:r>
              <a:rPr lang="en-US" sz="2400" b="1" dirty="0">
                <a:solidFill>
                  <a:srgbClr val="C22A24"/>
                </a:solidFill>
              </a:rPr>
              <a:t>Teaching</a:t>
            </a:r>
            <a:r>
              <a:rPr lang="en-US" sz="2400" dirty="0"/>
              <a:t>, a </a:t>
            </a:r>
            <a:r>
              <a:rPr lang="en-US" sz="2400" b="1" dirty="0">
                <a:solidFill>
                  <a:srgbClr val="C22A24"/>
                </a:solidFill>
              </a:rPr>
              <a:t>Teaching Cultures </a:t>
            </a:r>
            <a:br>
              <a:rPr lang="en-US" sz="2400" b="1" dirty="0">
                <a:solidFill>
                  <a:srgbClr val="C22A24"/>
                </a:solidFill>
              </a:rPr>
            </a:br>
            <a:r>
              <a:rPr lang="en-US" sz="2400" b="1" dirty="0">
                <a:solidFill>
                  <a:srgbClr val="C22A24"/>
                </a:solidFill>
              </a:rPr>
              <a:t>Survey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C22A24"/>
                </a:solidFill>
              </a:rPr>
              <a:t>annual meetings </a:t>
            </a:r>
            <a:r>
              <a:rPr lang="en-US" sz="2400" dirty="0"/>
              <a:t>that </a:t>
            </a:r>
            <a:br>
              <a:rPr lang="en-US" sz="2400" dirty="0"/>
            </a:br>
            <a:r>
              <a:rPr lang="en-US" sz="2400" dirty="0"/>
              <a:t>bring together this global network</a:t>
            </a:r>
          </a:p>
        </p:txBody>
      </p:sp>
      <p:pic>
        <p:nvPicPr>
          <p:cNvPr id="3074" name="Picture 2" descr="Stacks Image 280236">
            <a:extLst>
              <a:ext uri="{FF2B5EF4-FFF2-40B4-BE49-F238E27FC236}">
                <a16:creationId xmlns:a16="http://schemas.microsoft.com/office/drawing/2014/main" id="{C1A258B5-CC62-DB11-82DC-19580375C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43" y="2870716"/>
            <a:ext cx="5976257" cy="398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45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A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ED7203-324A-7048-8BA8-0F13B62C71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5485" y="203003"/>
            <a:ext cx="931865" cy="973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042461-1419-DD43-B228-B78BB34336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9862214">
            <a:off x="1749266" y="297383"/>
            <a:ext cx="8075343" cy="67563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3821C63-46B6-FA47-9FB3-18A3E9C48B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651" y="319792"/>
            <a:ext cx="7915523" cy="1712987"/>
          </a:xfrm>
        </p:spPr>
        <p:txBody>
          <a:bodyPr>
            <a:normAutofit fontScale="90000"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Teaching </a:t>
            </a:r>
            <a:br>
              <a:rPr lang="en-GB" sz="4400" b="1" dirty="0">
                <a:solidFill>
                  <a:schemeClr val="bg1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</a:br>
            <a:r>
              <a:rPr lang="en-GB" sz="4400" b="1" dirty="0">
                <a:solidFill>
                  <a:schemeClr val="bg1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Cultures </a:t>
            </a:r>
            <a:br>
              <a:rPr lang="en-GB" sz="4400" b="1" dirty="0">
                <a:solidFill>
                  <a:schemeClr val="bg1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</a:br>
            <a:r>
              <a:rPr lang="en-GB" sz="4400" b="1" dirty="0">
                <a:solidFill>
                  <a:schemeClr val="bg1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Survey 2022 </a:t>
            </a:r>
            <a:br>
              <a:rPr lang="en-GB" sz="4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GB" dirty="0">
                <a:solidFill>
                  <a:schemeClr val="bg1"/>
                </a:solidFill>
              </a:rPr>
            </a:br>
            <a:endParaRPr lang="en-GB" sz="3100" dirty="0">
              <a:solidFill>
                <a:srgbClr val="2055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190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93821C63-46B6-FA47-9FB3-18A3E9C48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207" y="567819"/>
            <a:ext cx="1837228" cy="864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11,614 participants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1AAC1D54-12C2-5E41-824D-1BA71AB2709D}"/>
              </a:ext>
            </a:extLst>
          </p:cNvPr>
          <p:cNvSpPr txBox="1">
            <a:spLocks/>
          </p:cNvSpPr>
          <p:nvPr/>
        </p:nvSpPr>
        <p:spPr bwMode="auto">
          <a:xfrm>
            <a:off x="5468053" y="567819"/>
            <a:ext cx="1426071" cy="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chemeClr val="accent1">
                    <a:lumMod val="75000"/>
                  </a:schemeClr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9pPr>
          </a:lstStyle>
          <a:p>
            <a:pPr algn="ctr"/>
            <a:r>
              <a:rPr lang="en-GB" sz="3200" kern="0" dirty="0">
                <a:solidFill>
                  <a:srgbClr val="20551B"/>
                </a:solidFill>
              </a:rPr>
              <a:t>8</a:t>
            </a:r>
          </a:p>
          <a:p>
            <a:pPr algn="ctr"/>
            <a:r>
              <a:rPr lang="en-GB" kern="0" dirty="0">
                <a:solidFill>
                  <a:srgbClr val="20551B"/>
                </a:solidFill>
              </a:rPr>
              <a:t> countries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0BACF641-6DDD-1243-AD7B-2F6ED91D2EC3}"/>
              </a:ext>
            </a:extLst>
          </p:cNvPr>
          <p:cNvSpPr txBox="1">
            <a:spLocks/>
          </p:cNvSpPr>
          <p:nvPr/>
        </p:nvSpPr>
        <p:spPr bwMode="auto">
          <a:xfrm>
            <a:off x="7831127" y="567819"/>
            <a:ext cx="1426071" cy="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chemeClr val="accent1">
                    <a:lumMod val="75000"/>
                  </a:schemeClr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9pPr>
          </a:lstStyle>
          <a:p>
            <a:pPr algn="ctr"/>
            <a:r>
              <a:rPr lang="en-GB" sz="3200" kern="0" dirty="0">
                <a:solidFill>
                  <a:srgbClr val="20551B"/>
                </a:solidFill>
              </a:rPr>
              <a:t>17</a:t>
            </a:r>
            <a:r>
              <a:rPr lang="en-GB" kern="0" dirty="0">
                <a:solidFill>
                  <a:srgbClr val="20551B"/>
                </a:solidFill>
              </a:rPr>
              <a:t> universities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6A2F4E3-D1F0-A70A-270F-74B72836E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489" y="2021567"/>
            <a:ext cx="8420100" cy="4127500"/>
          </a:xfrm>
          <a:prstGeom prst="rect">
            <a:avLst/>
          </a:prstGeom>
          <a:solidFill>
            <a:schemeClr val="bg1"/>
          </a:solidFill>
          <a:effectLst/>
        </p:spPr>
      </p:pic>
      <p:sp>
        <p:nvSpPr>
          <p:cNvPr id="19" name="Teardrop 18">
            <a:extLst>
              <a:ext uri="{FF2B5EF4-FFF2-40B4-BE49-F238E27FC236}">
                <a16:creationId xmlns:a16="http://schemas.microsoft.com/office/drawing/2014/main" id="{6007021B-28E8-51C6-6888-2C0F720A5DF3}"/>
              </a:ext>
            </a:extLst>
          </p:cNvPr>
          <p:cNvSpPr/>
          <p:nvPr/>
        </p:nvSpPr>
        <p:spPr>
          <a:xfrm rot="8100000">
            <a:off x="9906962" y="5391405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id="{27375608-6DBD-1782-B847-19DCF99C8FE1}"/>
              </a:ext>
            </a:extLst>
          </p:cNvPr>
          <p:cNvSpPr/>
          <p:nvPr/>
        </p:nvSpPr>
        <p:spPr>
          <a:xfrm rot="8100000">
            <a:off x="6501605" y="3050082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id="{AE0B075F-72CD-D635-0606-60A01867624D}"/>
              </a:ext>
            </a:extLst>
          </p:cNvPr>
          <p:cNvSpPr/>
          <p:nvPr/>
        </p:nvSpPr>
        <p:spPr>
          <a:xfrm rot="8100000">
            <a:off x="6654005" y="3202482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2" name="Teardrop 21">
            <a:extLst>
              <a:ext uri="{FF2B5EF4-FFF2-40B4-BE49-F238E27FC236}">
                <a16:creationId xmlns:a16="http://schemas.microsoft.com/office/drawing/2014/main" id="{EB004666-5AB6-6428-B0D2-88C42094869B}"/>
              </a:ext>
            </a:extLst>
          </p:cNvPr>
          <p:cNvSpPr/>
          <p:nvPr/>
        </p:nvSpPr>
        <p:spPr>
          <a:xfrm rot="8100000">
            <a:off x="6315335" y="2931546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3" name="Teardrop 22">
            <a:extLst>
              <a:ext uri="{FF2B5EF4-FFF2-40B4-BE49-F238E27FC236}">
                <a16:creationId xmlns:a16="http://schemas.microsoft.com/office/drawing/2014/main" id="{AFC0DC81-972C-E344-DA11-A0C3B11F5DB7}"/>
              </a:ext>
            </a:extLst>
          </p:cNvPr>
          <p:cNvSpPr/>
          <p:nvPr/>
        </p:nvSpPr>
        <p:spPr>
          <a:xfrm rot="8100000">
            <a:off x="8383383" y="4405447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4" name="Teardrop 23">
            <a:extLst>
              <a:ext uri="{FF2B5EF4-FFF2-40B4-BE49-F238E27FC236}">
                <a16:creationId xmlns:a16="http://schemas.microsoft.com/office/drawing/2014/main" id="{3DA3DA58-1095-7568-0C6F-0D5E43DC238C}"/>
              </a:ext>
            </a:extLst>
          </p:cNvPr>
          <p:cNvSpPr/>
          <p:nvPr/>
        </p:nvSpPr>
        <p:spPr>
          <a:xfrm rot="8100000">
            <a:off x="6377862" y="3131710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5" name="Teardrop 24">
            <a:extLst>
              <a:ext uri="{FF2B5EF4-FFF2-40B4-BE49-F238E27FC236}">
                <a16:creationId xmlns:a16="http://schemas.microsoft.com/office/drawing/2014/main" id="{23B8BA04-BC91-0C5E-310B-DDE48861B5D2}"/>
              </a:ext>
            </a:extLst>
          </p:cNvPr>
          <p:cNvSpPr/>
          <p:nvPr/>
        </p:nvSpPr>
        <p:spPr>
          <a:xfrm rot="8100000">
            <a:off x="6303026" y="3142646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3" name="Teardrop 32">
            <a:extLst>
              <a:ext uri="{FF2B5EF4-FFF2-40B4-BE49-F238E27FC236}">
                <a16:creationId xmlns:a16="http://schemas.microsoft.com/office/drawing/2014/main" id="{85068757-1051-58A1-CAF9-18CCDB6F015E}"/>
              </a:ext>
            </a:extLst>
          </p:cNvPr>
          <p:cNvSpPr/>
          <p:nvPr/>
        </p:nvSpPr>
        <p:spPr>
          <a:xfrm rot="8100000">
            <a:off x="6268473" y="3408438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9" name="Teardrop 38">
            <a:extLst>
              <a:ext uri="{FF2B5EF4-FFF2-40B4-BE49-F238E27FC236}">
                <a16:creationId xmlns:a16="http://schemas.microsoft.com/office/drawing/2014/main" id="{ED9B6CAB-275B-0AA5-2B50-387223653980}"/>
              </a:ext>
            </a:extLst>
          </p:cNvPr>
          <p:cNvSpPr/>
          <p:nvPr/>
        </p:nvSpPr>
        <p:spPr>
          <a:xfrm rot="8100000">
            <a:off x="6048591" y="3131709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1" name="Teardrop 40">
            <a:extLst>
              <a:ext uri="{FF2B5EF4-FFF2-40B4-BE49-F238E27FC236}">
                <a16:creationId xmlns:a16="http://schemas.microsoft.com/office/drawing/2014/main" id="{517DBBC2-BB7C-70F2-167A-20CBA2517A24}"/>
              </a:ext>
            </a:extLst>
          </p:cNvPr>
          <p:cNvSpPr/>
          <p:nvPr/>
        </p:nvSpPr>
        <p:spPr>
          <a:xfrm rot="8100000">
            <a:off x="8384141" y="4413049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2" name="Teardrop 41">
            <a:extLst>
              <a:ext uri="{FF2B5EF4-FFF2-40B4-BE49-F238E27FC236}">
                <a16:creationId xmlns:a16="http://schemas.microsoft.com/office/drawing/2014/main" id="{38CC5A5B-4258-473F-5569-E7E0DD44C606}"/>
              </a:ext>
            </a:extLst>
          </p:cNvPr>
          <p:cNvSpPr/>
          <p:nvPr/>
        </p:nvSpPr>
        <p:spPr>
          <a:xfrm rot="8100000">
            <a:off x="6052737" y="3110967"/>
            <a:ext cx="214004" cy="214004"/>
          </a:xfrm>
          <a:prstGeom prst="teardrop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1F58464-49BC-44E1-9AD3-0977088D35F1}"/>
              </a:ext>
            </a:extLst>
          </p:cNvPr>
          <p:cNvSpPr txBox="1">
            <a:spLocks/>
          </p:cNvSpPr>
          <p:nvPr/>
        </p:nvSpPr>
        <p:spPr bwMode="auto">
          <a:xfrm>
            <a:off x="480000" y="359999"/>
            <a:ext cx="1402976" cy="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+mj-lt"/>
                <a:ea typeface="Open Sans Condensed Light" panose="020B0306030504020204" pitchFamily="34" charset="0"/>
                <a:cs typeface="Calibri" panose="020F050202020403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D04A18"/>
                </a:solidFill>
                <a:latin typeface="Calibri Light" panose="020F0302020204030204" pitchFamily="34" charset="0"/>
                <a:ea typeface="Open Sans Condensed Light" panose="020B030603050402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-109" charset="0"/>
              </a:defRPr>
            </a:lvl9pPr>
          </a:lstStyle>
          <a:p>
            <a:r>
              <a:rPr lang="en-US" sz="3200" b="1" kern="0" dirty="0"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All 2022</a:t>
            </a:r>
            <a:endParaRPr 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209233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Callout 5">
            <a:extLst>
              <a:ext uri="{FF2B5EF4-FFF2-40B4-BE49-F238E27FC236}">
                <a16:creationId xmlns:a16="http://schemas.microsoft.com/office/drawing/2014/main" id="{A48AB171-B1DC-2740-AFB8-ACCB9683B89E}"/>
              </a:ext>
            </a:extLst>
          </p:cNvPr>
          <p:cNvSpPr/>
          <p:nvPr/>
        </p:nvSpPr>
        <p:spPr>
          <a:xfrm>
            <a:off x="7735658" y="3188829"/>
            <a:ext cx="3636468" cy="1623515"/>
          </a:xfrm>
          <a:prstGeom prst="rightArrowCallout">
            <a:avLst>
              <a:gd name="adj1" fmla="val 9713"/>
              <a:gd name="adj2" fmla="val 16720"/>
              <a:gd name="adj3" fmla="val 34554"/>
              <a:gd name="adj4" fmla="val 66528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BB121D-C58D-7346-AAB5-05C25DFBE3E9}"/>
              </a:ext>
            </a:extLst>
          </p:cNvPr>
          <p:cNvGrpSpPr/>
          <p:nvPr/>
        </p:nvGrpSpPr>
        <p:grpSpPr>
          <a:xfrm>
            <a:off x="1098535" y="3621433"/>
            <a:ext cx="8919446" cy="2331112"/>
            <a:chOff x="1137665" y="3541205"/>
            <a:chExt cx="6689585" cy="174833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5693E2B-373B-5948-8675-A72F98D1A5CF}"/>
                </a:ext>
              </a:extLst>
            </p:cNvPr>
            <p:cNvGrpSpPr/>
            <p:nvPr/>
          </p:nvGrpSpPr>
          <p:grpSpPr>
            <a:xfrm>
              <a:off x="1137665" y="3541205"/>
              <a:ext cx="6689585" cy="753405"/>
              <a:chOff x="1046225" y="5385558"/>
              <a:chExt cx="6689585" cy="753405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197197B-8E16-934E-B1EF-952862C6E61E}"/>
                  </a:ext>
                </a:extLst>
              </p:cNvPr>
              <p:cNvSpPr/>
              <p:nvPr/>
            </p:nvSpPr>
            <p:spPr>
              <a:xfrm>
                <a:off x="1046225" y="5792714"/>
                <a:ext cx="1514261" cy="34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solidFill>
                      <a:srgbClr val="BA411E"/>
                    </a:solidFill>
                    <a:latin typeface="Calibri" panose="020F0502020204030204"/>
                    <a:ea typeface="Open Sans Condensed" panose="020B0606030504020204" pitchFamily="34" charset="0"/>
                    <a:cs typeface="Open Sans Condensed" panose="020B0606030504020204" pitchFamily="34" charset="0"/>
                  </a:rPr>
                  <a:t>Not important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570D13F-0362-EE47-A246-DA4E91E51705}"/>
                  </a:ext>
                </a:extLst>
              </p:cNvPr>
              <p:cNvSpPr/>
              <p:nvPr/>
            </p:nvSpPr>
            <p:spPr>
              <a:xfrm>
                <a:off x="3270137" y="5792714"/>
                <a:ext cx="2183050" cy="34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solidFill>
                      <a:srgbClr val="00B0F0"/>
                    </a:solidFill>
                    <a:latin typeface="Calibri" panose="020F0502020204030204"/>
                    <a:ea typeface="Open Sans Condensed" panose="020B0606030504020204" pitchFamily="34" charset="0"/>
                    <a:cs typeface="Open Sans Condensed" panose="020B0606030504020204" pitchFamily="34" charset="0"/>
                  </a:rPr>
                  <a:t>Somewhat important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0190368-C617-B542-A5FD-16295F6900E4}"/>
                  </a:ext>
                </a:extLst>
              </p:cNvPr>
              <p:cNvSpPr/>
              <p:nvPr/>
            </p:nvSpPr>
            <p:spPr>
              <a:xfrm>
                <a:off x="6143402" y="5792714"/>
                <a:ext cx="1592408" cy="34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solidFill>
                      <a:srgbClr val="7FB673">
                        <a:lumMod val="75000"/>
                      </a:srgbClr>
                    </a:solidFill>
                    <a:latin typeface="Calibri" panose="020F0502020204030204"/>
                    <a:ea typeface="Open Sans Condensed" panose="020B0606030504020204" pitchFamily="34" charset="0"/>
                    <a:cs typeface="Open Sans Condensed" panose="020B0606030504020204" pitchFamily="34" charset="0"/>
                  </a:rPr>
                  <a:t>Very important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8187A10-D891-8B46-B342-1031EB89A374}"/>
                  </a:ext>
                </a:extLst>
              </p:cNvPr>
              <p:cNvCxnSpPr/>
              <p:nvPr/>
            </p:nvCxnSpPr>
            <p:spPr>
              <a:xfrm>
                <a:off x="1815161" y="5565423"/>
                <a:ext cx="5101887" cy="0"/>
              </a:xfrm>
              <a:prstGeom prst="line">
                <a:avLst/>
              </a:prstGeom>
              <a:ln w="31750">
                <a:solidFill>
                  <a:schemeClr val="tx2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B4AD2B3-5BAB-2A43-ABC3-D05A5D70D337}"/>
                  </a:ext>
                </a:extLst>
              </p:cNvPr>
              <p:cNvSpPr/>
              <p:nvPr/>
            </p:nvSpPr>
            <p:spPr>
              <a:xfrm>
                <a:off x="1662761" y="5385558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4A0B7D9-5EE2-8F47-BBC9-6DF309F09C70}"/>
                  </a:ext>
                </a:extLst>
              </p:cNvPr>
              <p:cNvSpPr/>
              <p:nvPr/>
            </p:nvSpPr>
            <p:spPr>
              <a:xfrm>
                <a:off x="4214050" y="5385558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6A2550D-65E7-F541-951D-693726974E79}"/>
                  </a:ext>
                </a:extLst>
              </p:cNvPr>
              <p:cNvSpPr/>
              <p:nvPr/>
            </p:nvSpPr>
            <p:spPr>
              <a:xfrm>
                <a:off x="6765339" y="5385558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F7E3BE9-21EC-E54F-8048-64553E12A216}"/>
                </a:ext>
              </a:extLst>
            </p:cNvPr>
            <p:cNvSpPr/>
            <p:nvPr/>
          </p:nvSpPr>
          <p:spPr>
            <a:xfrm>
              <a:off x="1577497" y="4943290"/>
              <a:ext cx="2782253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Open Sans Condensed" panose="020B0606030504020204" pitchFamily="34" charset="0"/>
                  <a:cs typeface="Open Sans Condensed" panose="020B0606030504020204" pitchFamily="34" charset="0"/>
                </a:rPr>
                <a:t>It depends on the academic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EA93A7F-F455-C842-94B2-EE1396780FFE}"/>
                </a:ext>
              </a:extLst>
            </p:cNvPr>
            <p:cNvSpPr/>
            <p:nvPr/>
          </p:nvSpPr>
          <p:spPr>
            <a:xfrm>
              <a:off x="2816224" y="4528645"/>
              <a:ext cx="304800" cy="3048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6582418-2479-2F46-A149-33815B8F3366}"/>
                </a:ext>
              </a:extLst>
            </p:cNvPr>
            <p:cNvSpPr/>
            <p:nvPr/>
          </p:nvSpPr>
          <p:spPr>
            <a:xfrm>
              <a:off x="5244965" y="4935801"/>
              <a:ext cx="1253757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Open Sans Condensed" panose="020B0606030504020204" pitchFamily="34" charset="0"/>
                  <a:cs typeface="Open Sans Condensed" panose="020B0606030504020204" pitchFamily="34" charset="0"/>
                </a:rPr>
                <a:t>Don’t know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E0C5012-77B0-D24F-912F-4C331091DF5B}"/>
                </a:ext>
              </a:extLst>
            </p:cNvPr>
            <p:cNvSpPr/>
            <p:nvPr/>
          </p:nvSpPr>
          <p:spPr>
            <a:xfrm>
              <a:off x="5719444" y="4528645"/>
              <a:ext cx="304800" cy="3048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7C33ABD1-DAA5-B344-B8BC-866DD96D3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00" y="1200000"/>
            <a:ext cx="11232001" cy="4608000"/>
          </a:xfrm>
        </p:spPr>
        <p:txBody>
          <a:bodyPr>
            <a:normAutofit/>
          </a:bodyPr>
          <a:lstStyle/>
          <a:p>
            <a:pPr marL="0" indent="0">
              <a:lnSpc>
                <a:spcPts val="4267"/>
              </a:lnSpc>
              <a:spcAft>
                <a:spcPts val="2667"/>
              </a:spcAft>
            </a:pPr>
            <a:r>
              <a:rPr lang="en-US" dirty="0">
                <a:latin typeface="Open Sans" panose="020B0606030504020204" pitchFamily="34" charset="0"/>
                <a:cs typeface="Open Sans" panose="020B0606030504020204" pitchFamily="34" charset="0"/>
              </a:rPr>
              <a:t>“How important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would you like </a:t>
            </a:r>
            <a:r>
              <a:rPr lang="en-US" dirty="0">
                <a:latin typeface="Open Sans" panose="020B0606030504020204" pitchFamily="34" charset="0"/>
                <a:cs typeface="Open Sans" panose="020B0606030504020204" pitchFamily="34" charset="0"/>
              </a:rPr>
              <a:t>each of the following activities to be for promotion to full professor at your university (for a typical academic on a research/teaching contract)?”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CD95DE9E-661E-3BF8-1025-483F4DC56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359999"/>
            <a:ext cx="11712000" cy="864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3333" b="1" dirty="0"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Academics experiences and priorities: promotion to full professorship</a:t>
            </a:r>
          </a:p>
        </p:txBody>
      </p:sp>
    </p:spTree>
    <p:extLst>
      <p:ext uri="{BB962C8B-B14F-4D97-AF65-F5344CB8AC3E}">
        <p14:creationId xmlns:p14="http://schemas.microsoft.com/office/powerpoint/2010/main" val="291399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0FA0302-23D9-4040-92CD-7C761BC52E75}"/>
              </a:ext>
            </a:extLst>
          </p:cNvPr>
          <p:cNvSpPr/>
          <p:nvPr/>
        </p:nvSpPr>
        <p:spPr>
          <a:xfrm>
            <a:off x="7761475" y="1288679"/>
            <a:ext cx="3942844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B191F8D-50B1-DF4C-8B72-62BF3BD61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99" y="360000"/>
            <a:ext cx="10930463" cy="1152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… respondents who report each activity </a:t>
            </a:r>
            <a:r>
              <a:rPr lang="en-US" sz="2800" b="1" u="sng" dirty="0">
                <a:solidFill>
                  <a:schemeClr val="accent5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currently is</a:t>
            </a:r>
            <a:r>
              <a:rPr lang="en-US" sz="2800" b="1" dirty="0">
                <a:solidFill>
                  <a:schemeClr val="accent5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 very important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5249524-1C9E-A396-653D-3335964B7B03}"/>
              </a:ext>
            </a:extLst>
          </p:cNvPr>
          <p:cNvGraphicFramePr>
            <a:graphicFrameLocks/>
          </p:cNvGraphicFramePr>
          <p:nvPr/>
        </p:nvGraphicFramePr>
        <p:xfrm>
          <a:off x="479999" y="1144554"/>
          <a:ext cx="11509413" cy="5050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7475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2AB173-5C33-B54D-B882-4F7D6674D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99" y="359999"/>
            <a:ext cx="11606255" cy="864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Most continue to want priority on UT to increase (All 2022)</a:t>
            </a:r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4418FC-FB0D-8044-9598-3F0AA780CAF4}"/>
              </a:ext>
            </a:extLst>
          </p:cNvPr>
          <p:cNvSpPr/>
          <p:nvPr/>
        </p:nvSpPr>
        <p:spPr>
          <a:xfrm>
            <a:off x="480000" y="1056001"/>
            <a:ext cx="111024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i="1" dirty="0">
                <a:solidFill>
                  <a:srgbClr val="2C3F5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”How </a:t>
            </a:r>
            <a:r>
              <a:rPr lang="en-GB" sz="2400" b="1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you anticipate</a:t>
            </a:r>
            <a:r>
              <a:rPr lang="en-GB" sz="2400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400" i="1" dirty="0">
                <a:solidFill>
                  <a:srgbClr val="2C3F5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priority given to university teaching in academic promotions will change at your institution in the next five years?”</a:t>
            </a:r>
            <a:endParaRPr lang="en-US" sz="2400" i="1" dirty="0">
              <a:solidFill>
                <a:srgbClr val="2C3F5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D01C6B-9BAD-42AB-19FE-28B562FE9B72}"/>
              </a:ext>
            </a:extLst>
          </p:cNvPr>
          <p:cNvSpPr txBox="1"/>
          <p:nvPr/>
        </p:nvSpPr>
        <p:spPr>
          <a:xfrm>
            <a:off x="852977" y="2259286"/>
            <a:ext cx="2253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3EA5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↗︎</a:t>
            </a:r>
            <a:r>
              <a:rPr lang="en-US" sz="2400" b="1" dirty="0">
                <a:solidFill>
                  <a:srgbClr val="EAE33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>
                <a:solidFill>
                  <a:srgbClr val="3EA5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CC2C6B-670E-FF2D-9E73-DC3EF4CD4937}"/>
              </a:ext>
            </a:extLst>
          </p:cNvPr>
          <p:cNvSpPr txBox="1"/>
          <p:nvPr/>
        </p:nvSpPr>
        <p:spPr>
          <a:xfrm>
            <a:off x="2912071" y="2271140"/>
            <a:ext cx="2545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↘︎ decrease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01C4F-F171-DFC7-B227-39EB1B3D5370}"/>
              </a:ext>
            </a:extLst>
          </p:cNvPr>
          <p:cNvSpPr txBox="1"/>
          <p:nvPr/>
        </p:nvSpPr>
        <p:spPr>
          <a:xfrm>
            <a:off x="5895705" y="2271139"/>
            <a:ext cx="2813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2C3F58">
                    <a:lumMod val="60000"/>
                    <a:lumOff val="40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stay the same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E4B795-35DA-B31C-434D-1D391A9D2ABA}"/>
              </a:ext>
            </a:extLst>
          </p:cNvPr>
          <p:cNvSpPr txBox="1"/>
          <p:nvPr/>
        </p:nvSpPr>
        <p:spPr>
          <a:xfrm>
            <a:off x="9085917" y="2259286"/>
            <a:ext cx="240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AFABA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don’t know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AB9B879-1B45-B550-80F5-966291FAD9DC}"/>
              </a:ext>
            </a:extLst>
          </p:cNvPr>
          <p:cNvGraphicFramePr>
            <a:graphicFrameLocks/>
          </p:cNvGraphicFramePr>
          <p:nvPr/>
        </p:nvGraphicFramePr>
        <p:xfrm>
          <a:off x="698164" y="2575622"/>
          <a:ext cx="11102401" cy="3922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5046AC2A-379C-8BC7-46D8-F031829C87F6}"/>
              </a:ext>
            </a:extLst>
          </p:cNvPr>
          <p:cNvSpPr/>
          <p:nvPr/>
        </p:nvSpPr>
        <p:spPr>
          <a:xfrm>
            <a:off x="329213" y="4055419"/>
            <a:ext cx="11533575" cy="20732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7993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Graphic spid="13" grpId="0">
        <p:bldAsOne/>
      </p:bldGraphic>
      <p:bldP spid="14" grpId="0" animBg="1"/>
    </p:bldLst>
  </p:timing>
</p:sld>
</file>

<file path=ppt/theme/theme1.xml><?xml version="1.0" encoding="utf-8"?>
<a:theme xmlns:a="http://schemas.openxmlformats.org/drawingml/2006/main" name="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ruth-graham-calibri-1">
  <a:themeElements>
    <a:clrScheme name="Ruth Graham v1">
      <a:dk1>
        <a:srgbClr val="1D1D1B"/>
      </a:dk1>
      <a:lt1>
        <a:srgbClr val="FFFFFF"/>
      </a:lt1>
      <a:dk2>
        <a:srgbClr val="2C3F58"/>
      </a:dk2>
      <a:lt2>
        <a:srgbClr val="DBD2AE"/>
      </a:lt2>
      <a:accent1>
        <a:srgbClr val="EA764B"/>
      </a:accent1>
      <a:accent2>
        <a:srgbClr val="518AB6"/>
      </a:accent2>
      <a:accent3>
        <a:srgbClr val="7FB673"/>
      </a:accent3>
      <a:accent4>
        <a:srgbClr val="EAE334"/>
      </a:accent4>
      <a:accent5>
        <a:srgbClr val="BA411E"/>
      </a:accent5>
      <a:accent6>
        <a:srgbClr val="91B8BA"/>
      </a:accent6>
      <a:hlink>
        <a:srgbClr val="1FA5C9"/>
      </a:hlink>
      <a:folHlink>
        <a:srgbClr val="8E61B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resentation_Grey-White 1">
        <a:dk1>
          <a:srgbClr val="E60D2E"/>
        </a:dk1>
        <a:lt1>
          <a:srgbClr val="FFFFFF"/>
        </a:lt1>
        <a:dk2>
          <a:srgbClr val="000302"/>
        </a:dk2>
        <a:lt2>
          <a:srgbClr val="FFFFFF"/>
        </a:lt2>
        <a:accent1>
          <a:srgbClr val="00ABC9"/>
        </a:accent1>
        <a:accent2>
          <a:srgbClr val="D4B012"/>
        </a:accent2>
        <a:accent3>
          <a:srgbClr val="AAAAAA"/>
        </a:accent3>
        <a:accent4>
          <a:srgbClr val="DADADA"/>
        </a:accent4>
        <a:accent5>
          <a:srgbClr val="AAD2E1"/>
        </a:accent5>
        <a:accent6>
          <a:srgbClr val="C09F0F"/>
        </a:accent6>
        <a:hlink>
          <a:srgbClr val="8273BA"/>
        </a:hlink>
        <a:folHlink>
          <a:srgbClr val="D97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uleå Univeristy of Technology's strategy day" id="{188C77B4-2270-D84B-9744-6642A0A47CBE}" vid="{0F4A068F-FFDB-504D-86E6-72FFB74644C1}"/>
    </a:ext>
  </a:extLst>
</a:theme>
</file>

<file path=ppt/theme/theme7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08953A95D4E4F8DFAB71556207C0C" ma:contentTypeVersion="13" ma:contentTypeDescription="Een nieuw document maken." ma:contentTypeScope="" ma:versionID="6e3c94686990ec7d2d7b13a81d3b4cc2">
  <xsd:schema xmlns:xsd="http://www.w3.org/2001/XMLSchema" xmlns:xs="http://www.w3.org/2001/XMLSchema" xmlns:p="http://schemas.microsoft.com/office/2006/metadata/properties" xmlns:ns3="0e1c9714-7198-440b-adcf-533044113cb8" xmlns:ns4="7e4837c4-f8f1-4479-b9be-35d09b544408" targetNamespace="http://schemas.microsoft.com/office/2006/metadata/properties" ma:root="true" ma:fieldsID="db61fc70059ed8144fc2f25158d1a5c8" ns3:_="" ns4:_="">
    <xsd:import namespace="0e1c9714-7198-440b-adcf-533044113cb8"/>
    <xsd:import namespace="7e4837c4-f8f1-4479-b9be-35d09b5444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1c9714-7198-440b-adcf-533044113c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4837c4-f8f1-4479-b9be-35d09b54440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A949D5-78A7-43E1-A9CE-D02801656D95}">
  <ds:schemaRefs>
    <ds:schemaRef ds:uri="0e1c9714-7198-440b-adcf-533044113cb8"/>
    <ds:schemaRef ds:uri="http://purl.org/dc/elements/1.1/"/>
    <ds:schemaRef ds:uri="http://schemas.microsoft.com/office/2006/metadata/properties"/>
    <ds:schemaRef ds:uri="http://schemas.microsoft.com/office/2006/documentManagement/types"/>
    <ds:schemaRef ds:uri="7e4837c4-f8f1-4479-b9be-35d09b544408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B2012FA-CA6C-4A86-BD11-41D24D46D2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1c9714-7198-440b-adcf-533044113cb8"/>
    <ds:schemaRef ds:uri="7e4837c4-f8f1-4479-b9be-35d09b5444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69C473-F0F7-40BA-8DA0-5B9F86D725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19738</TotalTime>
  <Words>368</Words>
  <Application>Microsoft Office PowerPoint</Application>
  <PresentationFormat>Breedbeeld</PresentationFormat>
  <Paragraphs>60</Paragraphs>
  <Slides>13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6</vt:i4>
      </vt:variant>
      <vt:variant>
        <vt:lpstr>Diatitels</vt:lpstr>
      </vt:variant>
      <vt:variant>
        <vt:i4>13</vt:i4>
      </vt:variant>
    </vt:vector>
  </HeadingPairs>
  <TitlesOfParts>
    <vt:vector size="29" baseType="lpstr">
      <vt:lpstr>Open Sans Condensed</vt:lpstr>
      <vt:lpstr>System Font Regular</vt:lpstr>
      <vt:lpstr>Verdana</vt:lpstr>
      <vt:lpstr>Open Sans Condensed Light</vt:lpstr>
      <vt:lpstr>Avenir Book</vt:lpstr>
      <vt:lpstr>Open Sans</vt:lpstr>
      <vt:lpstr>Calibri</vt:lpstr>
      <vt:lpstr>Avenir Black</vt:lpstr>
      <vt:lpstr>Calibri Light</vt:lpstr>
      <vt:lpstr>Arial</vt:lpstr>
      <vt:lpstr>VSNU presentatie sjabloon_20160719</vt:lpstr>
      <vt:lpstr>Conception personnalisée</vt:lpstr>
      <vt:lpstr>1_Conception personnalisée</vt:lpstr>
      <vt:lpstr>2_Conception personnalisée</vt:lpstr>
      <vt:lpstr>1_VSNU presentatie sjabloon_20160719</vt:lpstr>
      <vt:lpstr>ruth-graham-calibri-1</vt:lpstr>
      <vt:lpstr>Making room for everyone's talent</vt:lpstr>
      <vt:lpstr>PowerPoint-presentatie</vt:lpstr>
      <vt:lpstr>PowerPoint-presentatie</vt:lpstr>
      <vt:lpstr>PowerPoint-presentatie</vt:lpstr>
      <vt:lpstr>Teaching  Cultures  Survey 2022   </vt:lpstr>
      <vt:lpstr>11,614 participants</vt:lpstr>
      <vt:lpstr>Academics experiences and priorities: promotion to full professorship</vt:lpstr>
      <vt:lpstr>… respondents who report each activity currently is very important</vt:lpstr>
      <vt:lpstr>Most continue to want priority on UT to increase (All 2022)</vt:lpstr>
      <vt:lpstr>Most continue to want priority on UT to increase (All 2022)</vt:lpstr>
      <vt:lpstr>11,614 participants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Recognition &amp; Rewards Munin</dc:title>
  <dc:creator>Kim Huijpen</dc:creator>
  <cp:lastModifiedBy>Kim Huijpen</cp:lastModifiedBy>
  <cp:revision>127</cp:revision>
  <dcterms:created xsi:type="dcterms:W3CDTF">2020-05-26T14:24:47Z</dcterms:created>
  <dcterms:modified xsi:type="dcterms:W3CDTF">2022-10-11T20:11:39Z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522800</vt:r8>
  </property>
  <property fmtid="{D5CDD505-2E9C-101B-9397-08002B2CF9AE}" pid="3" name="ContentTypeId">
    <vt:lpwstr>0x0101005CE08953A95D4E4F8DFAB71556207C0C</vt:lpwstr>
  </property>
</Properties>
</file>