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2" r:id="rId4"/>
    <p:sldMasterId id="2147483718" r:id="rId5"/>
    <p:sldMasterId id="2147483740" r:id="rId6"/>
    <p:sldMasterId id="2147483814" r:id="rId7"/>
    <p:sldMasterId id="2147483823" r:id="rId8"/>
    <p:sldMasterId id="2147483832" r:id="rId9"/>
  </p:sldMasterIdLst>
  <p:notesMasterIdLst>
    <p:notesMasterId r:id="rId38"/>
  </p:notesMasterIdLst>
  <p:sldIdLst>
    <p:sldId id="467" r:id="rId10"/>
    <p:sldId id="265" r:id="rId11"/>
    <p:sldId id="266" r:id="rId12"/>
    <p:sldId id="642" r:id="rId13"/>
    <p:sldId id="483" r:id="rId14"/>
    <p:sldId id="268" r:id="rId15"/>
    <p:sldId id="643" r:id="rId16"/>
    <p:sldId id="289" r:id="rId17"/>
    <p:sldId id="269" r:id="rId18"/>
    <p:sldId id="270" r:id="rId19"/>
    <p:sldId id="271" r:id="rId20"/>
    <p:sldId id="272" r:id="rId21"/>
    <p:sldId id="273" r:id="rId22"/>
    <p:sldId id="615" r:id="rId23"/>
    <p:sldId id="279" r:id="rId24"/>
    <p:sldId id="274" r:id="rId25"/>
    <p:sldId id="281" r:id="rId26"/>
    <p:sldId id="275" r:id="rId27"/>
    <p:sldId id="276" r:id="rId28"/>
    <p:sldId id="649" r:id="rId29"/>
    <p:sldId id="650" r:id="rId30"/>
    <p:sldId id="644" r:id="rId31"/>
    <p:sldId id="648" r:id="rId32"/>
    <p:sldId id="647" r:id="rId33"/>
    <p:sldId id="286" r:id="rId34"/>
    <p:sldId id="493" r:id="rId35"/>
    <p:sldId id="494" r:id="rId36"/>
    <p:sldId id="478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DD705-26A7-47C3-A8F7-EBA17B269A8F}" v="12" dt="2022-05-20T21:46:20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3" autoAdjust="0"/>
    <p:restoredTop sz="82698" autoAdjust="0"/>
  </p:normalViewPr>
  <p:slideViewPr>
    <p:cSldViewPr snapToGrid="0">
      <p:cViewPr varScale="1">
        <p:scale>
          <a:sx n="46" d="100"/>
          <a:sy n="46" d="100"/>
        </p:scale>
        <p:origin x="8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Huijpen" userId="f840a8f6-bf8d-4eb8-a506-450ee8d1a6b5" providerId="ADAL" clId="{1E2DD705-26A7-47C3-A8F7-EBA17B269A8F}"/>
    <pc:docChg chg="undo custSel addSld delSld modSld">
      <pc:chgData name="Kim Huijpen" userId="f840a8f6-bf8d-4eb8-a506-450ee8d1a6b5" providerId="ADAL" clId="{1E2DD705-26A7-47C3-A8F7-EBA17B269A8F}" dt="2022-06-01T09:27:27.893" v="464" actId="20577"/>
      <pc:docMkLst>
        <pc:docMk/>
      </pc:docMkLst>
      <pc:sldChg chg="modSp mod">
        <pc:chgData name="Kim Huijpen" userId="f840a8f6-bf8d-4eb8-a506-450ee8d1a6b5" providerId="ADAL" clId="{1E2DD705-26A7-47C3-A8F7-EBA17B269A8F}" dt="2022-06-01T09:27:27.893" v="464" actId="20577"/>
        <pc:sldMkLst>
          <pc:docMk/>
          <pc:sldMk cId="2689641949" sldId="265"/>
        </pc:sldMkLst>
        <pc:spChg chg="mod">
          <ac:chgData name="Kim Huijpen" userId="f840a8f6-bf8d-4eb8-a506-450ee8d1a6b5" providerId="ADAL" clId="{1E2DD705-26A7-47C3-A8F7-EBA17B269A8F}" dt="2022-06-01T09:27:27.893" v="464" actId="20577"/>
          <ac:spMkLst>
            <pc:docMk/>
            <pc:sldMk cId="2689641949" sldId="265"/>
            <ac:spMk id="12" creationId="{E0010A84-B84A-4914-97B7-5AE7E2386326}"/>
          </ac:spMkLst>
        </pc:spChg>
      </pc:sldChg>
      <pc:sldChg chg="addSp delSp modSp new mod setBg">
        <pc:chgData name="Kim Huijpen" userId="f840a8f6-bf8d-4eb8-a506-450ee8d1a6b5" providerId="ADAL" clId="{1E2DD705-26A7-47C3-A8F7-EBA17B269A8F}" dt="2022-05-20T21:24:13.543" v="4" actId="26606"/>
        <pc:sldMkLst>
          <pc:docMk/>
          <pc:sldMk cId="718019423" sldId="649"/>
        </pc:sldMkLst>
        <pc:spChg chg="del">
          <ac:chgData name="Kim Huijpen" userId="f840a8f6-bf8d-4eb8-a506-450ee8d1a6b5" providerId="ADAL" clId="{1E2DD705-26A7-47C3-A8F7-EBA17B269A8F}" dt="2022-05-20T21:23:59.248" v="1" actId="478"/>
          <ac:spMkLst>
            <pc:docMk/>
            <pc:sldMk cId="718019423" sldId="649"/>
            <ac:spMk id="2" creationId="{FFBBAFB0-71C6-419B-AE71-05A6526F583F}"/>
          </ac:spMkLst>
        </pc:spChg>
        <pc:spChg chg="del">
          <ac:chgData name="Kim Huijpen" userId="f840a8f6-bf8d-4eb8-a506-450ee8d1a6b5" providerId="ADAL" clId="{1E2DD705-26A7-47C3-A8F7-EBA17B269A8F}" dt="2022-05-20T21:24:00.999" v="2" actId="478"/>
          <ac:spMkLst>
            <pc:docMk/>
            <pc:sldMk cId="718019423" sldId="649"/>
            <ac:spMk id="3" creationId="{D23AEED2-D262-4411-B339-625F9095A053}"/>
          </ac:spMkLst>
        </pc:spChg>
        <pc:spChg chg="add">
          <ac:chgData name="Kim Huijpen" userId="f840a8f6-bf8d-4eb8-a506-450ee8d1a6b5" providerId="ADAL" clId="{1E2DD705-26A7-47C3-A8F7-EBA17B269A8F}" dt="2022-05-20T21:24:13.543" v="4" actId="26606"/>
          <ac:spMkLst>
            <pc:docMk/>
            <pc:sldMk cId="718019423" sldId="649"/>
            <ac:spMk id="10" creationId="{42A4FC2C-047E-45A5-965D-8E1E3BF09BC6}"/>
          </ac:spMkLst>
        </pc:spChg>
        <pc:picChg chg="add mod">
          <ac:chgData name="Kim Huijpen" userId="f840a8f6-bf8d-4eb8-a506-450ee8d1a6b5" providerId="ADAL" clId="{1E2DD705-26A7-47C3-A8F7-EBA17B269A8F}" dt="2022-05-20T21:24:13.543" v="4" actId="26606"/>
          <ac:picMkLst>
            <pc:docMk/>
            <pc:sldMk cId="718019423" sldId="649"/>
            <ac:picMk id="5" creationId="{ABE828BA-32B9-43F1-ABE1-EB6A8E7AF355}"/>
          </ac:picMkLst>
        </pc:picChg>
      </pc:sldChg>
      <pc:sldChg chg="addSp delSp modSp new mod">
        <pc:chgData name="Kim Huijpen" userId="f840a8f6-bf8d-4eb8-a506-450ee8d1a6b5" providerId="ADAL" clId="{1E2DD705-26A7-47C3-A8F7-EBA17B269A8F}" dt="2022-05-24T08:07:45.169" v="463" actId="108"/>
        <pc:sldMkLst>
          <pc:docMk/>
          <pc:sldMk cId="2081077303" sldId="650"/>
        </pc:sldMkLst>
        <pc:spChg chg="del">
          <ac:chgData name="Kim Huijpen" userId="f840a8f6-bf8d-4eb8-a506-450ee8d1a6b5" providerId="ADAL" clId="{1E2DD705-26A7-47C3-A8F7-EBA17B269A8F}" dt="2022-05-20T21:36:18.934" v="11" actId="478"/>
          <ac:spMkLst>
            <pc:docMk/>
            <pc:sldMk cId="2081077303" sldId="650"/>
            <ac:spMk id="2" creationId="{02BA004D-A03F-4A76-B944-A286F7429D65}"/>
          </ac:spMkLst>
        </pc:spChg>
        <pc:spChg chg="mod">
          <ac:chgData name="Kim Huijpen" userId="f840a8f6-bf8d-4eb8-a506-450ee8d1a6b5" providerId="ADAL" clId="{1E2DD705-26A7-47C3-A8F7-EBA17B269A8F}" dt="2022-05-24T08:07:45.169" v="463" actId="108"/>
          <ac:spMkLst>
            <pc:docMk/>
            <pc:sldMk cId="2081077303" sldId="650"/>
            <ac:spMk id="3" creationId="{7741D06B-1F56-4366-A17E-4EFE11CF942E}"/>
          </ac:spMkLst>
        </pc:spChg>
        <pc:spChg chg="add mod">
          <ac:chgData name="Kim Huijpen" userId="f840a8f6-bf8d-4eb8-a506-450ee8d1a6b5" providerId="ADAL" clId="{1E2DD705-26A7-47C3-A8F7-EBA17B269A8F}" dt="2022-05-20T21:36:31.372" v="45" actId="20577"/>
          <ac:spMkLst>
            <pc:docMk/>
            <pc:sldMk cId="2081077303" sldId="650"/>
            <ac:spMk id="6" creationId="{3605C87E-5575-4A09-986B-E76F0EBE33C1}"/>
          </ac:spMkLst>
        </pc:spChg>
        <pc:picChg chg="add del mod">
          <ac:chgData name="Kim Huijpen" userId="f840a8f6-bf8d-4eb8-a506-450ee8d1a6b5" providerId="ADAL" clId="{1E2DD705-26A7-47C3-A8F7-EBA17B269A8F}" dt="2022-05-20T21:41:47.224" v="169" actId="478"/>
          <ac:picMkLst>
            <pc:docMk/>
            <pc:sldMk cId="2081077303" sldId="650"/>
            <ac:picMk id="5" creationId="{3B6FDD37-4110-4CB5-A079-7F7BD0B4672C}"/>
          </ac:picMkLst>
        </pc:picChg>
        <pc:picChg chg="add mod">
          <ac:chgData name="Kim Huijpen" userId="f840a8f6-bf8d-4eb8-a506-450ee8d1a6b5" providerId="ADAL" clId="{1E2DD705-26A7-47C3-A8F7-EBA17B269A8F}" dt="2022-05-20T21:48:22.582" v="457" actId="688"/>
          <ac:picMkLst>
            <pc:docMk/>
            <pc:sldMk cId="2081077303" sldId="650"/>
            <ac:picMk id="8" creationId="{2B7C1FA9-2961-4958-A596-70E4B1B2EC83}"/>
          </ac:picMkLst>
        </pc:picChg>
      </pc:sldChg>
      <pc:sldChg chg="new del">
        <pc:chgData name="Kim Huijpen" userId="f840a8f6-bf8d-4eb8-a506-450ee8d1a6b5" providerId="ADAL" clId="{1E2DD705-26A7-47C3-A8F7-EBA17B269A8F}" dt="2022-05-20T21:35:54.350" v="7" actId="680"/>
        <pc:sldMkLst>
          <pc:docMk/>
          <pc:sldMk cId="2295667670" sldId="65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3DF2D6-277C-4E2E-BE66-6C80D699E7C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358BCB-BA11-485B-9B05-2728CD2908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Culture change is a </a:t>
          </a:r>
          <a:r>
            <a:rPr lang="en-US" sz="2400" b="1" dirty="0">
              <a:solidFill>
                <a:srgbClr val="EC6626"/>
              </a:solidFill>
              <a:latin typeface="Arial" panose="020B0604020202020204" pitchFamily="34" charset="0"/>
              <a:cs typeface="Arial" panose="020B0604020202020204" pitchFamily="34" charset="0"/>
            </a:rPr>
            <a:t>fundamental change of beliefs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; not just change in rules of the game</a:t>
          </a:r>
        </a:p>
      </dgm:t>
    </dgm:pt>
    <dgm:pt modelId="{5ED41C4F-40FA-4EC8-A27A-FFD34AF7F741}" type="parTrans" cxnId="{C888A9C8-CCD0-439C-9C43-0ED95EAE3FD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96CABC-C966-4490-AEF4-0189C5FFFE3A}" type="sibTrans" cxnId="{C888A9C8-CCD0-439C-9C43-0ED95EAE3FD1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0FC486-A3FC-45AF-B5D5-2E6DD7FA97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Changing culture is difficult and </a:t>
          </a:r>
          <a:r>
            <a:rPr lang="en-GB" sz="2400" b="1" dirty="0">
              <a:solidFill>
                <a:srgbClr val="EC6626"/>
              </a:solidFill>
              <a:latin typeface="Arial" panose="020B0604020202020204" pitchFamily="34" charset="0"/>
              <a:cs typeface="Arial" panose="020B0604020202020204" pitchFamily="34" charset="0"/>
            </a:rPr>
            <a:t>takes a long time</a:t>
          </a:r>
          <a:endParaRPr lang="en-US" sz="2400" b="1" dirty="0">
            <a:solidFill>
              <a:srgbClr val="EC66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4BA602-D739-41F9-9E12-B1649EA7A07D}" type="parTrans" cxnId="{85F70098-F906-40D7-9335-66D05FAB4CD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F10384-F2C5-42E1-9961-C44A83857D67}" type="sibTrans" cxnId="{85F70098-F906-40D7-9335-66D05FAB4CDC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DFFD87-4FC3-4C4C-B6CB-E956323F27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rgbClr val="EC6626"/>
              </a:solidFill>
              <a:latin typeface="Arial" panose="020B0604020202020204" pitchFamily="34" charset="0"/>
              <a:cs typeface="Arial" panose="020B0604020202020204" pitchFamily="34" charset="0"/>
            </a:rPr>
            <a:t>Broad dialogue in academia</a:t>
          </a:r>
          <a:r>
            <a:rPr lang="en-US" sz="2400" b="1" dirty="0">
              <a:solidFill>
                <a:srgbClr val="C22A2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is needed: </a:t>
          </a:r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we listen to concerns, questions &amp; dilemmas from academic community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CE2B4-09FB-4EF7-BEE3-0F71EA3CCAFF}" type="parTrans" cxnId="{9CD4DF3B-D4E3-4BC5-A578-D747E2C56F6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C21B7C-F875-484E-8418-03A30FF64D07}" type="sibTrans" cxnId="{9CD4DF3B-D4E3-4BC5-A578-D747E2C56F66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FCF507-7C85-402D-8003-CE4685B583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rgbClr val="EC6626"/>
              </a:solidFill>
              <a:latin typeface="Arial" panose="020B0604020202020204" pitchFamily="34" charset="0"/>
              <a:cs typeface="Arial" panose="020B0604020202020204" pitchFamily="34" charset="0"/>
            </a:rPr>
            <a:t>Sharing good practices</a:t>
          </a:r>
          <a:r>
            <a:rPr lang="en-US" sz="2400" b="1" dirty="0">
              <a:solidFill>
                <a:srgbClr val="C22A2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and experimenting will initiate desired movement</a:t>
          </a:r>
        </a:p>
      </dgm:t>
    </dgm:pt>
    <dgm:pt modelId="{59B75DB5-95D4-4E77-A067-472DB6083912}" type="parTrans" cxnId="{7DFC71B6-1665-4D98-AD6D-3211CAE2E7B7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929D71-D36B-4B35-84DB-E55CC41185F9}" type="sibTrans" cxnId="{7DFC71B6-1665-4D98-AD6D-3211CAE2E7B7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882FC-34CB-4E82-90B1-C364E106C9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rgbClr val="EC6626"/>
              </a:solidFill>
              <a:latin typeface="Arial" panose="020B0604020202020204" pitchFamily="34" charset="0"/>
              <a:cs typeface="Arial" panose="020B0604020202020204" pitchFamily="34" charset="0"/>
            </a:rPr>
            <a:t>Balance: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giving 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room for ideas 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2400" b="1" dirty="0">
              <a:solidFill>
                <a:srgbClr val="EC6626"/>
              </a:solidFill>
              <a:latin typeface="Arial" panose="020B0604020202020204" pitchFamily="34" charset="0"/>
              <a:cs typeface="Arial" panose="020B0604020202020204" pitchFamily="34" charset="0"/>
            </a:rPr>
            <a:t>diverging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) and 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bringing together good practices 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2400" b="1" dirty="0">
              <a:solidFill>
                <a:srgbClr val="EC6626"/>
              </a:solidFill>
              <a:latin typeface="Arial" panose="020B0604020202020204" pitchFamily="34" charset="0"/>
              <a:cs typeface="Arial" panose="020B0604020202020204" pitchFamily="34" charset="0"/>
            </a:rPr>
            <a:t>converging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B9784C55-4D64-43F7-9B56-1B3AF3BA8D70}" type="parTrans" cxnId="{C7411614-74D8-4EA1-AEB3-2234DA34BF4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D13795-0D26-4119-AFB3-B2AD8A7F927C}" type="sibTrans" cxnId="{C7411614-74D8-4EA1-AEB3-2234DA34BF4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7657AB-22E0-4643-A071-0D6DAD8232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Importance of </a:t>
          </a:r>
          <a:r>
            <a:rPr lang="en-GB" sz="2400" b="1" dirty="0">
              <a:solidFill>
                <a:srgbClr val="EC6626"/>
              </a:solidFill>
              <a:latin typeface="Arial" panose="020B0604020202020204" pitchFamily="34" charset="0"/>
              <a:cs typeface="Arial" panose="020B0604020202020204" pitchFamily="34" charset="0"/>
            </a:rPr>
            <a:t>good leadership in academia</a:t>
          </a:r>
          <a:r>
            <a:rPr lang="en-GB" sz="2400" b="1" dirty="0">
              <a:solidFill>
                <a:srgbClr val="C22A2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to make change work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C813D9-54EC-4948-BC1A-208957CB2557}" type="parTrans" cxnId="{D7B6D977-BB15-48E0-8F7E-6816B07DF49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DC0C7-A5D0-453A-AECD-36FD67C2892A}" type="sibTrans" cxnId="{D7B6D977-BB15-48E0-8F7E-6816B07DF49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5D3D6A-08B7-45E7-A08D-F68C10A22CFB}" type="pres">
      <dgm:prSet presAssocID="{8F3DF2D6-277C-4E2E-BE66-6C80D699E7C4}" presName="root" presStyleCnt="0">
        <dgm:presLayoutVars>
          <dgm:dir/>
          <dgm:resizeHandles val="exact"/>
        </dgm:presLayoutVars>
      </dgm:prSet>
      <dgm:spPr/>
    </dgm:pt>
    <dgm:pt modelId="{1BB0304B-A33F-4049-8DD9-02D116F90375}" type="pres">
      <dgm:prSet presAssocID="{8F3DF2D6-277C-4E2E-BE66-6C80D699E7C4}" presName="container" presStyleCnt="0">
        <dgm:presLayoutVars>
          <dgm:dir/>
          <dgm:resizeHandles val="exact"/>
        </dgm:presLayoutVars>
      </dgm:prSet>
      <dgm:spPr/>
    </dgm:pt>
    <dgm:pt modelId="{569E4334-8F9A-4768-925D-9DA842F3B25A}" type="pres">
      <dgm:prSet presAssocID="{79358BCB-BA11-485B-9B05-2728CD2908B1}" presName="compNode" presStyleCnt="0"/>
      <dgm:spPr/>
    </dgm:pt>
    <dgm:pt modelId="{99F90102-9F38-432D-97B0-A3D37AB59B5F}" type="pres">
      <dgm:prSet presAssocID="{79358BCB-BA11-485B-9B05-2728CD2908B1}" presName="iconBgRect" presStyleLbl="bgShp" presStyleIdx="0" presStyleCnt="6" custLinFactNeighborX="-84966"/>
      <dgm:spPr>
        <a:solidFill>
          <a:schemeClr val="accent2">
            <a:lumMod val="40000"/>
            <a:lumOff val="60000"/>
          </a:schemeClr>
        </a:solidFill>
      </dgm:spPr>
    </dgm:pt>
    <dgm:pt modelId="{F901F071-54CE-4B1D-9965-F5415EFE8677}" type="pres">
      <dgm:prSet presAssocID="{79358BCB-BA11-485B-9B05-2728CD2908B1}" presName="iconRect" presStyleLbl="node1" presStyleIdx="0" presStyleCnt="6" custLinFactX="-47087" custLinFactNeighborX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E6E88BE-7231-4C1C-9675-CEF72DC1B364}" type="pres">
      <dgm:prSet presAssocID="{79358BCB-BA11-485B-9B05-2728CD2908B1}" presName="spaceRect" presStyleCnt="0"/>
      <dgm:spPr/>
    </dgm:pt>
    <dgm:pt modelId="{62CA3AD7-AAE4-49A6-B40F-86EA28508A9B}" type="pres">
      <dgm:prSet presAssocID="{79358BCB-BA11-485B-9B05-2728CD2908B1}" presName="textRect" presStyleLbl="revTx" presStyleIdx="0" presStyleCnt="6" custScaleX="168938" custLinFactNeighborX="-1286" custLinFactNeighborY="5633">
        <dgm:presLayoutVars>
          <dgm:chMax val="1"/>
          <dgm:chPref val="1"/>
        </dgm:presLayoutVars>
      </dgm:prSet>
      <dgm:spPr/>
    </dgm:pt>
    <dgm:pt modelId="{6DCBD69B-2BEB-4AA2-B653-CCD800844D76}" type="pres">
      <dgm:prSet presAssocID="{2596CABC-C966-4490-AEF4-0189C5FFFE3A}" presName="sibTrans" presStyleLbl="sibTrans2D1" presStyleIdx="0" presStyleCnt="0"/>
      <dgm:spPr/>
    </dgm:pt>
    <dgm:pt modelId="{A4A1D733-BAB8-462A-97F4-93BDA136AA49}" type="pres">
      <dgm:prSet presAssocID="{240FC486-A3FC-45AF-B5D5-2E6DD7FA974F}" presName="compNode" presStyleCnt="0"/>
      <dgm:spPr/>
    </dgm:pt>
    <dgm:pt modelId="{BC734EEF-0D19-45FD-9C94-24422A44EEDB}" type="pres">
      <dgm:prSet presAssocID="{240FC486-A3FC-45AF-B5D5-2E6DD7FA974F}" presName="iconBgRect" presStyleLbl="bgShp" presStyleIdx="1" presStyleCnt="6" custLinFactNeighborX="18146" custLinFactNeighborY="-939"/>
      <dgm:spPr>
        <a:solidFill>
          <a:schemeClr val="accent2">
            <a:lumMod val="40000"/>
            <a:lumOff val="60000"/>
          </a:schemeClr>
        </a:solidFill>
      </dgm:spPr>
    </dgm:pt>
    <dgm:pt modelId="{03A8A174-8F1F-4B74-B29A-D23722E24EBE}" type="pres">
      <dgm:prSet presAssocID="{240FC486-A3FC-45AF-B5D5-2E6DD7FA974F}" presName="iconRect" presStyleLbl="node1" presStyleIdx="1" presStyleCnt="6" custLinFactNeighborX="30064" custLinFactNeighborY="-161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F454C5B-FDCF-4C24-895A-727DD24F9279}" type="pres">
      <dgm:prSet presAssocID="{240FC486-A3FC-45AF-B5D5-2E6DD7FA974F}" presName="spaceRect" presStyleCnt="0"/>
      <dgm:spPr/>
    </dgm:pt>
    <dgm:pt modelId="{42CC227F-D5CE-4F72-A1F9-F29E0D104C33}" type="pres">
      <dgm:prSet presAssocID="{240FC486-A3FC-45AF-B5D5-2E6DD7FA974F}" presName="textRect" presStyleLbl="revTx" presStyleIdx="1" presStyleCnt="6" custScaleX="143699" custLinFactNeighborX="28814" custLinFactNeighborY="1878">
        <dgm:presLayoutVars>
          <dgm:chMax val="1"/>
          <dgm:chPref val="1"/>
        </dgm:presLayoutVars>
      </dgm:prSet>
      <dgm:spPr/>
    </dgm:pt>
    <dgm:pt modelId="{7195D999-A620-43CF-8C01-BA2FB43081C9}" type="pres">
      <dgm:prSet presAssocID="{DAF10384-F2C5-42E1-9961-C44A83857D67}" presName="sibTrans" presStyleLbl="sibTrans2D1" presStyleIdx="0" presStyleCnt="0"/>
      <dgm:spPr/>
    </dgm:pt>
    <dgm:pt modelId="{B23AB27D-59F8-4223-82EA-E40B83D51380}" type="pres">
      <dgm:prSet presAssocID="{D7DFFD87-4FC3-4C4C-B6CB-E956323F2778}" presName="compNode" presStyleCnt="0"/>
      <dgm:spPr/>
    </dgm:pt>
    <dgm:pt modelId="{E8399EB4-BDEB-493F-83C7-321F212B7DA1}" type="pres">
      <dgm:prSet presAssocID="{D7DFFD87-4FC3-4C4C-B6CB-E956323F2778}" presName="iconBgRect" presStyleLbl="bgShp" presStyleIdx="2" presStyleCnt="6" custLinFactNeighborX="-84966"/>
      <dgm:spPr>
        <a:solidFill>
          <a:schemeClr val="accent2">
            <a:lumMod val="40000"/>
            <a:lumOff val="60000"/>
          </a:schemeClr>
        </a:solidFill>
      </dgm:spPr>
    </dgm:pt>
    <dgm:pt modelId="{33A86CC6-5476-4A00-90A7-2021D3C545D7}" type="pres">
      <dgm:prSet presAssocID="{D7DFFD87-4FC3-4C4C-B6CB-E956323F2778}" presName="iconRect" presStyleLbl="node1" presStyleIdx="2" presStyleCnt="6" custLinFactX="-47087" custLinFactNeighborX="-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9331AB47-40C9-4F9D-8258-8DE103838B3E}" type="pres">
      <dgm:prSet presAssocID="{D7DFFD87-4FC3-4C4C-B6CB-E956323F2778}" presName="spaceRect" presStyleCnt="0"/>
      <dgm:spPr/>
    </dgm:pt>
    <dgm:pt modelId="{FCA417F3-D3D2-4002-9D1B-DDE795724102}" type="pres">
      <dgm:prSet presAssocID="{D7DFFD87-4FC3-4C4C-B6CB-E956323F2778}" presName="textRect" presStyleLbl="revTx" presStyleIdx="2" presStyleCnt="6" custScaleX="189564" custLinFactNeighborX="7989" custLinFactNeighborY="939">
        <dgm:presLayoutVars>
          <dgm:chMax val="1"/>
          <dgm:chPref val="1"/>
        </dgm:presLayoutVars>
      </dgm:prSet>
      <dgm:spPr/>
    </dgm:pt>
    <dgm:pt modelId="{3773655A-0E76-4060-B352-0E0C0C716F7D}" type="pres">
      <dgm:prSet presAssocID="{CCC21B7C-F875-484E-8418-03A30FF64D07}" presName="sibTrans" presStyleLbl="sibTrans2D1" presStyleIdx="0" presStyleCnt="0"/>
      <dgm:spPr/>
    </dgm:pt>
    <dgm:pt modelId="{75261182-14ED-4697-A9F6-C1F66C8BC738}" type="pres">
      <dgm:prSet presAssocID="{B2FCF507-7C85-402D-8003-CE4685B583B4}" presName="compNode" presStyleCnt="0"/>
      <dgm:spPr/>
    </dgm:pt>
    <dgm:pt modelId="{CED929AD-5D0E-482E-BCA4-C0779D3F37BA}" type="pres">
      <dgm:prSet presAssocID="{B2FCF507-7C85-402D-8003-CE4685B583B4}" presName="iconBgRect" presStyleLbl="bgShp" presStyleIdx="3" presStyleCnt="6" custLinFactNeighborX="-5326"/>
      <dgm:spPr>
        <a:solidFill>
          <a:schemeClr val="accent2">
            <a:lumMod val="40000"/>
            <a:lumOff val="60000"/>
          </a:schemeClr>
        </a:solidFill>
      </dgm:spPr>
    </dgm:pt>
    <dgm:pt modelId="{D34C73B7-120B-4E5B-8E71-1B6A28AFD838}" type="pres">
      <dgm:prSet presAssocID="{B2FCF507-7C85-402D-8003-CE4685B583B4}" presName="iconRect" presStyleLbl="node1" presStyleIdx="3" presStyleCnt="6" custLinFactNeighborX="-1040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0C1199CD-69C0-4033-BA58-8C14CE6455A4}" type="pres">
      <dgm:prSet presAssocID="{B2FCF507-7C85-402D-8003-CE4685B583B4}" presName="spaceRect" presStyleCnt="0"/>
      <dgm:spPr/>
    </dgm:pt>
    <dgm:pt modelId="{2EE23149-BFB4-4A84-85D1-A1FAADADAD6E}" type="pres">
      <dgm:prSet presAssocID="{B2FCF507-7C85-402D-8003-CE4685B583B4}" presName="textRect" presStyleLbl="revTx" presStyleIdx="3" presStyleCnt="6" custScaleX="156986" custLinFactNeighborX="25718" custLinFactNeighborY="-3756">
        <dgm:presLayoutVars>
          <dgm:chMax val="1"/>
          <dgm:chPref val="1"/>
        </dgm:presLayoutVars>
      </dgm:prSet>
      <dgm:spPr/>
    </dgm:pt>
    <dgm:pt modelId="{59EA586E-A240-4A21-AF64-A973F0AFEF86}" type="pres">
      <dgm:prSet presAssocID="{FB929D71-D36B-4B35-84DB-E55CC41185F9}" presName="sibTrans" presStyleLbl="sibTrans2D1" presStyleIdx="0" presStyleCnt="0"/>
      <dgm:spPr/>
    </dgm:pt>
    <dgm:pt modelId="{708A2985-24CF-45D5-B061-54B3A8CE6323}" type="pres">
      <dgm:prSet presAssocID="{3F2882FC-34CB-4E82-90B1-C364E106C9BF}" presName="compNode" presStyleCnt="0"/>
      <dgm:spPr/>
    </dgm:pt>
    <dgm:pt modelId="{AD7C7244-D8BB-47CD-8BFF-34AF4CEEEE2C}" type="pres">
      <dgm:prSet presAssocID="{3F2882FC-34CB-4E82-90B1-C364E106C9BF}" presName="iconBgRect" presStyleLbl="bgShp" presStyleIdx="4" presStyleCnt="6" custLinFactNeighborX="-84966"/>
      <dgm:spPr>
        <a:solidFill>
          <a:schemeClr val="accent2">
            <a:lumMod val="40000"/>
            <a:lumOff val="60000"/>
          </a:schemeClr>
        </a:solidFill>
      </dgm:spPr>
    </dgm:pt>
    <dgm:pt modelId="{AD0E7AD7-9FA6-4B5E-8A6A-C1F08DA1BC82}" type="pres">
      <dgm:prSet presAssocID="{3F2882FC-34CB-4E82-90B1-C364E106C9BF}" presName="iconRect" presStyleLbl="node1" presStyleIdx="4" presStyleCnt="6" custLinFactX="-47087" custLinFactNeighborX="-1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iten silhouet"/>
        </a:ext>
      </dgm:extLst>
    </dgm:pt>
    <dgm:pt modelId="{A3B6DE04-E134-41FA-A493-9015582F4312}" type="pres">
      <dgm:prSet presAssocID="{3F2882FC-34CB-4E82-90B1-C364E106C9BF}" presName="spaceRect" presStyleCnt="0"/>
      <dgm:spPr/>
    </dgm:pt>
    <dgm:pt modelId="{10991148-DD83-4CAC-90DD-755D9FF033A3}" type="pres">
      <dgm:prSet presAssocID="{3F2882FC-34CB-4E82-90B1-C364E106C9BF}" presName="textRect" presStyleLbl="revTx" presStyleIdx="4" presStyleCnt="6" custScaleX="187491" custLinFactNeighborX="7057" custLinFactNeighborY="-7512">
        <dgm:presLayoutVars>
          <dgm:chMax val="1"/>
          <dgm:chPref val="1"/>
        </dgm:presLayoutVars>
      </dgm:prSet>
      <dgm:spPr/>
    </dgm:pt>
    <dgm:pt modelId="{0F161B92-0AC8-458A-BF3F-CFCBF1A1AE5E}" type="pres">
      <dgm:prSet presAssocID="{25D13795-0D26-4119-AFB3-B2AD8A7F927C}" presName="sibTrans" presStyleLbl="sibTrans2D1" presStyleIdx="0" presStyleCnt="0"/>
      <dgm:spPr/>
    </dgm:pt>
    <dgm:pt modelId="{D31383B1-11A0-4665-9756-D09731CC6160}" type="pres">
      <dgm:prSet presAssocID="{457657AB-22E0-4643-A071-0D6DAD82324C}" presName="compNode" presStyleCnt="0"/>
      <dgm:spPr/>
    </dgm:pt>
    <dgm:pt modelId="{6E1F87DC-1AC8-4781-A046-FD4B038250B0}" type="pres">
      <dgm:prSet presAssocID="{457657AB-22E0-4643-A071-0D6DAD82324C}" presName="iconBgRect" presStyleLbl="bgShp" presStyleIdx="5" presStyleCnt="6" custLinFactNeighborX="-5326"/>
      <dgm:spPr>
        <a:solidFill>
          <a:schemeClr val="accent2">
            <a:lumMod val="40000"/>
            <a:lumOff val="60000"/>
          </a:schemeClr>
        </a:solidFill>
      </dgm:spPr>
    </dgm:pt>
    <dgm:pt modelId="{53838669-99D0-4ED2-9CBB-8F790AE439F1}" type="pres">
      <dgm:prSet presAssocID="{457657AB-22E0-4643-A071-0D6DAD82324C}" presName="iconRect" presStyleLbl="node1" presStyleIdx="5" presStyleCnt="6" custLinFactNeighborX="-1040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reker"/>
        </a:ext>
      </dgm:extLst>
    </dgm:pt>
    <dgm:pt modelId="{1A4E559D-C979-4C45-98F1-8E3A7F45EFEB}" type="pres">
      <dgm:prSet presAssocID="{457657AB-22E0-4643-A071-0D6DAD82324C}" presName="spaceRect" presStyleCnt="0"/>
      <dgm:spPr/>
    </dgm:pt>
    <dgm:pt modelId="{6469E219-4D7C-4B93-B214-85C342D597F0}" type="pres">
      <dgm:prSet presAssocID="{457657AB-22E0-4643-A071-0D6DAD82324C}" presName="textRect" presStyleLbl="revTx" presStyleIdx="5" presStyleCnt="6" custScaleX="140749" custLinFactNeighborX="21131" custLinFactNeighborY="-2354">
        <dgm:presLayoutVars>
          <dgm:chMax val="1"/>
          <dgm:chPref val="1"/>
        </dgm:presLayoutVars>
      </dgm:prSet>
      <dgm:spPr/>
    </dgm:pt>
  </dgm:ptLst>
  <dgm:cxnLst>
    <dgm:cxn modelId="{4C67A60C-A77B-4F33-8564-9D624EF9A6E1}" type="presOf" srcId="{240FC486-A3FC-45AF-B5D5-2E6DD7FA974F}" destId="{42CC227F-D5CE-4F72-A1F9-F29E0D104C33}" srcOrd="0" destOrd="0" presId="urn:microsoft.com/office/officeart/2018/2/layout/IconCircleList"/>
    <dgm:cxn modelId="{E1CB9C0F-75C4-4C81-8925-35D3F75AAD22}" type="presOf" srcId="{79358BCB-BA11-485B-9B05-2728CD2908B1}" destId="{62CA3AD7-AAE4-49A6-B40F-86EA28508A9B}" srcOrd="0" destOrd="0" presId="urn:microsoft.com/office/officeart/2018/2/layout/IconCircleList"/>
    <dgm:cxn modelId="{C7411614-74D8-4EA1-AEB3-2234DA34BF40}" srcId="{8F3DF2D6-277C-4E2E-BE66-6C80D699E7C4}" destId="{3F2882FC-34CB-4E82-90B1-C364E106C9BF}" srcOrd="4" destOrd="0" parTransId="{B9784C55-4D64-43F7-9B56-1B3AF3BA8D70}" sibTransId="{25D13795-0D26-4119-AFB3-B2AD8A7F927C}"/>
    <dgm:cxn modelId="{5E7D782B-C6EB-4DC2-BBA1-47661CEA5421}" type="presOf" srcId="{3F2882FC-34CB-4E82-90B1-C364E106C9BF}" destId="{10991148-DD83-4CAC-90DD-755D9FF033A3}" srcOrd="0" destOrd="0" presId="urn:microsoft.com/office/officeart/2018/2/layout/IconCircleList"/>
    <dgm:cxn modelId="{D4404F38-0E36-4B10-9659-BF8E3AFC4EDF}" type="presOf" srcId="{2596CABC-C966-4490-AEF4-0189C5FFFE3A}" destId="{6DCBD69B-2BEB-4AA2-B653-CCD800844D76}" srcOrd="0" destOrd="0" presId="urn:microsoft.com/office/officeart/2018/2/layout/IconCircleList"/>
    <dgm:cxn modelId="{9CD4DF3B-D4E3-4BC5-A578-D747E2C56F66}" srcId="{8F3DF2D6-277C-4E2E-BE66-6C80D699E7C4}" destId="{D7DFFD87-4FC3-4C4C-B6CB-E956323F2778}" srcOrd="2" destOrd="0" parTransId="{962CE2B4-09FB-4EF7-BEE3-0F71EA3CCAFF}" sibTransId="{CCC21B7C-F875-484E-8418-03A30FF64D07}"/>
    <dgm:cxn modelId="{9145403D-243B-4110-A2C8-7BEED48EE2A6}" type="presOf" srcId="{457657AB-22E0-4643-A071-0D6DAD82324C}" destId="{6469E219-4D7C-4B93-B214-85C342D597F0}" srcOrd="0" destOrd="0" presId="urn:microsoft.com/office/officeart/2018/2/layout/IconCircleList"/>
    <dgm:cxn modelId="{C43BE564-BBF6-454A-92BA-59D57460DD7C}" type="presOf" srcId="{25D13795-0D26-4119-AFB3-B2AD8A7F927C}" destId="{0F161B92-0AC8-458A-BF3F-CFCBF1A1AE5E}" srcOrd="0" destOrd="0" presId="urn:microsoft.com/office/officeart/2018/2/layout/IconCircleList"/>
    <dgm:cxn modelId="{41B41966-8272-4B73-B96F-2FBED165F408}" type="presOf" srcId="{B2FCF507-7C85-402D-8003-CE4685B583B4}" destId="{2EE23149-BFB4-4A84-85D1-A1FAADADAD6E}" srcOrd="0" destOrd="0" presId="urn:microsoft.com/office/officeart/2018/2/layout/IconCircleList"/>
    <dgm:cxn modelId="{97F3A355-4592-4265-92A9-F7DED6BFB113}" type="presOf" srcId="{D7DFFD87-4FC3-4C4C-B6CB-E956323F2778}" destId="{FCA417F3-D3D2-4002-9D1B-DDE795724102}" srcOrd="0" destOrd="0" presId="urn:microsoft.com/office/officeart/2018/2/layout/IconCircleList"/>
    <dgm:cxn modelId="{D7B6D977-BB15-48E0-8F7E-6816B07DF494}" srcId="{8F3DF2D6-277C-4E2E-BE66-6C80D699E7C4}" destId="{457657AB-22E0-4643-A071-0D6DAD82324C}" srcOrd="5" destOrd="0" parTransId="{C3C813D9-54EC-4948-BC1A-208957CB2557}" sibTransId="{F39DC0C7-A5D0-453A-AECD-36FD67C2892A}"/>
    <dgm:cxn modelId="{85F70098-F906-40D7-9335-66D05FAB4CDC}" srcId="{8F3DF2D6-277C-4E2E-BE66-6C80D699E7C4}" destId="{240FC486-A3FC-45AF-B5D5-2E6DD7FA974F}" srcOrd="1" destOrd="0" parTransId="{4D4BA602-D739-41F9-9E12-B1649EA7A07D}" sibTransId="{DAF10384-F2C5-42E1-9961-C44A83857D67}"/>
    <dgm:cxn modelId="{16D526B1-822F-4299-AA80-4B01D10A05B5}" type="presOf" srcId="{CCC21B7C-F875-484E-8418-03A30FF64D07}" destId="{3773655A-0E76-4060-B352-0E0C0C716F7D}" srcOrd="0" destOrd="0" presId="urn:microsoft.com/office/officeart/2018/2/layout/IconCircleList"/>
    <dgm:cxn modelId="{7DFC71B6-1665-4D98-AD6D-3211CAE2E7B7}" srcId="{8F3DF2D6-277C-4E2E-BE66-6C80D699E7C4}" destId="{B2FCF507-7C85-402D-8003-CE4685B583B4}" srcOrd="3" destOrd="0" parTransId="{59B75DB5-95D4-4E77-A067-472DB6083912}" sibTransId="{FB929D71-D36B-4B35-84DB-E55CC41185F9}"/>
    <dgm:cxn modelId="{C888A9C8-CCD0-439C-9C43-0ED95EAE3FD1}" srcId="{8F3DF2D6-277C-4E2E-BE66-6C80D699E7C4}" destId="{79358BCB-BA11-485B-9B05-2728CD2908B1}" srcOrd="0" destOrd="0" parTransId="{5ED41C4F-40FA-4EC8-A27A-FFD34AF7F741}" sibTransId="{2596CABC-C966-4490-AEF4-0189C5FFFE3A}"/>
    <dgm:cxn modelId="{6F434EDC-9A67-413E-8AB0-B68956B9A8D8}" type="presOf" srcId="{FB929D71-D36B-4B35-84DB-E55CC41185F9}" destId="{59EA586E-A240-4A21-AF64-A973F0AFEF86}" srcOrd="0" destOrd="0" presId="urn:microsoft.com/office/officeart/2018/2/layout/IconCircleList"/>
    <dgm:cxn modelId="{4BEFFFE4-D45B-4136-B8B0-B4AAAF9D9C68}" type="presOf" srcId="{DAF10384-F2C5-42E1-9961-C44A83857D67}" destId="{7195D999-A620-43CF-8C01-BA2FB43081C9}" srcOrd="0" destOrd="0" presId="urn:microsoft.com/office/officeart/2018/2/layout/IconCircleList"/>
    <dgm:cxn modelId="{16F41DF0-3E92-4FAB-B6E8-14DD4EED9011}" type="presOf" srcId="{8F3DF2D6-277C-4E2E-BE66-6C80D699E7C4}" destId="{BE5D3D6A-08B7-45E7-A08D-F68C10A22CFB}" srcOrd="0" destOrd="0" presId="urn:microsoft.com/office/officeart/2018/2/layout/IconCircleList"/>
    <dgm:cxn modelId="{BB6A78EC-81A6-4C44-8138-DB71C4D4F81E}" type="presParOf" srcId="{BE5D3D6A-08B7-45E7-A08D-F68C10A22CFB}" destId="{1BB0304B-A33F-4049-8DD9-02D116F90375}" srcOrd="0" destOrd="0" presId="urn:microsoft.com/office/officeart/2018/2/layout/IconCircleList"/>
    <dgm:cxn modelId="{856D6ABB-AA7B-444D-A4D2-A7E6A81F65E0}" type="presParOf" srcId="{1BB0304B-A33F-4049-8DD9-02D116F90375}" destId="{569E4334-8F9A-4768-925D-9DA842F3B25A}" srcOrd="0" destOrd="0" presId="urn:microsoft.com/office/officeart/2018/2/layout/IconCircleList"/>
    <dgm:cxn modelId="{FA1C2649-909D-43CB-B92B-9967C798A1E6}" type="presParOf" srcId="{569E4334-8F9A-4768-925D-9DA842F3B25A}" destId="{99F90102-9F38-432D-97B0-A3D37AB59B5F}" srcOrd="0" destOrd="0" presId="urn:microsoft.com/office/officeart/2018/2/layout/IconCircleList"/>
    <dgm:cxn modelId="{AB4AC957-2F99-46FA-BD5C-87EDD37EC705}" type="presParOf" srcId="{569E4334-8F9A-4768-925D-9DA842F3B25A}" destId="{F901F071-54CE-4B1D-9965-F5415EFE8677}" srcOrd="1" destOrd="0" presId="urn:microsoft.com/office/officeart/2018/2/layout/IconCircleList"/>
    <dgm:cxn modelId="{1BE56B78-6542-4583-8E5D-4B80DE39E8D9}" type="presParOf" srcId="{569E4334-8F9A-4768-925D-9DA842F3B25A}" destId="{FE6E88BE-7231-4C1C-9675-CEF72DC1B364}" srcOrd="2" destOrd="0" presId="urn:microsoft.com/office/officeart/2018/2/layout/IconCircleList"/>
    <dgm:cxn modelId="{8B22CDEF-B85E-4655-AAC5-0DEF4EFC0094}" type="presParOf" srcId="{569E4334-8F9A-4768-925D-9DA842F3B25A}" destId="{62CA3AD7-AAE4-49A6-B40F-86EA28508A9B}" srcOrd="3" destOrd="0" presId="urn:microsoft.com/office/officeart/2018/2/layout/IconCircleList"/>
    <dgm:cxn modelId="{455FE142-9AA3-4B5A-9BD6-AA299DA252DA}" type="presParOf" srcId="{1BB0304B-A33F-4049-8DD9-02D116F90375}" destId="{6DCBD69B-2BEB-4AA2-B653-CCD800844D76}" srcOrd="1" destOrd="0" presId="urn:microsoft.com/office/officeart/2018/2/layout/IconCircleList"/>
    <dgm:cxn modelId="{D7B30BBA-76F8-4400-8BC6-72B50A1A387F}" type="presParOf" srcId="{1BB0304B-A33F-4049-8DD9-02D116F90375}" destId="{A4A1D733-BAB8-462A-97F4-93BDA136AA49}" srcOrd="2" destOrd="0" presId="urn:microsoft.com/office/officeart/2018/2/layout/IconCircleList"/>
    <dgm:cxn modelId="{B50D9F3E-8EA7-4225-B91A-3A357C85FD94}" type="presParOf" srcId="{A4A1D733-BAB8-462A-97F4-93BDA136AA49}" destId="{BC734EEF-0D19-45FD-9C94-24422A44EEDB}" srcOrd="0" destOrd="0" presId="urn:microsoft.com/office/officeart/2018/2/layout/IconCircleList"/>
    <dgm:cxn modelId="{7A3104DF-A63C-4BD5-9E97-E0CB03197100}" type="presParOf" srcId="{A4A1D733-BAB8-462A-97F4-93BDA136AA49}" destId="{03A8A174-8F1F-4B74-B29A-D23722E24EBE}" srcOrd="1" destOrd="0" presId="urn:microsoft.com/office/officeart/2018/2/layout/IconCircleList"/>
    <dgm:cxn modelId="{8D366F22-7E77-42E4-BEEE-2AF96D70EE8B}" type="presParOf" srcId="{A4A1D733-BAB8-462A-97F4-93BDA136AA49}" destId="{6F454C5B-FDCF-4C24-895A-727DD24F9279}" srcOrd="2" destOrd="0" presId="urn:microsoft.com/office/officeart/2018/2/layout/IconCircleList"/>
    <dgm:cxn modelId="{F05D5278-C1F8-485D-BD04-68DE9731C70C}" type="presParOf" srcId="{A4A1D733-BAB8-462A-97F4-93BDA136AA49}" destId="{42CC227F-D5CE-4F72-A1F9-F29E0D104C33}" srcOrd="3" destOrd="0" presId="urn:microsoft.com/office/officeart/2018/2/layout/IconCircleList"/>
    <dgm:cxn modelId="{C86FD82B-2E16-498C-AB20-705493FF432F}" type="presParOf" srcId="{1BB0304B-A33F-4049-8DD9-02D116F90375}" destId="{7195D999-A620-43CF-8C01-BA2FB43081C9}" srcOrd="3" destOrd="0" presId="urn:microsoft.com/office/officeart/2018/2/layout/IconCircleList"/>
    <dgm:cxn modelId="{E0DAA9A5-0A43-4055-9015-FFA946C03924}" type="presParOf" srcId="{1BB0304B-A33F-4049-8DD9-02D116F90375}" destId="{B23AB27D-59F8-4223-82EA-E40B83D51380}" srcOrd="4" destOrd="0" presId="urn:microsoft.com/office/officeart/2018/2/layout/IconCircleList"/>
    <dgm:cxn modelId="{768CB41A-7BCA-4A0C-8883-FF8DC8ADF4BD}" type="presParOf" srcId="{B23AB27D-59F8-4223-82EA-E40B83D51380}" destId="{E8399EB4-BDEB-493F-83C7-321F212B7DA1}" srcOrd="0" destOrd="0" presId="urn:microsoft.com/office/officeart/2018/2/layout/IconCircleList"/>
    <dgm:cxn modelId="{5C8F5309-0625-48F5-96B9-AAEABA802990}" type="presParOf" srcId="{B23AB27D-59F8-4223-82EA-E40B83D51380}" destId="{33A86CC6-5476-4A00-90A7-2021D3C545D7}" srcOrd="1" destOrd="0" presId="urn:microsoft.com/office/officeart/2018/2/layout/IconCircleList"/>
    <dgm:cxn modelId="{29757B48-486C-429D-925F-8D03546F93A6}" type="presParOf" srcId="{B23AB27D-59F8-4223-82EA-E40B83D51380}" destId="{9331AB47-40C9-4F9D-8258-8DE103838B3E}" srcOrd="2" destOrd="0" presId="urn:microsoft.com/office/officeart/2018/2/layout/IconCircleList"/>
    <dgm:cxn modelId="{2B7DBF26-271D-4200-8D2A-E9595B5868D8}" type="presParOf" srcId="{B23AB27D-59F8-4223-82EA-E40B83D51380}" destId="{FCA417F3-D3D2-4002-9D1B-DDE795724102}" srcOrd="3" destOrd="0" presId="urn:microsoft.com/office/officeart/2018/2/layout/IconCircleList"/>
    <dgm:cxn modelId="{DDB37EA7-3F7A-41AD-AF70-4DDA4CF5AC2B}" type="presParOf" srcId="{1BB0304B-A33F-4049-8DD9-02D116F90375}" destId="{3773655A-0E76-4060-B352-0E0C0C716F7D}" srcOrd="5" destOrd="0" presId="urn:microsoft.com/office/officeart/2018/2/layout/IconCircleList"/>
    <dgm:cxn modelId="{249D6380-BC48-4DCD-8FB3-41390F9872C0}" type="presParOf" srcId="{1BB0304B-A33F-4049-8DD9-02D116F90375}" destId="{75261182-14ED-4697-A9F6-C1F66C8BC738}" srcOrd="6" destOrd="0" presId="urn:microsoft.com/office/officeart/2018/2/layout/IconCircleList"/>
    <dgm:cxn modelId="{3491F4B9-D333-41F3-B002-A9AFEA978B5D}" type="presParOf" srcId="{75261182-14ED-4697-A9F6-C1F66C8BC738}" destId="{CED929AD-5D0E-482E-BCA4-C0779D3F37BA}" srcOrd="0" destOrd="0" presId="urn:microsoft.com/office/officeart/2018/2/layout/IconCircleList"/>
    <dgm:cxn modelId="{F0B8EADA-AF01-4FAC-8EE9-4CBC631B6B41}" type="presParOf" srcId="{75261182-14ED-4697-A9F6-C1F66C8BC738}" destId="{D34C73B7-120B-4E5B-8E71-1B6A28AFD838}" srcOrd="1" destOrd="0" presId="urn:microsoft.com/office/officeart/2018/2/layout/IconCircleList"/>
    <dgm:cxn modelId="{9D323A68-0883-4C0D-BAA1-A9450BCCA93A}" type="presParOf" srcId="{75261182-14ED-4697-A9F6-C1F66C8BC738}" destId="{0C1199CD-69C0-4033-BA58-8C14CE6455A4}" srcOrd="2" destOrd="0" presId="urn:microsoft.com/office/officeart/2018/2/layout/IconCircleList"/>
    <dgm:cxn modelId="{356A77AC-AFEA-4272-9E8A-86904819489A}" type="presParOf" srcId="{75261182-14ED-4697-A9F6-C1F66C8BC738}" destId="{2EE23149-BFB4-4A84-85D1-A1FAADADAD6E}" srcOrd="3" destOrd="0" presId="urn:microsoft.com/office/officeart/2018/2/layout/IconCircleList"/>
    <dgm:cxn modelId="{82C6F360-E8D4-49FE-9C0C-3C51E70EDEA5}" type="presParOf" srcId="{1BB0304B-A33F-4049-8DD9-02D116F90375}" destId="{59EA586E-A240-4A21-AF64-A973F0AFEF86}" srcOrd="7" destOrd="0" presId="urn:microsoft.com/office/officeart/2018/2/layout/IconCircleList"/>
    <dgm:cxn modelId="{4C00B420-72B8-47DF-A7B4-C3095D7D3164}" type="presParOf" srcId="{1BB0304B-A33F-4049-8DD9-02D116F90375}" destId="{708A2985-24CF-45D5-B061-54B3A8CE6323}" srcOrd="8" destOrd="0" presId="urn:microsoft.com/office/officeart/2018/2/layout/IconCircleList"/>
    <dgm:cxn modelId="{C6DF5C9A-24F0-4E4C-823B-E7E2C4F48461}" type="presParOf" srcId="{708A2985-24CF-45D5-B061-54B3A8CE6323}" destId="{AD7C7244-D8BB-47CD-8BFF-34AF4CEEEE2C}" srcOrd="0" destOrd="0" presId="urn:microsoft.com/office/officeart/2018/2/layout/IconCircleList"/>
    <dgm:cxn modelId="{04BA0715-1750-4BA3-90D9-84681A27632B}" type="presParOf" srcId="{708A2985-24CF-45D5-B061-54B3A8CE6323}" destId="{AD0E7AD7-9FA6-4B5E-8A6A-C1F08DA1BC82}" srcOrd="1" destOrd="0" presId="urn:microsoft.com/office/officeart/2018/2/layout/IconCircleList"/>
    <dgm:cxn modelId="{A055818C-2C4B-415F-B2B5-ECA0D7039FF4}" type="presParOf" srcId="{708A2985-24CF-45D5-B061-54B3A8CE6323}" destId="{A3B6DE04-E134-41FA-A493-9015582F4312}" srcOrd="2" destOrd="0" presId="urn:microsoft.com/office/officeart/2018/2/layout/IconCircleList"/>
    <dgm:cxn modelId="{948E5226-9146-433F-BB0C-C80EF33BC309}" type="presParOf" srcId="{708A2985-24CF-45D5-B061-54B3A8CE6323}" destId="{10991148-DD83-4CAC-90DD-755D9FF033A3}" srcOrd="3" destOrd="0" presId="urn:microsoft.com/office/officeart/2018/2/layout/IconCircleList"/>
    <dgm:cxn modelId="{7B09A598-9584-46B9-B4E0-AD8530A4AAC2}" type="presParOf" srcId="{1BB0304B-A33F-4049-8DD9-02D116F90375}" destId="{0F161B92-0AC8-458A-BF3F-CFCBF1A1AE5E}" srcOrd="9" destOrd="0" presId="urn:microsoft.com/office/officeart/2018/2/layout/IconCircleList"/>
    <dgm:cxn modelId="{7B12D072-410F-4611-A99C-18371C429A03}" type="presParOf" srcId="{1BB0304B-A33F-4049-8DD9-02D116F90375}" destId="{D31383B1-11A0-4665-9756-D09731CC6160}" srcOrd="10" destOrd="0" presId="urn:microsoft.com/office/officeart/2018/2/layout/IconCircleList"/>
    <dgm:cxn modelId="{677B7E48-7F6A-4818-A030-CAD60014E4FD}" type="presParOf" srcId="{D31383B1-11A0-4665-9756-D09731CC6160}" destId="{6E1F87DC-1AC8-4781-A046-FD4B038250B0}" srcOrd="0" destOrd="0" presId="urn:microsoft.com/office/officeart/2018/2/layout/IconCircleList"/>
    <dgm:cxn modelId="{5B975260-C2D6-48F0-8118-075DAE636B9A}" type="presParOf" srcId="{D31383B1-11A0-4665-9756-D09731CC6160}" destId="{53838669-99D0-4ED2-9CBB-8F790AE439F1}" srcOrd="1" destOrd="0" presId="urn:microsoft.com/office/officeart/2018/2/layout/IconCircleList"/>
    <dgm:cxn modelId="{67879081-C51D-41EF-B450-9BBA2C5F16CE}" type="presParOf" srcId="{D31383B1-11A0-4665-9756-D09731CC6160}" destId="{1A4E559D-C979-4C45-98F1-8E3A7F45EFEB}" srcOrd="2" destOrd="0" presId="urn:microsoft.com/office/officeart/2018/2/layout/IconCircleList"/>
    <dgm:cxn modelId="{5EE0FCFE-63DA-4F4F-B1EF-3A5F57BECDD3}" type="presParOf" srcId="{D31383B1-11A0-4665-9756-D09731CC6160}" destId="{6469E219-4D7C-4B93-B214-85C342D597F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90102-9F38-432D-97B0-A3D37AB59B5F}">
      <dsp:nvSpPr>
        <dsp:cNvPr id="0" name=""/>
        <dsp:cNvSpPr/>
      </dsp:nvSpPr>
      <dsp:spPr>
        <a:xfrm>
          <a:off x="296247" y="79874"/>
          <a:ext cx="1031947" cy="103194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1F071-54CE-4B1D-9965-F5415EFE8677}">
      <dsp:nvSpPr>
        <dsp:cNvPr id="0" name=""/>
        <dsp:cNvSpPr/>
      </dsp:nvSpPr>
      <dsp:spPr>
        <a:xfrm>
          <a:off x="509401" y="296583"/>
          <a:ext cx="598529" cy="5985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A3AD7-AAE4-49A6-B40F-86EA28508A9B}">
      <dsp:nvSpPr>
        <dsp:cNvPr id="0" name=""/>
        <dsp:cNvSpPr/>
      </dsp:nvSpPr>
      <dsp:spPr>
        <a:xfrm>
          <a:off x="1556408" y="138003"/>
          <a:ext cx="4109327" cy="1031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Culture change is a </a:t>
          </a:r>
          <a:r>
            <a:rPr lang="en-US" sz="2400" b="1" kern="1200" dirty="0">
              <a:solidFill>
                <a:srgbClr val="EC6626"/>
              </a:solidFill>
              <a:latin typeface="Arial" panose="020B0604020202020204" pitchFamily="34" charset="0"/>
              <a:cs typeface="Arial" panose="020B0604020202020204" pitchFamily="34" charset="0"/>
            </a:rPr>
            <a:t>fundamental change of beliefs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; not just change in rules of the game</a:t>
          </a:r>
        </a:p>
      </dsp:txBody>
      <dsp:txXfrm>
        <a:off x="1556408" y="138003"/>
        <a:ext cx="4109327" cy="1031947"/>
      </dsp:txXfrm>
    </dsp:sp>
    <dsp:sp modelId="{BC734EEF-0D19-45FD-9C94-24422A44EEDB}">
      <dsp:nvSpPr>
        <dsp:cNvPr id="0" name=""/>
        <dsp:cNvSpPr/>
      </dsp:nvSpPr>
      <dsp:spPr>
        <a:xfrm>
          <a:off x="6308110" y="70184"/>
          <a:ext cx="1031947" cy="103194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8A174-8F1F-4B74-B29A-D23722E24EBE}">
      <dsp:nvSpPr>
        <dsp:cNvPr id="0" name=""/>
        <dsp:cNvSpPr/>
      </dsp:nvSpPr>
      <dsp:spPr>
        <a:xfrm>
          <a:off x="6517503" y="286893"/>
          <a:ext cx="598529" cy="5985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C227F-D5CE-4F72-A1F9-F29E0D104C33}">
      <dsp:nvSpPr>
        <dsp:cNvPr id="0" name=""/>
        <dsp:cNvSpPr/>
      </dsp:nvSpPr>
      <dsp:spPr>
        <a:xfrm>
          <a:off x="7543339" y="99254"/>
          <a:ext cx="3495402" cy="1031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Changing culture is difficult and </a:t>
          </a:r>
          <a:r>
            <a:rPr lang="en-GB" sz="2400" b="1" kern="1200" dirty="0">
              <a:solidFill>
                <a:srgbClr val="EC6626"/>
              </a:solidFill>
              <a:latin typeface="Arial" panose="020B0604020202020204" pitchFamily="34" charset="0"/>
              <a:cs typeface="Arial" panose="020B0604020202020204" pitchFamily="34" charset="0"/>
            </a:rPr>
            <a:t>takes a long time</a:t>
          </a:r>
          <a:endParaRPr lang="en-US" sz="2400" b="1" kern="1200" dirty="0">
            <a:solidFill>
              <a:srgbClr val="EC66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43339" y="99254"/>
        <a:ext cx="3495402" cy="1031947"/>
      </dsp:txXfrm>
    </dsp:sp>
    <dsp:sp modelId="{E8399EB4-BDEB-493F-83C7-321F212B7DA1}">
      <dsp:nvSpPr>
        <dsp:cNvPr id="0" name=""/>
        <dsp:cNvSpPr/>
      </dsp:nvSpPr>
      <dsp:spPr>
        <a:xfrm>
          <a:off x="296247" y="1950382"/>
          <a:ext cx="1031947" cy="103194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86CC6-5476-4A00-90A7-2021D3C545D7}">
      <dsp:nvSpPr>
        <dsp:cNvPr id="0" name=""/>
        <dsp:cNvSpPr/>
      </dsp:nvSpPr>
      <dsp:spPr>
        <a:xfrm>
          <a:off x="509401" y="2167091"/>
          <a:ext cx="598529" cy="5985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417F3-D3D2-4002-9D1B-DDE795724102}">
      <dsp:nvSpPr>
        <dsp:cNvPr id="0" name=""/>
        <dsp:cNvSpPr/>
      </dsp:nvSpPr>
      <dsp:spPr>
        <a:xfrm>
          <a:off x="1531160" y="1960072"/>
          <a:ext cx="4611044" cy="1031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C6626"/>
              </a:solidFill>
              <a:latin typeface="Arial" panose="020B0604020202020204" pitchFamily="34" charset="0"/>
              <a:cs typeface="Arial" panose="020B0604020202020204" pitchFamily="34" charset="0"/>
            </a:rPr>
            <a:t>Broad dialogue in academia</a:t>
          </a:r>
          <a:r>
            <a:rPr lang="en-US" sz="2400" b="1" kern="1200" dirty="0">
              <a:solidFill>
                <a:srgbClr val="C22A2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is needed: </a:t>
          </a: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we listen to concerns, questions &amp; dilemmas from academic community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1160" y="1960072"/>
        <a:ext cx="4611044" cy="1031947"/>
      </dsp:txXfrm>
    </dsp:sp>
    <dsp:sp modelId="{CED929AD-5D0E-482E-BCA4-C0779D3F37BA}">
      <dsp:nvSpPr>
        <dsp:cNvPr id="0" name=""/>
        <dsp:cNvSpPr/>
      </dsp:nvSpPr>
      <dsp:spPr>
        <a:xfrm>
          <a:off x="6316749" y="1950382"/>
          <a:ext cx="1031947" cy="103194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C73B7-120B-4E5B-8E71-1B6A28AFD838}">
      <dsp:nvSpPr>
        <dsp:cNvPr id="0" name=""/>
        <dsp:cNvSpPr/>
      </dsp:nvSpPr>
      <dsp:spPr>
        <a:xfrm>
          <a:off x="6526143" y="2167091"/>
          <a:ext cx="598529" cy="5985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23149-BFB4-4A84-85D1-A1FAADADAD6E}">
      <dsp:nvSpPr>
        <dsp:cNvPr id="0" name=""/>
        <dsp:cNvSpPr/>
      </dsp:nvSpPr>
      <dsp:spPr>
        <a:xfrm>
          <a:off x="7557289" y="1911622"/>
          <a:ext cx="3818601" cy="1031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C6626"/>
              </a:solidFill>
              <a:latin typeface="Arial" panose="020B0604020202020204" pitchFamily="34" charset="0"/>
              <a:cs typeface="Arial" panose="020B0604020202020204" pitchFamily="34" charset="0"/>
            </a:rPr>
            <a:t>Sharing good practices</a:t>
          </a:r>
          <a:r>
            <a:rPr lang="en-US" sz="2400" b="1" kern="1200" dirty="0">
              <a:solidFill>
                <a:srgbClr val="C22A2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and experimenting will initiate desired movement</a:t>
          </a:r>
        </a:p>
      </dsp:txBody>
      <dsp:txXfrm>
        <a:off x="7557289" y="1911622"/>
        <a:ext cx="3818601" cy="1031947"/>
      </dsp:txXfrm>
    </dsp:sp>
    <dsp:sp modelId="{AD7C7244-D8BB-47CD-8BFF-34AF4CEEEE2C}">
      <dsp:nvSpPr>
        <dsp:cNvPr id="0" name=""/>
        <dsp:cNvSpPr/>
      </dsp:nvSpPr>
      <dsp:spPr>
        <a:xfrm>
          <a:off x="296247" y="3820891"/>
          <a:ext cx="1031947" cy="103194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E7AD7-9FA6-4B5E-8A6A-C1F08DA1BC82}">
      <dsp:nvSpPr>
        <dsp:cNvPr id="0" name=""/>
        <dsp:cNvSpPr/>
      </dsp:nvSpPr>
      <dsp:spPr>
        <a:xfrm>
          <a:off x="509401" y="4037600"/>
          <a:ext cx="598529" cy="59852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91148-DD83-4CAC-90DD-755D9FF033A3}">
      <dsp:nvSpPr>
        <dsp:cNvPr id="0" name=""/>
        <dsp:cNvSpPr/>
      </dsp:nvSpPr>
      <dsp:spPr>
        <a:xfrm>
          <a:off x="1533701" y="3743371"/>
          <a:ext cx="4560619" cy="1031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C6626"/>
              </a:solidFill>
              <a:latin typeface="Arial" panose="020B0604020202020204" pitchFamily="34" charset="0"/>
              <a:cs typeface="Arial" panose="020B0604020202020204" pitchFamily="34" charset="0"/>
            </a:rPr>
            <a:t>Balance: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giving 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room for ideas 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2400" b="1" kern="1200" dirty="0">
              <a:solidFill>
                <a:srgbClr val="EC6626"/>
              </a:solidFill>
              <a:latin typeface="Arial" panose="020B0604020202020204" pitchFamily="34" charset="0"/>
              <a:cs typeface="Arial" panose="020B0604020202020204" pitchFamily="34" charset="0"/>
            </a:rPr>
            <a:t>diverging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) and 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bringing together good practices 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2400" b="1" kern="1200" dirty="0">
              <a:solidFill>
                <a:srgbClr val="EC6626"/>
              </a:solidFill>
              <a:latin typeface="Arial" panose="020B0604020202020204" pitchFamily="34" charset="0"/>
              <a:cs typeface="Arial" panose="020B0604020202020204" pitchFamily="34" charset="0"/>
            </a:rPr>
            <a:t>converging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1533701" y="3743371"/>
        <a:ext cx="4560619" cy="1031947"/>
      </dsp:txXfrm>
    </dsp:sp>
    <dsp:sp modelId="{6E1F87DC-1AC8-4781-A046-FD4B038250B0}">
      <dsp:nvSpPr>
        <dsp:cNvPr id="0" name=""/>
        <dsp:cNvSpPr/>
      </dsp:nvSpPr>
      <dsp:spPr>
        <a:xfrm>
          <a:off x="6291537" y="3820891"/>
          <a:ext cx="1031947" cy="103194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38669-99D0-4ED2-9CBB-8F790AE439F1}">
      <dsp:nvSpPr>
        <dsp:cNvPr id="0" name=""/>
        <dsp:cNvSpPr/>
      </dsp:nvSpPr>
      <dsp:spPr>
        <a:xfrm>
          <a:off x="6500931" y="4037600"/>
          <a:ext cx="598529" cy="59852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9E219-4D7C-4B93-B214-85C342D597F0}">
      <dsp:nvSpPr>
        <dsp:cNvPr id="0" name=""/>
        <dsp:cNvSpPr/>
      </dsp:nvSpPr>
      <dsp:spPr>
        <a:xfrm>
          <a:off x="7617979" y="3796599"/>
          <a:ext cx="3423644" cy="1031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Importance of </a:t>
          </a:r>
          <a:r>
            <a:rPr lang="en-GB" sz="2400" b="1" kern="1200" dirty="0">
              <a:solidFill>
                <a:srgbClr val="EC6626"/>
              </a:solidFill>
              <a:latin typeface="Arial" panose="020B0604020202020204" pitchFamily="34" charset="0"/>
              <a:cs typeface="Arial" panose="020B0604020202020204" pitchFamily="34" charset="0"/>
            </a:rPr>
            <a:t>good leadership in academia</a:t>
          </a:r>
          <a:r>
            <a:rPr lang="en-GB" sz="2400" b="1" kern="1200" dirty="0">
              <a:solidFill>
                <a:srgbClr val="C22A2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to make change work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7979" y="3796599"/>
        <a:ext cx="3423644" cy="1031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56D95-7A9D-4014-8F50-47F7BFB53C2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D8B1D-FEC6-480F-9DF7-C94DCB2E9E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88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:notes"/>
          <p:cNvSpPr txBox="1">
            <a:spLocks noGrp="1"/>
          </p:cNvSpPr>
          <p:nvPr>
            <p:ph type="body" idx="1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1:notes"/>
          <p:cNvSpPr txBox="1">
            <a:spLocks noGrp="1"/>
          </p:cNvSpPr>
          <p:nvPr>
            <p:ph type="sldNum" idx="12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6537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68B19-F89D-4A51-90CD-0E7C2552BFA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332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6:notes"/>
          <p:cNvSpPr txBox="1">
            <a:spLocks noGrp="1"/>
          </p:cNvSpPr>
          <p:nvPr>
            <p:ph type="body" idx="1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p16:notes"/>
          <p:cNvSpPr txBox="1">
            <a:spLocks noGrp="1"/>
          </p:cNvSpPr>
          <p:nvPr>
            <p:ph type="sldNum" idx="12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8628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68B19-F89D-4A51-90CD-0E7C2552BFA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063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68B19-F89D-4A51-90CD-0E7C2552BFA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212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D8B1D-FEC6-480F-9DF7-C94DCB2E9E8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684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6:notes"/>
          <p:cNvSpPr txBox="1">
            <a:spLocks noGrp="1"/>
          </p:cNvSpPr>
          <p:nvPr>
            <p:ph type="body" idx="1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p16:notes"/>
          <p:cNvSpPr txBox="1">
            <a:spLocks noGrp="1"/>
          </p:cNvSpPr>
          <p:nvPr>
            <p:ph type="sldNum" idx="12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167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6:notes"/>
          <p:cNvSpPr txBox="1">
            <a:spLocks noGrp="1"/>
          </p:cNvSpPr>
          <p:nvPr>
            <p:ph type="body" idx="1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p16:notes"/>
          <p:cNvSpPr txBox="1">
            <a:spLocks noGrp="1"/>
          </p:cNvSpPr>
          <p:nvPr>
            <p:ph type="sldNum" idx="12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024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250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9:notes"/>
          <p:cNvSpPr txBox="1">
            <a:spLocks noGrp="1"/>
          </p:cNvSpPr>
          <p:nvPr>
            <p:ph type="body" idx="1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Google Shape;333;p19:notes"/>
          <p:cNvSpPr txBox="1">
            <a:spLocks noGrp="1"/>
          </p:cNvSpPr>
          <p:nvPr>
            <p:ph type="sldNum" idx="12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90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68B19-F89D-4A51-90CD-0E7C2552BFA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57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5:notes"/>
          <p:cNvSpPr txBox="1">
            <a:spLocks noGrp="1"/>
          </p:cNvSpPr>
          <p:nvPr>
            <p:ph type="body" idx="1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5:notes"/>
          <p:cNvSpPr txBox="1">
            <a:spLocks noGrp="1"/>
          </p:cNvSpPr>
          <p:nvPr>
            <p:ph type="sldNum" idx="12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9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see a mismatch between what we deem important in academic work and what we reward academic staff for.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Careers depend heavily on research performance, being measured by a limited number of criteria.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a better balance in how we </a:t>
            </a:r>
            <a:r>
              <a:rPr lang="en-GB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and reward academics </a:t>
            </a: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help us achieve excellent </a:t>
            </a:r>
            <a:r>
              <a:rPr lang="en-GB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education, research</a:t>
            </a: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impact </a:t>
            </a: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leadership, </a:t>
            </a: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well as the highest level 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care 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university hospitals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42273-6DD4-4842-9B6A-3D482547917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02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3:notes"/>
          <p:cNvSpPr txBox="1">
            <a:spLocks noGrp="1"/>
          </p:cNvSpPr>
          <p:nvPr>
            <p:ph type="body" idx="1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0">
              <a:spcAft>
                <a:spcPts val="800"/>
              </a:spcAft>
              <a:buFont typeface="Arial" charset="0"/>
              <a:buNone/>
            </a:pPr>
            <a:endParaRPr dirty="0"/>
          </a:p>
        </p:txBody>
      </p:sp>
      <p:sp>
        <p:nvSpPr>
          <p:cNvPr id="205" name="Google Shape;205;p3:notes"/>
          <p:cNvSpPr txBox="1">
            <a:spLocks noGrp="1"/>
          </p:cNvSpPr>
          <p:nvPr>
            <p:ph type="sldNum" idx="12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410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68B19-F89D-4A51-90CD-0E7C2552BFA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12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68B19-F89D-4A51-90CD-0E7C2552BFA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250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68B19-F89D-4A51-90CD-0E7C2552BFA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188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68B19-F89D-4A51-90CD-0E7C2552BFA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14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">
  <p:cSld name="Teks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609600" y="720418"/>
            <a:ext cx="10972800" cy="67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3200" b="1">
                <a:latin typeface="Avenir Black" panose="020B0803020203020204" pitchFamily="34" charset="-78"/>
                <a:cs typeface="Avenir Black" panose="020B0803020203020204" pitchFamily="34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609601" y="1557867"/>
            <a:ext cx="9912351" cy="376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2000"/>
              <a:buNone/>
              <a:defRPr sz="2600">
                <a:latin typeface="Avenir Book" panose="020B0503020203020204" pitchFamily="34" charset="-78"/>
                <a:cs typeface="Avenir Book" panose="020B0503020203020204" pitchFamily="34" charset="-78"/>
              </a:defRPr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828754" lvl="2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438339" lvl="3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3047924" lvl="4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F4308429-9038-1040-BDB5-90D2625022AF}"/>
              </a:ext>
            </a:extLst>
          </p:cNvPr>
          <p:cNvCxnSpPr>
            <a:cxnSpLocks/>
          </p:cNvCxnSpPr>
          <p:nvPr userDrawn="1"/>
        </p:nvCxnSpPr>
        <p:spPr>
          <a:xfrm>
            <a:off x="527773" y="720418"/>
            <a:ext cx="1" cy="6140756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5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titel" type="secHead">
  <p:cSld name="Sectietitel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6"/>
          <p:cNvSpPr txBox="1">
            <a:spLocks noGrp="1"/>
          </p:cNvSpPr>
          <p:nvPr>
            <p:ph type="title"/>
          </p:nvPr>
        </p:nvSpPr>
        <p:spPr>
          <a:xfrm>
            <a:off x="609601" y="3713021"/>
            <a:ext cx="10716684" cy="9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  <a:defRPr sz="4267" b="1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1"/>
          </p:nvPr>
        </p:nvSpPr>
        <p:spPr>
          <a:xfrm>
            <a:off x="609601" y="4750130"/>
            <a:ext cx="10716684" cy="58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01" name="Google Shape;101;p36"/>
          <p:cNvCxnSpPr/>
          <p:nvPr/>
        </p:nvCxnSpPr>
        <p:spPr>
          <a:xfrm>
            <a:off x="557953" y="3823855"/>
            <a:ext cx="0" cy="303520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6528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etitel">
  <p:cSld name="1_Sectietitel"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7"/>
          <p:cNvSpPr txBox="1">
            <a:spLocks noGrp="1"/>
          </p:cNvSpPr>
          <p:nvPr>
            <p:ph type="title"/>
          </p:nvPr>
        </p:nvSpPr>
        <p:spPr>
          <a:xfrm>
            <a:off x="609601" y="3713021"/>
            <a:ext cx="10716684" cy="9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4267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body" idx="1"/>
          </p:nvPr>
        </p:nvSpPr>
        <p:spPr>
          <a:xfrm>
            <a:off x="609601" y="4750130"/>
            <a:ext cx="10716684" cy="58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lt1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8949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08" name="Google Shape;108;p37"/>
          <p:cNvCxnSpPr/>
          <p:nvPr/>
        </p:nvCxnSpPr>
        <p:spPr>
          <a:xfrm>
            <a:off x="557953" y="3823855"/>
            <a:ext cx="0" cy="3035203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7002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" type="twoObj">
  <p:cSld name="Twee objecte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 txBox="1">
            <a:spLocks noGrp="1"/>
          </p:cNvSpPr>
          <p:nvPr>
            <p:ph type="title"/>
          </p:nvPr>
        </p:nvSpPr>
        <p:spPr>
          <a:xfrm>
            <a:off x="609600" y="720418"/>
            <a:ext cx="10972800" cy="74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38"/>
          <p:cNvSpPr txBox="1">
            <a:spLocks noGrp="1"/>
          </p:cNvSpPr>
          <p:nvPr>
            <p:ph type="body" idx="1"/>
          </p:nvPr>
        </p:nvSpPr>
        <p:spPr>
          <a:xfrm>
            <a:off x="609599" y="1560000"/>
            <a:ext cx="5494319" cy="4385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609585" lvl="0" indent="-474121" algn="l"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667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114" name="Google Shape;114;p38"/>
          <p:cNvSpPr txBox="1">
            <a:spLocks noGrp="1"/>
          </p:cNvSpPr>
          <p:nvPr>
            <p:ph type="body" idx="2"/>
          </p:nvPr>
        </p:nvSpPr>
        <p:spPr>
          <a:xfrm>
            <a:off x="6293923" y="1560000"/>
            <a:ext cx="5288476" cy="4385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609585" lvl="0" indent="-474121" algn="l"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667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5F9E79C7-CC56-AF46-AE11-CA86AFC067E3}"/>
              </a:ext>
            </a:extLst>
          </p:cNvPr>
          <p:cNvCxnSpPr>
            <a:cxnSpLocks/>
          </p:cNvCxnSpPr>
          <p:nvPr userDrawn="1"/>
        </p:nvCxnSpPr>
        <p:spPr>
          <a:xfrm>
            <a:off x="527773" y="720418"/>
            <a:ext cx="1" cy="6140756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4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Vergelijking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9"/>
          <p:cNvSpPr txBox="1">
            <a:spLocks noGrp="1"/>
          </p:cNvSpPr>
          <p:nvPr>
            <p:ph type="title"/>
          </p:nvPr>
        </p:nvSpPr>
        <p:spPr>
          <a:xfrm>
            <a:off x="609600" y="720000"/>
            <a:ext cx="10972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2" name="Google Shape;122;p39"/>
          <p:cNvSpPr txBox="1">
            <a:spLocks noGrp="1"/>
          </p:cNvSpPr>
          <p:nvPr>
            <p:ph type="body" idx="1"/>
          </p:nvPr>
        </p:nvSpPr>
        <p:spPr>
          <a:xfrm>
            <a:off x="609600" y="1560001"/>
            <a:ext cx="5386917" cy="54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b" anchorCtr="0">
            <a:no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>
                <a:solidFill>
                  <a:schemeClr val="dk2"/>
                </a:solidFill>
              </a:defRPr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body" idx="2"/>
          </p:nvPr>
        </p:nvSpPr>
        <p:spPr>
          <a:xfrm>
            <a:off x="609600" y="2193368"/>
            <a:ext cx="5386917" cy="3712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609585" lvl="0" indent="-457189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124" name="Google Shape;124;p39"/>
          <p:cNvSpPr txBox="1">
            <a:spLocks noGrp="1"/>
          </p:cNvSpPr>
          <p:nvPr>
            <p:ph type="body" idx="3"/>
          </p:nvPr>
        </p:nvSpPr>
        <p:spPr>
          <a:xfrm>
            <a:off x="6193369" y="1560001"/>
            <a:ext cx="5389033" cy="54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b" anchorCtr="0">
            <a:no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>
                <a:solidFill>
                  <a:schemeClr val="dk2"/>
                </a:solidFill>
              </a:defRPr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125" name="Google Shape;125;p39"/>
          <p:cNvSpPr txBox="1">
            <a:spLocks noGrp="1"/>
          </p:cNvSpPr>
          <p:nvPr>
            <p:ph type="body" idx="4"/>
          </p:nvPr>
        </p:nvSpPr>
        <p:spPr>
          <a:xfrm>
            <a:off x="6193369" y="2193369"/>
            <a:ext cx="5389033" cy="3712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609585" lvl="0" indent="-457189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126" name="Google Shape;126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F449A04-601D-7346-A697-190A7D300E7D}"/>
              </a:ext>
            </a:extLst>
          </p:cNvPr>
          <p:cNvCxnSpPr>
            <a:cxnSpLocks/>
          </p:cNvCxnSpPr>
          <p:nvPr userDrawn="1"/>
        </p:nvCxnSpPr>
        <p:spPr>
          <a:xfrm>
            <a:off x="527773" y="720418"/>
            <a:ext cx="1" cy="6140756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9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art (sluiten)">
  <p:cSld name="Zwart (sluiten)">
    <p:bg>
      <p:bgPr>
        <a:solidFill>
          <a:schemeClr val="dk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246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B753CD-75D8-4052-8C9E-3F6F1FD4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74" y="168484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5BBF3A-ECFC-4EAA-8A09-E800E291B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4" y="1756802"/>
            <a:ext cx="11430000" cy="49327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85174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ngepaste indeling">
  <p:cSld name="Aangepaste indeling">
    <p:bg>
      <p:bgPr>
        <a:solidFill>
          <a:schemeClr val="dk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609600" y="275448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8949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76" name="Google Shape;176;p25"/>
          <p:cNvCxnSpPr/>
          <p:nvPr/>
        </p:nvCxnSpPr>
        <p:spPr>
          <a:xfrm rot="5400000">
            <a:off x="-1522924" y="4806244"/>
            <a:ext cx="4105627" cy="2117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755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FF9A5-2B93-4E5B-B9F3-01D0EC4F0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4E9DE3-DEEC-4DBB-872C-4C1B48246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2696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B753CD-75D8-4052-8C9E-3F6F1FD4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74" y="168484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5BBF3A-ECFC-4EAA-8A09-E800E291B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4" y="1756802"/>
            <a:ext cx="11430000" cy="49327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2733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0C5F4-53EC-4AFD-8D82-C9BBE6F2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0E33D3-8795-4785-8068-95319AAE8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9677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art (sluiten)">
  <p:cSld name="Zwart (sluiten)">
    <p:bg>
      <p:bgPr>
        <a:solidFill>
          <a:schemeClr val="dk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199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56783-DA06-4E11-B183-5A464CF09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8641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D2E8B0-3638-49C3-B127-C98A9B1DB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2641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CA031C2-AB28-4361-BA38-916A8D29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74" y="168484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98966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5D7C5-DDC6-4D55-AF26-C7D68CF1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10" y="296300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DF1694-643D-4ACE-A7DD-083C20D48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910" y="161233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3F38A1-8603-4563-891E-B4EE65170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910" y="2436250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2E19C5-DFA0-4538-AFD0-06BD9DA1A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5322" y="16123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E2364D2-7F83-426D-8791-6219C2E67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5322" y="2436250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8672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DB81D-3C61-45EF-AA7B-3C494721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484" y="31596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97237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022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2C376-830A-4742-A332-262AD838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43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9B54E3-4272-4418-A610-3AAEF6A01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143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F5AC58-06E6-489B-9B13-662445EC0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274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0824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FF9A5-2B93-4E5B-B9F3-01D0EC4F0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4E9DE3-DEEC-4DBB-872C-4C1B48246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881605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B753CD-75D8-4052-8C9E-3F6F1FD4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74" y="168484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5BBF3A-ECFC-4EAA-8A09-E800E291B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4" y="1756802"/>
            <a:ext cx="11430000" cy="49327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41277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0C5F4-53EC-4AFD-8D82-C9BBE6F2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0E33D3-8795-4785-8068-95319AAE8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54681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56783-DA06-4E11-B183-5A464CF09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8641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D2E8B0-3638-49C3-B127-C98A9B1DB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2641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CA031C2-AB28-4361-BA38-916A8D29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74" y="168484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42631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5D7C5-DDC6-4D55-AF26-C7D68CF1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10" y="296300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DF1694-643D-4ACE-A7DD-083C20D48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910" y="161233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3F38A1-8603-4563-891E-B4EE65170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910" y="2436250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2E19C5-DFA0-4538-AFD0-06BD9DA1A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5322" y="16123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E2364D2-7F83-426D-8791-6219C2E67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5322" y="2436250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1322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20420"/>
            <a:ext cx="10972800" cy="679405"/>
          </a:xfrm>
        </p:spPr>
        <p:txBody>
          <a:bodyPr/>
          <a:lstStyle>
            <a:lvl1pPr>
              <a:defRPr sz="3200" b="1">
                <a:latin typeface="Avenir Black" panose="020B0803020203020204" pitchFamily="34" charset="-78"/>
                <a:cs typeface="Avenir Black" panose="020B0803020203020204" pitchFamily="34" charset="-78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49BFEFE3-327A-DC4A-808A-89698F558A0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6C6C6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6/1/2022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6C6C6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nl-NL" sz="1333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31EA-5435-164D-9CC6-EBFA2B42B08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C6C6C6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6C6C6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cxnSp>
        <p:nvCxnSpPr>
          <p:cNvPr id="9" name="Rechte verbindingslijn 8"/>
          <p:cNvCxnSpPr/>
          <p:nvPr userDrawn="1"/>
        </p:nvCxnSpPr>
        <p:spPr>
          <a:xfrm rot="5400000">
            <a:off x="-2509777" y="3789216"/>
            <a:ext cx="6137583" cy="2117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609610" y="1557868"/>
            <a:ext cx="9912351" cy="3761317"/>
          </a:xfrm>
        </p:spPr>
        <p:txBody>
          <a:bodyPr/>
          <a:lstStyle>
            <a:lvl1pPr marL="0" indent="0">
              <a:buNone/>
              <a:defRPr sz="2600">
                <a:latin typeface="Avenir Book" panose="020B0503020203020204" pitchFamily="34" charset="-78"/>
                <a:cs typeface="Avenir Book" panose="020B0503020203020204" pitchFamily="34" charset="-78"/>
              </a:defRPr>
            </a:lvl1pPr>
            <a:lvl2pPr marL="233971" indent="0">
              <a:buNone/>
              <a:defRPr sz="2600">
                <a:latin typeface="Avenir Book" panose="020B0503020203020204" pitchFamily="34" charset="-78"/>
                <a:cs typeface="Avenir Book" panose="020B0503020203020204" pitchFamily="34" charset="-78"/>
              </a:defRPr>
            </a:lvl2pPr>
            <a:lvl3pPr marL="449943" indent="0">
              <a:buNone/>
              <a:defRPr/>
            </a:lvl3pPr>
            <a:lvl4pPr marL="665918" indent="0">
              <a:buNone/>
              <a:defRPr/>
            </a:lvl4pPr>
            <a:lvl5pPr marL="863893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7757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DB81D-3C61-45EF-AA7B-3C494721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484" y="31596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47438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394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2C376-830A-4742-A332-262AD838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43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9B54E3-4272-4418-A610-3AAEF6A01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143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F5AC58-06E6-489B-9B13-662445EC0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274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4879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FF9A5-2B93-4E5B-B9F3-01D0EC4F0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4E9DE3-DEEC-4DBB-872C-4C1B48246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494598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B753CD-75D8-4052-8C9E-3F6F1FD4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74" y="168484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5BBF3A-ECFC-4EAA-8A09-E800E291B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4" y="1756802"/>
            <a:ext cx="11430000" cy="49327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10548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0C5F4-53EC-4AFD-8D82-C9BBE6F2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0E33D3-8795-4785-8068-95319AAE8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5478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56783-DA06-4E11-B183-5A464CF09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8641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D2E8B0-3638-49C3-B127-C98A9B1DB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2641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CA031C2-AB28-4361-BA38-916A8D29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74" y="168484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46409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5D7C5-DDC6-4D55-AF26-C7D68CF1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10" y="296300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DF1694-643D-4ACE-A7DD-083C20D48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910" y="161233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3F38A1-8603-4563-891E-B4EE65170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910" y="2436250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2E19C5-DFA0-4538-AFD0-06BD9DA1A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5322" y="16123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E2364D2-7F83-426D-8791-6219C2E67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5322" y="2436250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0387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DB81D-3C61-45EF-AA7B-3C494721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484" y="31596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57798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63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ngepaste indeling">
  <p:cSld name="Aangepaste indeling">
    <p:bg>
      <p:bgPr>
        <a:solidFill>
          <a:schemeClr val="dk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609600" y="275448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8949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89497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333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F89497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F89497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cxnSp>
        <p:nvCxnSpPr>
          <p:cNvPr id="161" name="Google Shape;161;p24"/>
          <p:cNvCxnSpPr/>
          <p:nvPr/>
        </p:nvCxnSpPr>
        <p:spPr>
          <a:xfrm rot="5400000">
            <a:off x="-1522924" y="4806244"/>
            <a:ext cx="4105627" cy="2117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3611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2C376-830A-4742-A332-262AD838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43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9B54E3-4272-4418-A610-3AAEF6A01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143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F5AC58-06E6-489B-9B13-662445EC0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274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0450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nde">
  <p:cSld name="Einde"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609600" y="275448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8949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89497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146" name="Google Shape;146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333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147" name="Google Shape;147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F89497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F89497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cxnSp>
        <p:nvCxnSpPr>
          <p:cNvPr id="151" name="Google Shape;151;p26"/>
          <p:cNvCxnSpPr/>
          <p:nvPr/>
        </p:nvCxnSpPr>
        <p:spPr>
          <a:xfrm rot="5400000">
            <a:off x="-1522924" y="4806244"/>
            <a:ext cx="4105627" cy="2117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962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B753CD-75D8-4052-8C9E-3F6F1FD4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74" y="168484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5BBF3A-ECFC-4EAA-8A09-E800E291B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4" y="1756802"/>
            <a:ext cx="11430000" cy="49327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9196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dia" type="title">
  <p:cSld name="1_Titeldi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710400" y="2755200"/>
            <a:ext cx="108720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42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710400" y="3600000"/>
            <a:ext cx="10872000" cy="2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A1EA110-AE6E-2F47-BE4E-568DF7AEEAFD}"/>
              </a:ext>
            </a:extLst>
          </p:cNvPr>
          <p:cNvCxnSpPr/>
          <p:nvPr userDrawn="1"/>
        </p:nvCxnSpPr>
        <p:spPr>
          <a:xfrm>
            <a:off x="556800" y="2874000"/>
            <a:ext cx="0" cy="3984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88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 dir="vert"/>
      </p:transition>
    </mc:Choice>
    <mc:Fallback xmlns=""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rood">
  <p:cSld name="Tekst - rood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 txBox="1">
            <a:spLocks noGrp="1"/>
          </p:cNvSpPr>
          <p:nvPr>
            <p:ph type="title"/>
          </p:nvPr>
        </p:nvSpPr>
        <p:spPr>
          <a:xfrm>
            <a:off x="609600" y="720418"/>
            <a:ext cx="10972800" cy="67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667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8949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69" name="Google Shape;69;p32"/>
          <p:cNvCxnSpPr/>
          <p:nvPr/>
        </p:nvCxnSpPr>
        <p:spPr>
          <a:xfrm rot="5400000">
            <a:off x="-2509780" y="3789208"/>
            <a:ext cx="6137583" cy="2117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32"/>
          <p:cNvSpPr txBox="1">
            <a:spLocks noGrp="1"/>
          </p:cNvSpPr>
          <p:nvPr>
            <p:ph type="body" idx="1"/>
          </p:nvPr>
        </p:nvSpPr>
        <p:spPr>
          <a:xfrm>
            <a:off x="609601" y="1557867"/>
            <a:ext cx="9912351" cy="376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828754" lvl="2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438339" lvl="3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3047924" lvl="4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855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et lijn - rood">
  <p:cSld name="Titel met lijn - rood">
    <p:bg>
      <p:bgPr>
        <a:solidFill>
          <a:schemeClr val="dk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8949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0" name="Google Shape;90;p35"/>
          <p:cNvSpPr txBox="1">
            <a:spLocks noGrp="1"/>
          </p:cNvSpPr>
          <p:nvPr>
            <p:ph type="title"/>
          </p:nvPr>
        </p:nvSpPr>
        <p:spPr>
          <a:xfrm>
            <a:off x="609600" y="720417"/>
            <a:ext cx="10972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667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" name="Google Shape;91;p35"/>
          <p:cNvCxnSpPr/>
          <p:nvPr/>
        </p:nvCxnSpPr>
        <p:spPr>
          <a:xfrm rot="5400000">
            <a:off x="-2509780" y="3789208"/>
            <a:ext cx="6137583" cy="2117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506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609600" y="720416"/>
            <a:ext cx="10972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09600" y="1557000"/>
            <a:ext cx="10972800" cy="4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Autofit/>
          </a:bodyPr>
          <a:lstStyle>
            <a:lvl1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71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95" r:id="rId2"/>
    <p:sldLayoutId id="2147483755" r:id="rId3"/>
    <p:sldLayoutId id="2147483756" r:id="rId4"/>
    <p:sldLayoutId id="2147483809" r:id="rId5"/>
    <p:sldLayoutId id="214748381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609600" y="720416"/>
            <a:ext cx="10972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09600" y="1557000"/>
            <a:ext cx="10972800" cy="4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Autofit/>
          </a:bodyPr>
          <a:lstStyle>
            <a:lvl1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6C6C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9354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31" r:id="rId8"/>
    <p:sldLayoutId id="214748381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rgbClr val="000000"/>
          </a:solidFill>
          <a:latin typeface="Avenir Black" panose="020B0803020203020204" pitchFamily="34" charset="-78"/>
          <a:ea typeface="Avenir Black" panose="020B0803020203020204" pitchFamily="34" charset="-78"/>
          <a:cs typeface="Avenir Black" panose="020B0803020203020204" pitchFamily="34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venir Book" panose="020B0503020203020204" pitchFamily="34" charset="-78"/>
          <a:ea typeface="Avenir Book" panose="020B0503020203020204" pitchFamily="34" charset="-78"/>
          <a:cs typeface="Avenir Book" panose="020B0503020203020204" pitchFamily="34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09600" y="720416"/>
            <a:ext cx="10972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609600" y="1557000"/>
            <a:ext cx="10972800" cy="4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Autofit/>
          </a:bodyPr>
          <a:lstStyle>
            <a:lvl1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C30C1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30C1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30C1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30C1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30C1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30C1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30C1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30C1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30C1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30C1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3388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915F1A1-30F2-40AA-B126-80E9597A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959A2-F79E-48FE-BA64-29236F3A0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2D1564-9E10-48BE-9989-3E0147A06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C4DD2-5CEC-4B2B-86CC-20529E75FF12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A5747F-DE7C-41B9-90F0-D468D177C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F96269-5384-49BF-8864-273BAD464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1AB4-AB84-4E5C-86A5-B6930E4EFD78}" type="slidenum">
              <a:rPr lang="fr-FR" smtClean="0"/>
              <a:t>‹nr.›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AB40317-CA24-487E-8990-A26C2C9174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5"/>
          <a:stretch/>
        </p:blipFill>
        <p:spPr>
          <a:xfrm>
            <a:off x="0" y="0"/>
            <a:ext cx="8054691" cy="392341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8B6A93A-0A98-47FD-ABEB-D65BB8B0D9C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525"/>
            <a:ext cx="1130639" cy="7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915F1A1-30F2-40AA-B126-80E9597A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959A2-F79E-48FE-BA64-29236F3A0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2D1564-9E10-48BE-9989-3E0147A06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C4DD2-5CEC-4B2B-86CC-20529E75FF12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A5747F-DE7C-41B9-90F0-D468D177C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F96269-5384-49BF-8864-273BAD464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1AB4-AB84-4E5C-86A5-B6930E4EFD78}" type="slidenum">
              <a:rPr lang="fr-FR" smtClean="0"/>
              <a:t>‹nr.›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AB40317-CA24-487E-8990-A26C2C9174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5"/>
          <a:stretch/>
        </p:blipFill>
        <p:spPr>
          <a:xfrm>
            <a:off x="0" y="0"/>
            <a:ext cx="8054691" cy="392341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8B6A93A-0A98-47FD-ABEB-D65BB8B0D9C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525"/>
            <a:ext cx="1130639" cy="7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3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915F1A1-30F2-40AA-B126-80E9597A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959A2-F79E-48FE-BA64-29236F3A0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2D1564-9E10-48BE-9989-3E0147A06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C4DD2-5CEC-4B2B-86CC-20529E75FF12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A5747F-DE7C-41B9-90F0-D468D177C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F96269-5384-49BF-8864-273BAD464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1AB4-AB84-4E5C-86A5-B6930E4EFD78}" type="slidenum">
              <a:rPr lang="fr-FR" smtClean="0"/>
              <a:t>‹nr.›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AB40317-CA24-487E-8990-A26C2C9174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5"/>
          <a:stretch/>
        </p:blipFill>
        <p:spPr>
          <a:xfrm>
            <a:off x="0" y="0"/>
            <a:ext cx="8054691" cy="392341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8B6A93A-0A98-47FD-ABEB-D65BB8B0D9C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525"/>
            <a:ext cx="1130639" cy="7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3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_IiLzm57n1I&amp;list=PLWuPeVaIGWZbAvkfPuPJE37C2ac5nZ5Gw" TargetMode="External"/><Relationship Id="rId13" Type="http://schemas.openxmlformats.org/officeDocument/2006/relationships/hyperlink" Target="http://greet.nl/" TargetMode="External"/><Relationship Id="rId3" Type="http://schemas.openxmlformats.org/officeDocument/2006/relationships/hyperlink" Target="https://www.vsnu.nl/files/documenten/Domeinen/Onderzoek/SEP_2021-2027.pdf" TargetMode="External"/><Relationship Id="rId7" Type="http://schemas.openxmlformats.org/officeDocument/2006/relationships/hyperlink" Target="https://docs.google.com/presentation/d/1k6uozrMqBMoWJSGOTowVkN_sevGmZv6-qf0inbs8RCQ/edit#slide=id.g8b91547168_3_45" TargetMode="External"/><Relationship Id="rId12" Type="http://schemas.openxmlformats.org/officeDocument/2006/relationships/hyperlink" Target="https://www.huystee.com/nl/home.html" TargetMode="External"/><Relationship Id="rId2" Type="http://schemas.openxmlformats.org/officeDocument/2006/relationships/hyperlink" Target="https://vsnu.nl/files/documenten/Domeinen/Onderzoek/Position%20paper%20Room%20for%20everyone%E2%80%99s%20talent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wCzrWLnEwt0" TargetMode="External"/><Relationship Id="rId11" Type="http://schemas.openxmlformats.org/officeDocument/2006/relationships/hyperlink" Target="https://sfdora.org/case-study/the-dutch-recognition-rewards-programme/" TargetMode="External"/><Relationship Id="rId5" Type="http://schemas.openxmlformats.org/officeDocument/2006/relationships/hyperlink" Target="https://www.advancingteaching.com/annual-meetings/2020webinars/2020webinars.html" TargetMode="External"/><Relationship Id="rId10" Type="http://schemas.openxmlformats.org/officeDocument/2006/relationships/hyperlink" Target="http://www.advancingteaching.com/resources/" TargetMode="External"/><Relationship Id="rId4" Type="http://schemas.openxmlformats.org/officeDocument/2006/relationships/hyperlink" Target="https://recognitionrewards.nl/2021/02/11/a-recap-of-the-recognition-rewards-festival/" TargetMode="External"/><Relationship Id="rId9" Type="http://schemas.openxmlformats.org/officeDocument/2006/relationships/hyperlink" Target="https://www.rhgraham.org/resources/Career-Framework-for-University-Teaching.pdf" TargetMode="External"/><Relationship Id="rId14" Type="http://schemas.openxmlformats.org/officeDocument/2006/relationships/hyperlink" Target="https://www.thingstomakeanddo.n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081C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"/>
          <p:cNvSpPr txBox="1">
            <a:spLocks noGrp="1"/>
          </p:cNvSpPr>
          <p:nvPr>
            <p:ph type="ctrTitle"/>
          </p:nvPr>
        </p:nvSpPr>
        <p:spPr>
          <a:xfrm>
            <a:off x="710400" y="2755200"/>
            <a:ext cx="108720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60933" anchor="t" anchorCtr="0">
            <a:noAutofit/>
          </a:bodyPr>
          <a:lstStyle/>
          <a:p>
            <a:r>
              <a:rPr lang="en-GB" dirty="0">
                <a:latin typeface="Avenir Black" panose="020B0803020203020204" pitchFamily="34" charset="-78"/>
                <a:cs typeface="Avenir Black" panose="020B0803020203020204" pitchFamily="34" charset="-78"/>
              </a:rPr>
              <a:t>Making room for everyone's talent</a:t>
            </a:r>
            <a:endParaRPr lang="nl-NL" dirty="0"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193" name="Google Shape;193;p1"/>
          <p:cNvSpPr txBox="1">
            <a:spLocks noGrp="1"/>
          </p:cNvSpPr>
          <p:nvPr>
            <p:ph type="subTitle" idx="1"/>
          </p:nvPr>
        </p:nvSpPr>
        <p:spPr>
          <a:xfrm>
            <a:off x="710401" y="3600000"/>
            <a:ext cx="10519073" cy="2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121900" bIns="0" anchor="t" anchorCtr="0">
            <a:noAutofit/>
          </a:bodyPr>
          <a:lstStyle/>
          <a:p>
            <a:pPr marL="0" indent="0">
              <a:buSzPts val="2400"/>
            </a:pPr>
            <a:r>
              <a:rPr lang="en-US" sz="2933" dirty="0">
                <a:latin typeface="Avenir Black" panose="020B0803020203020204" pitchFamily="34" charset="-78"/>
                <a:cs typeface="Avenir Black" panose="020B0803020203020204" pitchFamily="34" charset="-78"/>
              </a:rPr>
              <a:t>Towards a new balance in the </a:t>
            </a:r>
            <a:br>
              <a:rPr lang="en-US" sz="2933" dirty="0"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r>
              <a:rPr lang="en-US" sz="2933" dirty="0">
                <a:latin typeface="Avenir Black" panose="020B0803020203020204" pitchFamily="34" charset="-78"/>
                <a:cs typeface="Avenir Black" panose="020B0803020203020204" pitchFamily="34" charset="-78"/>
              </a:rPr>
              <a:t>recognition and rewards of academics</a:t>
            </a:r>
          </a:p>
          <a:p>
            <a:pPr marL="0" indent="0">
              <a:buSzPts val="2400"/>
            </a:pPr>
            <a:endParaRPr lang="en-US" sz="2933" dirty="0">
              <a:latin typeface="Avenir Black" panose="020B0803020203020204" pitchFamily="34" charset="-78"/>
              <a:cs typeface="Avenir Black" panose="020B0803020203020204" pitchFamily="34" charset="-78"/>
            </a:endParaRPr>
          </a:p>
          <a:p>
            <a:pPr marL="0" indent="0">
              <a:buSzPts val="2400"/>
            </a:pPr>
            <a:r>
              <a:rPr lang="en-US" sz="2933" i="1" dirty="0">
                <a:latin typeface="Avenir Black" panose="020B0803020203020204" pitchFamily="34" charset="-78"/>
                <a:cs typeface="Avenir Black" panose="020B0803020203020204" pitchFamily="34" charset="-78"/>
              </a:rPr>
              <a:t>Kim Huijpen, 	</a:t>
            </a:r>
            <a:r>
              <a:rPr lang="en-US" sz="2933" i="1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Programme</a:t>
            </a:r>
            <a:r>
              <a:rPr lang="en-US" sz="2933" i="1" dirty="0">
                <a:latin typeface="Avenir Black" panose="020B0803020203020204" pitchFamily="34" charset="-78"/>
                <a:cs typeface="Avenir Black" panose="020B0803020203020204" pitchFamily="34" charset="-78"/>
              </a:rPr>
              <a:t> Manager </a:t>
            </a:r>
          </a:p>
          <a:p>
            <a:pPr marL="0" indent="0">
              <a:buSzPts val="2400"/>
            </a:pPr>
            <a:r>
              <a:rPr lang="en-US" sz="2933" i="1" dirty="0">
                <a:latin typeface="Avenir Black" panose="020B0803020203020204" pitchFamily="34" charset="-78"/>
                <a:cs typeface="Avenir Black" panose="020B0803020203020204" pitchFamily="34" charset="-78"/>
              </a:rPr>
              <a:t>		 	Recognition &amp; Rewards</a:t>
            </a:r>
          </a:p>
          <a:p>
            <a:pPr marL="0" indent="0">
              <a:buSzPts val="2400"/>
            </a:pPr>
            <a:endParaRPr lang="en-US" sz="2933" i="1" dirty="0">
              <a:latin typeface="Avenir Black" panose="020B0803020203020204" pitchFamily="34" charset="-78"/>
              <a:cs typeface="Avenir Black" panose="020B0803020203020204" pitchFamily="34" charset="-78"/>
            </a:endParaRPr>
          </a:p>
          <a:p>
            <a:pPr marL="0" indent="0">
              <a:buSzPts val="2400"/>
            </a:pPr>
            <a:r>
              <a:rPr lang="en-US" sz="2267" i="1" dirty="0">
                <a:latin typeface="Avenir Black" panose="020B0803020203020204" pitchFamily="34" charset="-78"/>
                <a:cs typeface="Avenir Black" panose="020B0803020203020204" pitchFamily="34" charset="-78"/>
              </a:rPr>
              <a:t>    </a:t>
            </a:r>
            <a:r>
              <a:rPr lang="en-US" i="1" dirty="0">
                <a:latin typeface="Avenir Black" panose="020B0803020203020204" pitchFamily="34" charset="-78"/>
                <a:cs typeface="Avenir Black" panose="020B0803020203020204" pitchFamily="34" charset="-78"/>
              </a:rPr>
              <a:t>@RecogRewards #RecognitionRewards</a:t>
            </a:r>
          </a:p>
          <a:p>
            <a:pPr marL="0" indent="0"/>
            <a:endParaRPr lang="nl-NL" dirty="0">
              <a:latin typeface="Avenir Black" panose="020B0803020203020204" pitchFamily="34" charset="-78"/>
              <a:cs typeface="Avenir Black" panose="020B0803020203020204" pitchFamily="34" charset="-78"/>
            </a:endParaRPr>
          </a:p>
          <a:p>
            <a:pPr marL="0" indent="0"/>
            <a:endParaRPr lang="nl-NL" dirty="0"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pic>
        <p:nvPicPr>
          <p:cNvPr id="6" name="Afbeelding 5" descr="Afbeelding met bijl&#10;&#10;Automatisch gegenereerde beschrijving">
            <a:extLst>
              <a:ext uri="{FF2B5EF4-FFF2-40B4-BE49-F238E27FC236}">
                <a16:creationId xmlns:a16="http://schemas.microsoft.com/office/drawing/2014/main" id="{9DB30F9C-A221-411D-9CA3-9DA2A95C1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20" y="6276056"/>
            <a:ext cx="373072" cy="303372"/>
          </a:xfrm>
          <a:prstGeom prst="rect">
            <a:avLst/>
          </a:prstGeom>
        </p:spPr>
      </p:pic>
      <p:pic>
        <p:nvPicPr>
          <p:cNvPr id="7" name="Afbeelding 6" descr="Afbeelding met kamer, teken&#10;&#10;Automatisch gegenereerde beschrijving">
            <a:extLst>
              <a:ext uri="{FF2B5EF4-FFF2-40B4-BE49-F238E27FC236}">
                <a16:creationId xmlns:a16="http://schemas.microsoft.com/office/drawing/2014/main" id="{954B9907-16A1-46D9-A148-1C2FE0460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406" y="3030308"/>
            <a:ext cx="4074628" cy="3991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52">
        <p:comb dir="vert"/>
      </p:transition>
    </mc:Choice>
    <mc:Fallback xmlns="">
      <p:transition spd="slow" advTm="4852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D1852-B079-47AF-BE16-36462C54D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6802"/>
            <a:ext cx="11430000" cy="49327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rgbClr val="C22A24"/>
                </a:solidFill>
              </a:rPr>
              <a:t>2. </a:t>
            </a:r>
            <a:r>
              <a:rPr lang="en-US" dirty="0"/>
              <a:t>A better </a:t>
            </a:r>
            <a:r>
              <a:rPr lang="en-US" b="1" dirty="0">
                <a:solidFill>
                  <a:srgbClr val="C22A24"/>
                </a:solidFill>
              </a:rPr>
              <a:t>balance between individual </a:t>
            </a:r>
            <a:br>
              <a:rPr lang="en-US" b="1" dirty="0">
                <a:solidFill>
                  <a:srgbClr val="C22A24"/>
                </a:solidFill>
              </a:rPr>
            </a:br>
            <a:r>
              <a:rPr lang="en-US" b="1" dirty="0">
                <a:solidFill>
                  <a:srgbClr val="C22A24"/>
                </a:solidFill>
              </a:rPr>
              <a:t>and team performance</a:t>
            </a:r>
            <a:r>
              <a:rPr lang="en-US" dirty="0"/>
              <a:t>: </a:t>
            </a:r>
          </a:p>
          <a:p>
            <a:pPr>
              <a:lnSpc>
                <a:spcPct val="110000"/>
              </a:lnSpc>
            </a:pPr>
            <a:r>
              <a:rPr lang="en-US" dirty="0"/>
              <a:t>Recognition of teamwork and </a:t>
            </a:r>
            <a:br>
              <a:rPr lang="en-US" dirty="0"/>
            </a:br>
            <a:r>
              <a:rPr lang="en-US" dirty="0"/>
              <a:t>team spirit</a:t>
            </a:r>
          </a:p>
          <a:p>
            <a:pPr>
              <a:lnSpc>
                <a:spcPct val="110000"/>
              </a:lnSpc>
            </a:pPr>
            <a:r>
              <a:rPr lang="en-US" dirty="0"/>
              <a:t>Inspire cooperation between </a:t>
            </a:r>
            <a:br>
              <a:rPr lang="en-US" dirty="0"/>
            </a:br>
            <a:r>
              <a:rPr lang="en-US" dirty="0"/>
              <a:t>organizations, disciplines and </a:t>
            </a:r>
            <a:br>
              <a:rPr lang="en-US" dirty="0"/>
            </a:br>
            <a:r>
              <a:rPr lang="en-US" dirty="0"/>
              <a:t>within teams (Team Science)</a:t>
            </a:r>
          </a:p>
          <a:p>
            <a:endParaRPr lang="en-US" dirty="0"/>
          </a:p>
          <a:p>
            <a:endParaRPr lang="fr-FR" dirty="0"/>
          </a:p>
        </p:txBody>
      </p:sp>
      <p:pic>
        <p:nvPicPr>
          <p:cNvPr id="5" name="Afbeelding 4" descr="Afbeelding met kamer, teken&#10;&#10;Automatisch gegenereerde beschrijving">
            <a:extLst>
              <a:ext uri="{FF2B5EF4-FFF2-40B4-BE49-F238E27FC236}">
                <a16:creationId xmlns:a16="http://schemas.microsoft.com/office/drawing/2014/main" id="{426CF3F7-4A0A-4CA3-A4BC-1EBD7D07E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309" y="1658442"/>
            <a:ext cx="5592691" cy="5478553"/>
          </a:xfrm>
          <a:prstGeom prst="rect">
            <a:avLst/>
          </a:prstGeom>
        </p:spPr>
      </p:pic>
      <p:sp>
        <p:nvSpPr>
          <p:cNvPr id="6" name="Google Shape;229;p6">
            <a:extLst>
              <a:ext uri="{FF2B5EF4-FFF2-40B4-BE49-F238E27FC236}">
                <a16:creationId xmlns:a16="http://schemas.microsoft.com/office/drawing/2014/main" id="{76AB5198-657F-4BB0-8F19-87F536C6B9EA}"/>
              </a:ext>
            </a:extLst>
          </p:cNvPr>
          <p:cNvSpPr txBox="1">
            <a:spLocks/>
          </p:cNvSpPr>
          <p:nvPr/>
        </p:nvSpPr>
        <p:spPr>
          <a:xfrm>
            <a:off x="609600" y="720420"/>
            <a:ext cx="10972800" cy="679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44000" tIns="0" rIns="0" bIns="60933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venir Black" panose="020B0803020203020204" pitchFamily="34" charset="-78"/>
                <a:cs typeface="Avenir Black" panose="020B0803020203020204" pitchFamily="34" charset="-78"/>
              </a:rPr>
              <a:t>Balance between individual &amp; team</a:t>
            </a:r>
          </a:p>
        </p:txBody>
      </p:sp>
    </p:spTree>
    <p:extLst>
      <p:ext uri="{BB962C8B-B14F-4D97-AF65-F5344CB8AC3E}">
        <p14:creationId xmlns:p14="http://schemas.microsoft.com/office/powerpoint/2010/main" val="51395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D1852-B079-47AF-BE16-36462C54D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6802"/>
            <a:ext cx="5908517" cy="49327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rgbClr val="C22A24"/>
                </a:solidFill>
              </a:rPr>
              <a:t>3. More focus on quality of work </a:t>
            </a:r>
            <a:r>
              <a:rPr lang="en-US" dirty="0"/>
              <a:t>over quantitative results:</a:t>
            </a:r>
          </a:p>
          <a:p>
            <a:pPr>
              <a:lnSpc>
                <a:spcPct val="110000"/>
              </a:lnSpc>
            </a:pPr>
            <a:r>
              <a:rPr lang="en-US" dirty="0"/>
              <a:t>Good scientific research increases scientific knowledge and makes a contribution to solving societal challenges</a:t>
            </a:r>
          </a:p>
          <a:p>
            <a:endParaRPr lang="fr-FR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772C176-F3E5-42CA-876F-1EC4EBE8D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449" y="903734"/>
            <a:ext cx="4917216" cy="6453847"/>
          </a:xfrm>
          <a:prstGeom prst="rect">
            <a:avLst/>
          </a:prstGeom>
        </p:spPr>
      </p:pic>
      <p:sp>
        <p:nvSpPr>
          <p:cNvPr id="5" name="Google Shape;229;p6">
            <a:extLst>
              <a:ext uri="{FF2B5EF4-FFF2-40B4-BE49-F238E27FC236}">
                <a16:creationId xmlns:a16="http://schemas.microsoft.com/office/drawing/2014/main" id="{AE8553C8-C147-4ED7-98AB-A2A06CD67AB0}"/>
              </a:ext>
            </a:extLst>
          </p:cNvPr>
          <p:cNvSpPr txBox="1">
            <a:spLocks/>
          </p:cNvSpPr>
          <p:nvPr/>
        </p:nvSpPr>
        <p:spPr>
          <a:xfrm>
            <a:off x="609600" y="720420"/>
            <a:ext cx="10972800" cy="679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44000" tIns="0" rIns="0" bIns="60933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venir Black" panose="020B0803020203020204" pitchFamily="34" charset="-78"/>
                <a:cs typeface="Avenir Black" panose="020B0803020203020204" pitchFamily="34" charset="-78"/>
              </a:rPr>
              <a:t>More focus on quality of work </a:t>
            </a:r>
          </a:p>
        </p:txBody>
      </p:sp>
    </p:spTree>
    <p:extLst>
      <p:ext uri="{BB962C8B-B14F-4D97-AF65-F5344CB8AC3E}">
        <p14:creationId xmlns:p14="http://schemas.microsoft.com/office/powerpoint/2010/main" val="113187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9975ACD-A64F-42E8-BA4A-E586F6635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122" y="1341647"/>
            <a:ext cx="5613452" cy="5101198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D1852-B079-47AF-BE16-36462C54D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6802"/>
            <a:ext cx="6296444" cy="49327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rgbClr val="C22A24"/>
                </a:solidFill>
              </a:rPr>
              <a:t>4. Open Science becomes the norm </a:t>
            </a:r>
            <a:br>
              <a:rPr lang="en-US" dirty="0"/>
            </a:br>
            <a:r>
              <a:rPr lang="en-US" dirty="0"/>
              <a:t>and stimulates interaction between scientists and society:</a:t>
            </a:r>
          </a:p>
          <a:p>
            <a:pPr>
              <a:lnSpc>
                <a:spcPct val="110000"/>
              </a:lnSpc>
            </a:pPr>
            <a:r>
              <a:rPr lang="en-US" dirty="0"/>
              <a:t>Stimulating Open Science means recognizing and rewarding other aspects of research (in addition to publications), such as datasets or software, as important research outputs</a:t>
            </a:r>
          </a:p>
          <a:p>
            <a:endParaRPr lang="fr-FR" dirty="0"/>
          </a:p>
        </p:txBody>
      </p:sp>
      <p:sp>
        <p:nvSpPr>
          <p:cNvPr id="5" name="Google Shape;229;p6">
            <a:extLst>
              <a:ext uri="{FF2B5EF4-FFF2-40B4-BE49-F238E27FC236}">
                <a16:creationId xmlns:a16="http://schemas.microsoft.com/office/drawing/2014/main" id="{5D036C39-AA82-4B3E-A4F5-259475B6F363}"/>
              </a:ext>
            </a:extLst>
          </p:cNvPr>
          <p:cNvSpPr txBox="1">
            <a:spLocks/>
          </p:cNvSpPr>
          <p:nvPr/>
        </p:nvSpPr>
        <p:spPr>
          <a:xfrm>
            <a:off x="609600" y="720420"/>
            <a:ext cx="10972800" cy="679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44000" tIns="0" rIns="0" bIns="60933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venir Black" panose="020B0803020203020204" pitchFamily="34" charset="-78"/>
                <a:cs typeface="Avenir Black" panose="020B0803020203020204" pitchFamily="34" charset="-78"/>
              </a:rPr>
              <a:t>Stimulating Open Science</a:t>
            </a:r>
          </a:p>
        </p:txBody>
      </p:sp>
    </p:spTree>
    <p:extLst>
      <p:ext uri="{BB962C8B-B14F-4D97-AF65-F5344CB8AC3E}">
        <p14:creationId xmlns:p14="http://schemas.microsoft.com/office/powerpoint/2010/main" val="17257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99FD347-EE91-4194-8029-78F94873E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760" y="3558071"/>
            <a:ext cx="6309360" cy="313144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D1852-B079-47AF-BE16-36462C54D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6802"/>
            <a:ext cx="5631426" cy="49327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rgbClr val="C22A24"/>
                </a:solidFill>
              </a:rPr>
              <a:t>5. </a:t>
            </a:r>
            <a:r>
              <a:rPr lang="en-US" dirty="0"/>
              <a:t>More emphasis on the value of </a:t>
            </a:r>
            <a:r>
              <a:rPr lang="en-US" b="1" dirty="0">
                <a:solidFill>
                  <a:srgbClr val="C22A24"/>
                </a:solidFill>
              </a:rPr>
              <a:t>high-quality leadership in academia </a:t>
            </a:r>
            <a:r>
              <a:rPr lang="en-US" dirty="0"/>
              <a:t>to set the course in research and education, to achieve impact, and to ensure that teams of academics can do their work as well as possible</a:t>
            </a:r>
          </a:p>
          <a:p>
            <a:endParaRPr lang="fr-FR" dirty="0"/>
          </a:p>
        </p:txBody>
      </p:sp>
      <p:sp>
        <p:nvSpPr>
          <p:cNvPr id="5" name="Google Shape;229;p6">
            <a:extLst>
              <a:ext uri="{FF2B5EF4-FFF2-40B4-BE49-F238E27FC236}">
                <a16:creationId xmlns:a16="http://schemas.microsoft.com/office/drawing/2014/main" id="{B75F5299-5F11-40C4-B883-555C832A39CC}"/>
              </a:ext>
            </a:extLst>
          </p:cNvPr>
          <p:cNvSpPr txBox="1">
            <a:spLocks/>
          </p:cNvSpPr>
          <p:nvPr/>
        </p:nvSpPr>
        <p:spPr>
          <a:xfrm>
            <a:off x="609600" y="720420"/>
            <a:ext cx="10972800" cy="679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44000" tIns="0" rIns="0" bIns="60933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venir Black" panose="020B0803020203020204" pitchFamily="34" charset="-78"/>
                <a:cs typeface="Avenir Black" panose="020B0803020203020204" pitchFamily="34" charset="-78"/>
              </a:rPr>
              <a:t>Stimulating leadership in academia</a:t>
            </a:r>
          </a:p>
        </p:txBody>
      </p:sp>
    </p:spTree>
    <p:extLst>
      <p:ext uri="{BB962C8B-B14F-4D97-AF65-F5344CB8AC3E}">
        <p14:creationId xmlns:p14="http://schemas.microsoft.com/office/powerpoint/2010/main" val="134476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"/>
          <p:cNvSpPr txBox="1">
            <a:spLocks noGrp="1"/>
          </p:cNvSpPr>
          <p:nvPr>
            <p:ph type="title"/>
          </p:nvPr>
        </p:nvSpPr>
        <p:spPr>
          <a:xfrm>
            <a:off x="609599" y="2772963"/>
            <a:ext cx="1129552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60933" anchor="t" anchorCtr="0">
            <a:noAutofit/>
          </a:bodyPr>
          <a:lstStyle/>
          <a:p>
            <a:pPr>
              <a:buSzPts val="2800"/>
            </a:pPr>
            <a:r>
              <a:rPr lang="en-GB" sz="3730" dirty="0">
                <a:solidFill>
                  <a:schemeClr val="bg1"/>
                </a:solidFill>
                <a:latin typeface="Avenir Black" panose="020B0803020203020204" pitchFamily="34" charset="-78"/>
                <a:ea typeface="Verdana" panose="020B0604030504040204" pitchFamily="34" charset="0"/>
                <a:cs typeface="Avenir Black" panose="020B0803020203020204" pitchFamily="34" charset="-78"/>
              </a:rPr>
              <a:t>How do we achieve this change?</a:t>
            </a:r>
            <a:br>
              <a:rPr lang="en-GB" sz="3730" dirty="0">
                <a:solidFill>
                  <a:schemeClr val="bg1"/>
                </a:solidFill>
                <a:latin typeface="Avenir Black" panose="020B0803020203020204" pitchFamily="34" charset="-78"/>
                <a:ea typeface="Verdana" panose="020B0604030504040204" pitchFamily="34" charset="0"/>
                <a:cs typeface="Avenir Black" panose="020B0803020203020204" pitchFamily="34" charset="-78"/>
              </a:rPr>
            </a:br>
            <a:br>
              <a:rPr lang="en-GB" sz="3730" dirty="0">
                <a:solidFill>
                  <a:schemeClr val="bg1"/>
                </a:solidFill>
                <a:latin typeface="Avenir Black" panose="020B0803020203020204" pitchFamily="34" charset="-78"/>
                <a:ea typeface="Verdana" panose="020B0604030504040204" pitchFamily="34" charset="0"/>
                <a:cs typeface="Avenir Black" panose="020B0803020203020204" pitchFamily="34" charset="-78"/>
              </a:rPr>
            </a:br>
            <a:endParaRPr lang="en-GB" sz="3730" dirty="0">
              <a:solidFill>
                <a:schemeClr val="bg1"/>
              </a:solidFill>
              <a:latin typeface="Avenir Black" panose="020B0803020203020204" pitchFamily="34" charset="-78"/>
              <a:ea typeface="Verdana" panose="020B0604030504040204" pitchFamily="34" charset="0"/>
              <a:cs typeface="Avenir Black" panose="020B0803020203020204" pitchFamily="34" charset="-78"/>
            </a:endParaRPr>
          </a:p>
        </p:txBody>
      </p:sp>
      <p:sp>
        <p:nvSpPr>
          <p:cNvPr id="313" name="Google Shape;313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F89497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89497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166936-7D29-4F3C-9BC7-FE09E799E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681" y="3180521"/>
            <a:ext cx="6261860" cy="482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18619"/>
      </p:ext>
    </p:extLst>
  </p:cSld>
  <p:clrMapOvr>
    <a:masterClrMapping/>
  </p:clrMapOvr>
  <p:transition spd="slow" advTm="4133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196AB6B-3045-4AEE-8A23-22625E2A3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4" y="0"/>
            <a:ext cx="9703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73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D1852-B079-47AF-BE16-36462C54D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4" y="1756802"/>
            <a:ext cx="11225856" cy="493271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b="1" dirty="0">
                <a:solidFill>
                  <a:srgbClr val="C22A24"/>
                </a:solidFill>
              </a:rPr>
              <a:t>18 Recognition &amp; Rewards committees </a:t>
            </a:r>
            <a:r>
              <a:rPr lang="en-US" dirty="0"/>
              <a:t>from all 14 research universities, research institutes and funders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Committees stimulate intended culture change at </a:t>
            </a:r>
            <a:r>
              <a:rPr lang="en-US" b="1" dirty="0">
                <a:solidFill>
                  <a:srgbClr val="C22A24"/>
                </a:solidFill>
              </a:rPr>
              <a:t>institutional level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There is a great and </a:t>
            </a:r>
            <a:r>
              <a:rPr lang="en-US" b="1" dirty="0">
                <a:solidFill>
                  <a:srgbClr val="C22A24"/>
                </a:solidFill>
              </a:rPr>
              <a:t>inspiring diversity of approaches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Inspiring</a:t>
            </a:r>
            <a:r>
              <a:rPr lang="en-US" b="1" dirty="0"/>
              <a:t>, </a:t>
            </a:r>
            <a:r>
              <a:rPr lang="en-US" dirty="0"/>
              <a:t>experimenting, co-creation, </a:t>
            </a:r>
            <a:r>
              <a:rPr lang="en-US" b="1" dirty="0">
                <a:solidFill>
                  <a:srgbClr val="C22A24"/>
                </a:solidFill>
              </a:rPr>
              <a:t>sharing good practices </a:t>
            </a:r>
            <a:r>
              <a:rPr lang="en-US" dirty="0"/>
              <a:t>and mutual learning are central to the </a:t>
            </a:r>
            <a:r>
              <a:rPr lang="en-US" b="1" dirty="0">
                <a:solidFill>
                  <a:srgbClr val="C22A24"/>
                </a:solidFill>
              </a:rPr>
              <a:t>joint </a:t>
            </a:r>
            <a:r>
              <a:rPr lang="en-US" b="1" dirty="0" err="1">
                <a:solidFill>
                  <a:srgbClr val="C22A24"/>
                </a:solidFill>
              </a:rPr>
              <a:t>programme</a:t>
            </a:r>
            <a:endParaRPr lang="en-US" b="1" dirty="0">
              <a:solidFill>
                <a:srgbClr val="C22A24"/>
              </a:solidFill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We stimulate this with regular (online) </a:t>
            </a:r>
            <a:r>
              <a:rPr lang="en-US" b="1" dirty="0">
                <a:solidFill>
                  <a:srgbClr val="C22A24"/>
                </a:solidFill>
              </a:rPr>
              <a:t>meetings</a:t>
            </a:r>
            <a:r>
              <a:rPr lang="en-US" dirty="0"/>
              <a:t>, </a:t>
            </a:r>
            <a:r>
              <a:rPr lang="en-US" b="1" dirty="0">
                <a:solidFill>
                  <a:srgbClr val="C22A24"/>
                </a:solidFill>
              </a:rPr>
              <a:t>Recognition &amp; Rewards Festival</a:t>
            </a:r>
            <a:r>
              <a:rPr lang="en-US" dirty="0">
                <a:solidFill>
                  <a:srgbClr val="EC6626"/>
                </a:solidFill>
              </a:rPr>
              <a:t> </a:t>
            </a:r>
            <a:r>
              <a:rPr lang="en-US" dirty="0"/>
              <a:t>and we develop an </a:t>
            </a:r>
            <a:r>
              <a:rPr lang="en-US" b="1" dirty="0">
                <a:solidFill>
                  <a:srgbClr val="C22A24"/>
                </a:solidFill>
              </a:rPr>
              <a:t>online community platform</a:t>
            </a:r>
            <a:endParaRPr lang="fr-FR" b="1" dirty="0">
              <a:solidFill>
                <a:srgbClr val="C22A24"/>
              </a:solidFill>
            </a:endParaRPr>
          </a:p>
        </p:txBody>
      </p:sp>
      <p:sp>
        <p:nvSpPr>
          <p:cNvPr id="4" name="Google Shape;229;p6">
            <a:extLst>
              <a:ext uri="{FF2B5EF4-FFF2-40B4-BE49-F238E27FC236}">
                <a16:creationId xmlns:a16="http://schemas.microsoft.com/office/drawing/2014/main" id="{53DC6D6E-C2D0-4FDE-9F9B-80C6A012E10F}"/>
              </a:ext>
            </a:extLst>
          </p:cNvPr>
          <p:cNvSpPr txBox="1">
            <a:spLocks/>
          </p:cNvSpPr>
          <p:nvPr/>
        </p:nvSpPr>
        <p:spPr>
          <a:xfrm>
            <a:off x="609600" y="720420"/>
            <a:ext cx="10972800" cy="679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44000" tIns="0" rIns="0" bIns="60933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venir Black" panose="020B0803020203020204" pitchFamily="34" charset="-78"/>
                <a:cs typeface="Avenir Black" panose="020B0803020203020204" pitchFamily="34" charset="-78"/>
              </a:rPr>
              <a:t>Dutch approach</a:t>
            </a:r>
          </a:p>
        </p:txBody>
      </p:sp>
    </p:spTree>
    <p:extLst>
      <p:ext uri="{BB962C8B-B14F-4D97-AF65-F5344CB8AC3E}">
        <p14:creationId xmlns:p14="http://schemas.microsoft.com/office/powerpoint/2010/main" val="61482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B2428EB-225E-4311-9BEE-72EE0A6A8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963" y="642938"/>
            <a:ext cx="2563813" cy="36750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A4DB88E-9D33-4667-9E66-22A056134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963" y="4386263"/>
            <a:ext cx="1249363" cy="18256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C49F7A4-186D-4CAA-9B82-C8FAE63AC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88" y="4386263"/>
            <a:ext cx="1246188" cy="18256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199FC82-D79D-438E-ACEA-0F4CFC0EB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038" y="642938"/>
            <a:ext cx="4141788" cy="287813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8738308-ADD8-4A3F-A21B-54BD871DD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2038" y="3589338"/>
            <a:ext cx="1943100" cy="1522413"/>
          </a:xfrm>
          <a:prstGeom prst="rect">
            <a:avLst/>
          </a:prstGeom>
        </p:spPr>
      </p:pic>
      <p:pic>
        <p:nvPicPr>
          <p:cNvPr id="4" name="Afbeelding 2">
            <a:extLst>
              <a:ext uri="{FF2B5EF4-FFF2-40B4-BE49-F238E27FC236}">
                <a16:creationId xmlns:a16="http://schemas.microsoft.com/office/drawing/2014/main" id="{0CBB55CF-7CDE-472C-9105-C2EA89A737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38" y="5178425"/>
            <a:ext cx="1943100" cy="103346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BB98B22-0681-4F9A-9039-0BBF14AA3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3400" y="3589338"/>
            <a:ext cx="2130425" cy="26225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696A15B-9D11-4091-8F39-8F55E289F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Institutions translate position paper to own </a:t>
            </a:r>
            <a:r>
              <a:rPr lang="en-US" sz="3300" kern="1200" dirty="0" err="1">
                <a:solidFill>
                  <a:srgbClr val="FFFFFF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organisation</a:t>
            </a:r>
            <a:endParaRPr lang="en-US" sz="3300" kern="1200" dirty="0">
              <a:solidFill>
                <a:srgbClr val="FFFFFF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22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6A15B-9D11-4091-8F39-8F55E289F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28" y="168484"/>
            <a:ext cx="9853123" cy="1325563"/>
          </a:xfrm>
        </p:spPr>
        <p:txBody>
          <a:bodyPr/>
          <a:lstStyle/>
          <a:p>
            <a:pPr algn="ctr"/>
            <a:r>
              <a:rPr lang="fr-FR" dirty="0">
                <a:latin typeface="Avenir Black" panose="020B0803020203020204" pitchFamily="34" charset="-78"/>
                <a:cs typeface="Avenir Black" panose="020B0803020203020204" pitchFamily="34" charset="-78"/>
              </a:rPr>
              <a:t>Bottom-up &amp; Top-down 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244A39E-9D07-4EDC-92C5-ED6B328ED38E}"/>
              </a:ext>
            </a:extLst>
          </p:cNvPr>
          <p:cNvSpPr txBox="1"/>
          <p:nvPr/>
        </p:nvSpPr>
        <p:spPr>
          <a:xfrm>
            <a:off x="7507767" y="1671466"/>
            <a:ext cx="4082006" cy="2899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C6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National steering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C6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C6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responsible for monitoring cohesion and encouraging parties to be mutually consistent and show courage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0C3CDFF-159B-41F1-BA38-3D6C8D255F68}"/>
              </a:ext>
            </a:extLst>
          </p:cNvPr>
          <p:cNvSpPr txBox="1"/>
          <p:nvPr/>
        </p:nvSpPr>
        <p:spPr>
          <a:xfrm>
            <a:off x="286562" y="3262722"/>
            <a:ext cx="3831229" cy="341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C6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broad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C6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C6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dialogue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C6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C6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academia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important: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Scientists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rewards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 descr="Caret omlaag met effen opvulling">
            <a:extLst>
              <a:ext uri="{FF2B5EF4-FFF2-40B4-BE49-F238E27FC236}">
                <a16:creationId xmlns:a16="http://schemas.microsoft.com/office/drawing/2014/main" id="{167CF1E8-5D96-4183-AB85-65D044DF5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464" y="4169310"/>
            <a:ext cx="1928000" cy="1928000"/>
          </a:xfrm>
          <a:prstGeom prst="rect">
            <a:avLst/>
          </a:prstGeom>
        </p:spPr>
      </p:pic>
      <p:pic>
        <p:nvPicPr>
          <p:cNvPr id="14" name="Graphic 13" descr="Caret omhoog met effen opvulling">
            <a:extLst>
              <a:ext uri="{FF2B5EF4-FFF2-40B4-BE49-F238E27FC236}">
                <a16:creationId xmlns:a16="http://schemas.microsoft.com/office/drawing/2014/main" id="{8B1CE9DF-47F6-4181-8B60-4590C4251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5482" y="1671466"/>
            <a:ext cx="1928000" cy="1928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0478266-D6DE-40EF-837C-2B0B8FA9BB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7791" y="2897638"/>
            <a:ext cx="3742355" cy="28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8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2">
            <a:extLst>
              <a:ext uri="{FF2B5EF4-FFF2-40B4-BE49-F238E27FC236}">
                <a16:creationId xmlns:a16="http://schemas.microsoft.com/office/drawing/2014/main" id="{98F9B5EF-BE05-44E7-8AF7-E6CEBE9530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890202"/>
              </p:ext>
            </p:extLst>
          </p:nvPr>
        </p:nvGraphicFramePr>
        <p:xfrm>
          <a:off x="268634" y="1756802"/>
          <a:ext cx="11923366" cy="493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7B732BBB-CA98-4E3E-A747-C8856CAE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28" y="168484"/>
            <a:ext cx="9853123" cy="1325563"/>
          </a:xfrm>
        </p:spPr>
        <p:txBody>
          <a:bodyPr/>
          <a:lstStyle/>
          <a:p>
            <a:pPr algn="ctr"/>
            <a:r>
              <a:rPr lang="fr-FR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Guiding</a:t>
            </a:r>
            <a:r>
              <a:rPr lang="fr-FR" dirty="0"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fr-FR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principles</a:t>
            </a:r>
            <a:endParaRPr lang="fr-FR" dirty="0"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17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75043C63-F2EB-495D-99A4-742CA0173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320" y="2819400"/>
            <a:ext cx="8107680" cy="405384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7C9FEFF-CD0B-498B-90CF-AFDF5042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20418"/>
            <a:ext cx="10972800" cy="679405"/>
          </a:xfrm>
        </p:spPr>
        <p:txBody>
          <a:bodyPr/>
          <a:lstStyle/>
          <a:p>
            <a:r>
              <a:rPr lang="nl-NL" sz="4400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Our</a:t>
            </a:r>
            <a:r>
              <a:rPr lang="nl-NL" sz="4400" dirty="0"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nl-NL" sz="4400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ambition</a:t>
            </a:r>
            <a:endParaRPr lang="nl-NL" sz="4400" dirty="0"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0010A84-B84A-4914-97B7-5AE7E2386326}"/>
              </a:ext>
            </a:extLst>
          </p:cNvPr>
          <p:cNvSpPr txBox="1">
            <a:spLocks/>
          </p:cNvSpPr>
          <p:nvPr/>
        </p:nvSpPr>
        <p:spPr>
          <a:xfrm>
            <a:off x="609600" y="1557867"/>
            <a:ext cx="9912351" cy="376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>
              <a:lnSpc>
                <a:spcPct val="110000"/>
              </a:lnSpc>
              <a:buClr>
                <a:srgbClr val="D90E15"/>
              </a:buClr>
              <a:buFont typeface="Arial"/>
              <a:buNone/>
              <a:defRPr/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Avenir Book" panose="020B0503020203020204" pitchFamily="34" charset="-78"/>
              </a:rPr>
              <a:t>We aim for a healthy and inspiring environment for our academic staff. Where all talents are valued: Teaching, research, impact, patient care and good leadership in academia</a:t>
            </a:r>
          </a:p>
          <a:p>
            <a:pPr marL="0" indent="0">
              <a:lnSpc>
                <a:spcPct val="110000"/>
              </a:lnSpc>
              <a:buClr>
                <a:srgbClr val="D90E15"/>
              </a:buClr>
              <a:buFont typeface="Arial"/>
              <a:buNone/>
              <a:defRPr/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Avenir Book" panose="020B0503020203020204" pitchFamily="34" charset="-78"/>
              </a:rPr>
              <a:t>Not only in The Netherlands </a:t>
            </a:r>
          </a:p>
          <a:p>
            <a:pPr marL="0" indent="0">
              <a:lnSpc>
                <a:spcPct val="110000"/>
              </a:lnSpc>
              <a:buClr>
                <a:srgbClr val="D90E15"/>
              </a:buClr>
              <a:buFont typeface="Arial"/>
              <a:buNone/>
              <a:defRPr/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Avenir Book" panose="020B0503020203020204" pitchFamily="34" charset="-78"/>
              </a:rPr>
              <a:t>But all over the world! </a:t>
            </a:r>
            <a:endParaRPr lang="fr-FR" sz="2800" kern="0" dirty="0">
              <a:solidFill>
                <a:srgbClr val="000000"/>
              </a:solidFill>
              <a:latin typeface="+mj-lt"/>
              <a:cs typeface="Avenir Book" panose="020B0503020203020204" pitchFamily="34" charset="-78"/>
            </a:endParaRPr>
          </a:p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2689641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E828BA-32B9-43F1-ABE1-EB6A8E7AF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" r="128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19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41D06B-1F56-4366-A17E-4EFE11CF9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3" y="1756802"/>
            <a:ext cx="11473627" cy="4932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 err="1"/>
              <a:t>Very</a:t>
            </a:r>
            <a:r>
              <a:rPr lang="nl-NL" dirty="0"/>
              <a:t> recent </a:t>
            </a:r>
            <a:r>
              <a:rPr lang="nl-NL" b="1" dirty="0" err="1">
                <a:solidFill>
                  <a:srgbClr val="C22A24"/>
                </a:solidFill>
              </a:rPr>
              <a:t>negotiation</a:t>
            </a:r>
            <a:r>
              <a:rPr lang="nl-NL" b="1" dirty="0">
                <a:solidFill>
                  <a:srgbClr val="C22A24"/>
                </a:solidFill>
              </a:rPr>
              <a:t> </a:t>
            </a:r>
            <a:r>
              <a:rPr lang="nl-NL" b="1" dirty="0" err="1">
                <a:solidFill>
                  <a:srgbClr val="C22A24"/>
                </a:solidFill>
              </a:rPr>
              <a:t>settlement</a:t>
            </a:r>
            <a:r>
              <a:rPr lang="nl-NL" b="1" dirty="0">
                <a:solidFill>
                  <a:srgbClr val="C22A24"/>
                </a:solidFill>
              </a:rPr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b="1" dirty="0" err="1">
                <a:solidFill>
                  <a:srgbClr val="C22A24"/>
                </a:solidFill>
              </a:rPr>
              <a:t>trade</a:t>
            </a:r>
            <a:r>
              <a:rPr lang="nl-NL" b="1" dirty="0">
                <a:solidFill>
                  <a:srgbClr val="C22A24"/>
                </a:solidFill>
              </a:rPr>
              <a:t> </a:t>
            </a:r>
            <a:r>
              <a:rPr lang="nl-NL" b="1" dirty="0" err="1">
                <a:solidFill>
                  <a:srgbClr val="C22A24"/>
                </a:solidFill>
              </a:rPr>
              <a:t>unions</a:t>
            </a:r>
            <a:r>
              <a:rPr lang="nl-NL" dirty="0"/>
              <a:t>:</a:t>
            </a:r>
          </a:p>
          <a:p>
            <a:r>
              <a:rPr lang="en-US" dirty="0"/>
              <a:t>Parties to </a:t>
            </a:r>
            <a:r>
              <a:rPr lang="en-US" b="1" dirty="0">
                <a:solidFill>
                  <a:srgbClr val="C22A24"/>
                </a:solidFill>
              </a:rPr>
              <a:t>collective </a:t>
            </a:r>
            <a:r>
              <a:rPr lang="en-US" b="1" dirty="0" err="1">
                <a:solidFill>
                  <a:srgbClr val="C22A24"/>
                </a:solidFill>
              </a:rPr>
              <a:t>labour</a:t>
            </a:r>
            <a:r>
              <a:rPr lang="en-US" b="1" dirty="0">
                <a:solidFill>
                  <a:srgbClr val="C22A24"/>
                </a:solidFill>
              </a:rPr>
              <a:t> agreement </a:t>
            </a:r>
            <a:r>
              <a:rPr lang="en-US" dirty="0" err="1"/>
              <a:t>recognise</a:t>
            </a:r>
            <a:r>
              <a:rPr lang="en-US" dirty="0"/>
              <a:t> importance of Recognition &amp; Rewards </a:t>
            </a:r>
          </a:p>
          <a:p>
            <a:r>
              <a:rPr lang="en-US" dirty="0"/>
              <a:t>At this stage, parties will start periodical sector-wide exploration &amp; discussion of developments as part of Recognition &amp; Rewards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Purpose is to jointly make </a:t>
            </a:r>
            <a:br>
              <a:rPr lang="en-US" dirty="0"/>
            </a:br>
            <a:r>
              <a:rPr lang="en-US" dirty="0"/>
              <a:t>preparations for open </a:t>
            </a:r>
            <a:br>
              <a:rPr lang="en-US" dirty="0"/>
            </a:br>
            <a:r>
              <a:rPr lang="en-US" dirty="0"/>
              <a:t>exchange of ideas and </a:t>
            </a:r>
            <a:r>
              <a:rPr lang="en-US" b="1" dirty="0">
                <a:solidFill>
                  <a:srgbClr val="C22A24"/>
                </a:solidFill>
              </a:rPr>
              <a:t>any </a:t>
            </a:r>
            <a:br>
              <a:rPr lang="en-US" b="1" dirty="0">
                <a:solidFill>
                  <a:srgbClr val="C22A24"/>
                </a:solidFill>
              </a:rPr>
            </a:br>
            <a:r>
              <a:rPr lang="en-US" b="1" dirty="0">
                <a:solidFill>
                  <a:srgbClr val="C22A24"/>
                </a:solidFill>
              </a:rPr>
              <a:t>required translation into </a:t>
            </a:r>
            <a:br>
              <a:rPr lang="en-US" b="1" dirty="0">
                <a:solidFill>
                  <a:srgbClr val="C22A24"/>
                </a:solidFill>
              </a:rPr>
            </a:br>
            <a:r>
              <a:rPr lang="en-US" b="1" dirty="0">
                <a:solidFill>
                  <a:srgbClr val="C22A24"/>
                </a:solidFill>
              </a:rPr>
              <a:t>nationwide frameworks</a:t>
            </a:r>
            <a:endParaRPr lang="nl-NL" b="1" dirty="0">
              <a:solidFill>
                <a:srgbClr val="C22A24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605C87E-5575-4A09-986B-E76F0EBE33C1}"/>
              </a:ext>
            </a:extLst>
          </p:cNvPr>
          <p:cNvSpPr txBox="1">
            <a:spLocks/>
          </p:cNvSpPr>
          <p:nvPr/>
        </p:nvSpPr>
        <p:spPr>
          <a:xfrm>
            <a:off x="907128" y="168484"/>
            <a:ext cx="98531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Working</a:t>
            </a:r>
            <a:r>
              <a:rPr lang="fr-FR" dirty="0"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fr-FR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together</a:t>
            </a:r>
            <a:r>
              <a:rPr lang="fr-FR" dirty="0"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fr-FR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with</a:t>
            </a:r>
            <a:r>
              <a:rPr lang="fr-FR" dirty="0"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fr-FR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trade</a:t>
            </a:r>
            <a:r>
              <a:rPr lang="fr-FR" dirty="0">
                <a:latin typeface="Avenir Black" panose="020B0803020203020204" pitchFamily="34" charset="-78"/>
                <a:cs typeface="Avenir Black" panose="020B0803020203020204" pitchFamily="34" charset="-78"/>
              </a:rPr>
              <a:t> unions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B7C1FA9-2961-4958-A596-70E4B1B2E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2140">
            <a:off x="5459977" y="4474537"/>
            <a:ext cx="6267450" cy="1752600"/>
          </a:xfrm>
          <a:prstGeom prst="rect">
            <a:avLst/>
          </a:prstGeom>
          <a:effectLst>
            <a:outerShdw blurRad="342900" dist="203200" dir="1062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44450" prstMaterial="matte"/>
        </p:spPr>
      </p:pic>
    </p:spTree>
    <p:extLst>
      <p:ext uri="{BB962C8B-B14F-4D97-AF65-F5344CB8AC3E}">
        <p14:creationId xmlns:p14="http://schemas.microsoft.com/office/powerpoint/2010/main" val="2081077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"/>
          <p:cNvSpPr txBox="1">
            <a:spLocks noGrp="1"/>
          </p:cNvSpPr>
          <p:nvPr>
            <p:ph type="title"/>
          </p:nvPr>
        </p:nvSpPr>
        <p:spPr>
          <a:xfrm>
            <a:off x="609600" y="2772963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60933" anchor="t" anchorCtr="0">
            <a:noAutofit/>
          </a:bodyPr>
          <a:lstStyle/>
          <a:p>
            <a:pPr>
              <a:buSzPts val="2800"/>
            </a:pPr>
            <a:r>
              <a:rPr lang="en-GB" sz="3730" dirty="0">
                <a:solidFill>
                  <a:schemeClr val="bg1"/>
                </a:solidFill>
                <a:latin typeface="Avenir Black" panose="020B0803020203020204" pitchFamily="34" charset="-78"/>
                <a:ea typeface="Verdana" panose="020B0604030504040204" pitchFamily="34" charset="0"/>
                <a:cs typeface="Avenir Black" panose="020B0803020203020204" pitchFamily="34" charset="-78"/>
              </a:rPr>
              <a:t>How can I contribute?</a:t>
            </a:r>
            <a:br>
              <a:rPr lang="en-GB" sz="3730" dirty="0">
                <a:solidFill>
                  <a:schemeClr val="bg1"/>
                </a:solidFill>
                <a:latin typeface="Avenir Black" panose="020B0803020203020204" pitchFamily="34" charset="-78"/>
                <a:ea typeface="Verdana" panose="020B0604030504040204" pitchFamily="34" charset="0"/>
                <a:cs typeface="Avenir Black" panose="020B0803020203020204" pitchFamily="34" charset="-78"/>
              </a:rPr>
            </a:br>
            <a:br>
              <a:rPr lang="en-GB" sz="3730" dirty="0">
                <a:solidFill>
                  <a:schemeClr val="bg1"/>
                </a:solidFill>
                <a:latin typeface="Avenir Black" panose="020B0803020203020204" pitchFamily="34" charset="-78"/>
                <a:ea typeface="Verdana" panose="020B0604030504040204" pitchFamily="34" charset="0"/>
                <a:cs typeface="Avenir Black" panose="020B0803020203020204" pitchFamily="34" charset="-78"/>
              </a:rPr>
            </a:br>
            <a:endParaRPr lang="en-GB" sz="3730" dirty="0">
              <a:solidFill>
                <a:schemeClr val="bg1"/>
              </a:solidFill>
              <a:latin typeface="Avenir Black" panose="020B0803020203020204" pitchFamily="34" charset="-78"/>
              <a:ea typeface="Verdana" panose="020B0604030504040204" pitchFamily="34" charset="0"/>
              <a:cs typeface="Avenir Black" panose="020B0803020203020204" pitchFamily="34" charset="-78"/>
            </a:endParaRPr>
          </a:p>
        </p:txBody>
      </p:sp>
      <p:sp>
        <p:nvSpPr>
          <p:cNvPr id="313" name="Google Shape;313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F89497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89497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pic>
        <p:nvPicPr>
          <p:cNvPr id="8" name="Afbeelding 7" descr="Afbeelding met speelgoed, teken&#10;&#10;Automatisch gegenereerde beschrijving">
            <a:extLst>
              <a:ext uri="{FF2B5EF4-FFF2-40B4-BE49-F238E27FC236}">
                <a16:creationId xmlns:a16="http://schemas.microsoft.com/office/drawing/2014/main" id="{938E81C8-CF4C-4937-950E-8E9947383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026" y="2772963"/>
            <a:ext cx="3770803" cy="408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71114"/>
      </p:ext>
    </p:extLst>
  </p:cSld>
  <p:clrMapOvr>
    <a:masterClrMapping/>
  </p:clrMapOvr>
  <p:transition spd="slow"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9;p6">
            <a:extLst>
              <a:ext uri="{FF2B5EF4-FFF2-40B4-BE49-F238E27FC236}">
                <a16:creationId xmlns:a16="http://schemas.microsoft.com/office/drawing/2014/main" id="{53DC6D6E-C2D0-4FDE-9F9B-80C6A012E10F}"/>
              </a:ext>
            </a:extLst>
          </p:cNvPr>
          <p:cNvSpPr txBox="1">
            <a:spLocks/>
          </p:cNvSpPr>
          <p:nvPr/>
        </p:nvSpPr>
        <p:spPr>
          <a:xfrm>
            <a:off x="609600" y="720420"/>
            <a:ext cx="10972800" cy="679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44000" tIns="0" rIns="0" bIns="60933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lack" panose="020B0803020203020204" pitchFamily="34" charset="-78"/>
                <a:ea typeface="+mj-ea"/>
                <a:cs typeface="Avenir Black" panose="020B0803020203020204" pitchFamily="34" charset="-78"/>
              </a:rPr>
              <a:t>Get involved!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7401850-8F0A-418C-B254-F0BF088EB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4" y="1756802"/>
            <a:ext cx="10519112" cy="49327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C22A24"/>
                </a:solidFill>
              </a:rPr>
              <a:t>Start small</a:t>
            </a:r>
          </a:p>
          <a:p>
            <a:pPr>
              <a:lnSpc>
                <a:spcPct val="110000"/>
              </a:lnSpc>
            </a:pPr>
            <a:r>
              <a:rPr lang="en-US" dirty="0"/>
              <a:t>Start the </a:t>
            </a:r>
            <a:r>
              <a:rPr lang="en-US" b="1" dirty="0">
                <a:solidFill>
                  <a:srgbClr val="C22A24"/>
                </a:solidFill>
              </a:rPr>
              <a:t>dialogue </a:t>
            </a:r>
            <a:r>
              <a:rPr lang="en-US" dirty="0"/>
              <a:t>– with your peers next door and worldwide</a:t>
            </a:r>
          </a:p>
          <a:p>
            <a:pPr>
              <a:lnSpc>
                <a:spcPct val="110000"/>
              </a:lnSpc>
            </a:pPr>
            <a:r>
              <a:rPr lang="en-US" dirty="0"/>
              <a:t>Create a </a:t>
            </a:r>
            <a:r>
              <a:rPr lang="en-US" b="1" dirty="0">
                <a:solidFill>
                  <a:srgbClr val="C22A24"/>
                </a:solidFill>
              </a:rPr>
              <a:t>coalition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C22A24"/>
                </a:solidFill>
              </a:rPr>
              <a:t>Listen to concerns</a:t>
            </a:r>
            <a:r>
              <a:rPr lang="en-US" dirty="0"/>
              <a:t>, questions and dilemmas from your academic community</a:t>
            </a:r>
          </a:p>
          <a:p>
            <a:pPr>
              <a:lnSpc>
                <a:spcPct val="110000"/>
              </a:lnSpc>
            </a:pPr>
            <a:r>
              <a:rPr lang="en-US" dirty="0"/>
              <a:t>Start your own (small) </a:t>
            </a:r>
            <a:r>
              <a:rPr lang="en-US" b="1" dirty="0">
                <a:solidFill>
                  <a:srgbClr val="C22A24"/>
                </a:solidFill>
              </a:rPr>
              <a:t>experiment </a:t>
            </a:r>
            <a:r>
              <a:rPr lang="en-US" dirty="0"/>
              <a:t>in modernizing career assessment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C22A24"/>
                </a:solidFill>
              </a:rPr>
              <a:t>Share good practices </a:t>
            </a:r>
            <a:r>
              <a:rPr lang="en-US" dirty="0"/>
              <a:t>and experiments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96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"/>
          <p:cNvSpPr txBox="1">
            <a:spLocks noGrp="1"/>
          </p:cNvSpPr>
          <p:nvPr>
            <p:ph type="title"/>
          </p:nvPr>
        </p:nvSpPr>
        <p:spPr>
          <a:xfrm>
            <a:off x="609600" y="2772963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60933" anchor="t" anchorCtr="0">
            <a:noAutofit/>
          </a:bodyPr>
          <a:lstStyle/>
          <a:p>
            <a:pPr>
              <a:buSzPts val="2800"/>
            </a:pPr>
            <a:r>
              <a:rPr lang="en-GB" sz="3730" dirty="0">
                <a:solidFill>
                  <a:schemeClr val="bg1"/>
                </a:solidFill>
                <a:latin typeface="Avenir Black" panose="020B0803020203020204" pitchFamily="34" charset="-78"/>
                <a:ea typeface="Verdana" panose="020B0604030504040204" pitchFamily="34" charset="0"/>
                <a:cs typeface="Avenir Black" panose="020B0803020203020204" pitchFamily="34" charset="-78"/>
              </a:rPr>
              <a:t>Conclusion</a:t>
            </a:r>
            <a:br>
              <a:rPr lang="en-GB" sz="373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venir Black" panose="020B0803020203020204" pitchFamily="34" charset="-78"/>
              </a:rPr>
            </a:br>
            <a:br>
              <a:rPr lang="en-GB" sz="373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venir Black" panose="020B0803020203020204" pitchFamily="34" charset="-78"/>
              </a:rPr>
            </a:br>
            <a:endParaRPr lang="en-GB" sz="373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venir Black" panose="020B0803020203020204" pitchFamily="34" charset="-78"/>
            </a:endParaRPr>
          </a:p>
        </p:txBody>
      </p:sp>
      <p:sp>
        <p:nvSpPr>
          <p:cNvPr id="313" name="Google Shape;313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F89497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89497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8D57BFB-1EF4-4C3A-B004-374994E82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114" y="2177142"/>
            <a:ext cx="3665008" cy="48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05433"/>
      </p:ext>
    </p:extLst>
  </p:cSld>
  <p:clrMapOvr>
    <a:masterClrMapping/>
  </p:clrMapOvr>
  <p:transition spd="slow">
    <p:wipe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D1852-B079-47AF-BE16-36462C54D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4" y="1756802"/>
            <a:ext cx="10780369" cy="4932713"/>
          </a:xfrm>
        </p:spPr>
        <p:txBody>
          <a:bodyPr/>
          <a:lstStyle/>
          <a:p>
            <a:pPr marL="647692" indent="-342900">
              <a:buFont typeface="Wingdings" pitchFamily="2" charset="2"/>
              <a:buChar char="§"/>
            </a:pPr>
            <a:r>
              <a:rPr lang="en-US" sz="2800" dirty="0">
                <a:ea typeface="Verdana" panose="020B0604030504040204" pitchFamily="34" charset="0"/>
              </a:rPr>
              <a:t>We need a </a:t>
            </a:r>
            <a:r>
              <a:rPr lang="en-US" sz="2800" b="1" dirty="0">
                <a:solidFill>
                  <a:srgbClr val="C22A24"/>
                </a:solidFill>
                <a:ea typeface="Verdana" panose="020B0604030504040204" pitchFamily="34" charset="0"/>
              </a:rPr>
              <a:t>better balance </a:t>
            </a:r>
            <a:r>
              <a:rPr lang="en-US" sz="2800" dirty="0">
                <a:ea typeface="Verdana" panose="020B0604030504040204" pitchFamily="34" charset="0"/>
              </a:rPr>
              <a:t>in how we </a:t>
            </a:r>
            <a:r>
              <a:rPr lang="en-US" sz="2800" b="1" dirty="0">
                <a:solidFill>
                  <a:srgbClr val="C22A24"/>
                </a:solidFill>
                <a:ea typeface="Verdana" panose="020B0604030504040204" pitchFamily="34" charset="0"/>
              </a:rPr>
              <a:t>recognize and reward academics</a:t>
            </a:r>
            <a:r>
              <a:rPr lang="en-US" sz="2800" b="1" dirty="0">
                <a:solidFill>
                  <a:srgbClr val="FF0000"/>
                </a:solidFill>
                <a:ea typeface="Verdana" panose="020B0604030504040204" pitchFamily="34" charset="0"/>
              </a:rPr>
              <a:t> </a:t>
            </a:r>
            <a:r>
              <a:rPr lang="en-US" sz="2800" dirty="0">
                <a:ea typeface="Verdana" panose="020B0604030504040204" pitchFamily="34" charset="0"/>
              </a:rPr>
              <a:t>to help us achieve excellent education, research, impact and leadership, as well as the highest level of patient care in our university hospitals</a:t>
            </a:r>
          </a:p>
          <a:p>
            <a:pPr marL="304792" indent="0"/>
            <a:endParaRPr lang="en-US" sz="2800" dirty="0">
              <a:ea typeface="Verdana" panose="020B0604030504040204" pitchFamily="34" charset="0"/>
            </a:endParaRPr>
          </a:p>
          <a:p>
            <a:pPr marL="304792" indent="0"/>
            <a:endParaRPr lang="en-US" sz="2800" dirty="0">
              <a:ea typeface="Verdana" panose="020B0604030504040204" pitchFamily="34" charset="0"/>
            </a:endParaRPr>
          </a:p>
          <a:p>
            <a:pPr marL="761981" indent="-457189">
              <a:buFont typeface="Wingdings" pitchFamily="2" charset="2"/>
              <a:buChar char="§"/>
            </a:pPr>
            <a:r>
              <a:rPr lang="en-US" sz="2800" dirty="0">
                <a:ea typeface="Verdana" panose="020B0604030504040204" pitchFamily="34" charset="0"/>
              </a:rPr>
              <a:t>We cannot change academic career assessment on our own. We need to </a:t>
            </a:r>
            <a:r>
              <a:rPr lang="en-US" sz="2800" b="1" dirty="0">
                <a:solidFill>
                  <a:srgbClr val="C22A24"/>
                </a:solidFill>
                <a:ea typeface="Verdana" panose="020B0604030504040204" pitchFamily="34" charset="0"/>
              </a:rPr>
              <a:t>work together </a:t>
            </a:r>
            <a:r>
              <a:rPr lang="en-US" dirty="0">
                <a:ea typeface="Verdana" panose="020B0604030504040204" pitchFamily="34" charset="0"/>
              </a:rPr>
              <a:t>on a global level </a:t>
            </a:r>
            <a:r>
              <a:rPr lang="en-US" sz="2800" dirty="0">
                <a:ea typeface="Verdana" panose="020B0604030504040204" pitchFamily="34" charset="0"/>
              </a:rPr>
              <a:t>to change the recognition and rewards of academics</a:t>
            </a:r>
          </a:p>
          <a:p>
            <a:endParaRPr lang="fr-FR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C1C2509-4352-47DE-9F8A-C1558527F940}"/>
              </a:ext>
            </a:extLst>
          </p:cNvPr>
          <p:cNvSpPr txBox="1"/>
          <p:nvPr/>
        </p:nvSpPr>
        <p:spPr>
          <a:xfrm>
            <a:off x="8571346" y="5613271"/>
            <a:ext cx="2191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22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C22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…….</a:t>
            </a:r>
          </a:p>
        </p:txBody>
      </p:sp>
      <p:sp>
        <p:nvSpPr>
          <p:cNvPr id="7" name="Google Shape;229;p6">
            <a:extLst>
              <a:ext uri="{FF2B5EF4-FFF2-40B4-BE49-F238E27FC236}">
                <a16:creationId xmlns:a16="http://schemas.microsoft.com/office/drawing/2014/main" id="{19780C5D-CDF2-4F9B-A00C-90ED81C75BF0}"/>
              </a:ext>
            </a:extLst>
          </p:cNvPr>
          <p:cNvSpPr txBox="1">
            <a:spLocks/>
          </p:cNvSpPr>
          <p:nvPr/>
        </p:nvSpPr>
        <p:spPr>
          <a:xfrm>
            <a:off x="609600" y="720420"/>
            <a:ext cx="10972800" cy="679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44000" tIns="0" rIns="0" bIns="60933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venir Black" panose="020B0803020203020204" pitchFamily="34" charset="-78"/>
                <a:cs typeface="Avenir Black" panose="020B0803020203020204" pitchFamily="34" charset="-78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3318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"/>
          <p:cNvSpPr txBox="1">
            <a:spLocks noGrp="1"/>
          </p:cNvSpPr>
          <p:nvPr>
            <p:ph type="title"/>
          </p:nvPr>
        </p:nvSpPr>
        <p:spPr>
          <a:xfrm>
            <a:off x="609600" y="720418"/>
            <a:ext cx="10972800" cy="67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60933" anchor="t" anchorCtr="0">
            <a:noAutofit/>
          </a:bodyPr>
          <a:lstStyle/>
          <a:p>
            <a:r>
              <a:rPr lang="nl-NL" sz="4400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Let’s</a:t>
            </a:r>
            <a:r>
              <a:rPr lang="nl-NL" sz="4400" dirty="0">
                <a:latin typeface="Avenir Black" panose="020B0803020203020204" pitchFamily="34" charset="-78"/>
                <a:cs typeface="Avenir Black" panose="020B0803020203020204" pitchFamily="34" charset="-78"/>
              </a:rPr>
              <a:t> move </a:t>
            </a:r>
            <a:r>
              <a:rPr lang="nl-NL" sz="4400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together</a:t>
            </a:r>
            <a:r>
              <a:rPr lang="nl-NL" sz="4400" dirty="0">
                <a:latin typeface="Avenir Black" panose="020B0803020203020204" pitchFamily="34" charset="-78"/>
                <a:cs typeface="Avenir Black" panose="020B0803020203020204" pitchFamily="34" charset="-78"/>
              </a:rPr>
              <a:t>!</a:t>
            </a:r>
            <a:endParaRPr sz="4400" dirty="0"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254" name="Google Shape;25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C6C6C6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C6C6C6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0A1EF89-0780-4108-8B85-46E68A18A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842990"/>
            <a:ext cx="8720966" cy="4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32">
        <p:fade/>
      </p:transition>
    </mc:Choice>
    <mc:Fallback xmlns="">
      <p:transition spd="med" advTm="42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F89497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89497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337" name="Google Shape;337;p19"/>
          <p:cNvSpPr txBox="1">
            <a:spLocks noGrp="1"/>
          </p:cNvSpPr>
          <p:nvPr>
            <p:ph type="title"/>
          </p:nvPr>
        </p:nvSpPr>
        <p:spPr>
          <a:xfrm>
            <a:off x="609600" y="275448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60933" anchor="t" anchorCtr="0">
            <a:noAutofit/>
          </a:bodyPr>
          <a:lstStyle/>
          <a:p>
            <a:r>
              <a:rPr lang="nl-NL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Thank</a:t>
            </a:r>
            <a: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nl-NL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you</a:t>
            </a:r>
            <a: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nl-NL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for</a:t>
            </a:r>
            <a: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nl-NL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your</a:t>
            </a:r>
            <a: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  <a:t> attention!</a:t>
            </a:r>
            <a:b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b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b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  <a:t>More information: 	Kim Huijpen, </a:t>
            </a:r>
            <a:r>
              <a:rPr lang="nl-NL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Programme</a:t>
            </a:r>
            <a: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  <a:t> Manager </a:t>
            </a:r>
            <a:b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  <a:t>			huijpen@unl.nl</a:t>
            </a:r>
            <a:b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  <a:t>			</a:t>
            </a:r>
            <a:b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  <a:t>			</a:t>
            </a:r>
            <a:r>
              <a:rPr lang="nl-NL" sz="3200" dirty="0">
                <a:latin typeface="Avenir Black" panose="020B0803020203020204" pitchFamily="34" charset="-78"/>
                <a:cs typeface="Avenir Black" panose="020B0803020203020204" pitchFamily="34" charset="-78"/>
              </a:rPr>
              <a:t>recognitionrewards.nl	</a:t>
            </a:r>
            <a:b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  <a:t>     	</a:t>
            </a:r>
            <a:b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br>
              <a:rPr lang="nl-NL" sz="1200" dirty="0"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b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  <a:t>	</a:t>
            </a:r>
            <a:r>
              <a:rPr lang="en-US" i="1" dirty="0">
                <a:latin typeface="Avenir Black" panose="020B0803020203020204" pitchFamily="34" charset="-78"/>
                <a:cs typeface="Avenir Black" panose="020B0803020203020204" pitchFamily="34" charset="-78"/>
              </a:rPr>
              <a:t>@RecogRewards      	 	@KimHuijpen </a:t>
            </a:r>
            <a:br>
              <a:rPr lang="en-US" i="1" dirty="0"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br>
              <a:rPr lang="en-US" sz="600" i="1" dirty="0"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r>
              <a:rPr lang="en-US" sz="600" i="1" dirty="0">
                <a:latin typeface="Avenir Black" panose="020B0803020203020204" pitchFamily="34" charset="-78"/>
                <a:cs typeface="Avenir Black" panose="020B0803020203020204" pitchFamily="34" charset="-78"/>
              </a:rPr>
              <a:t>                          </a:t>
            </a:r>
            <a:br>
              <a:rPr lang="en-US" sz="200" i="1" dirty="0"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r>
              <a:rPr lang="en-US" sz="200" i="1" dirty="0">
                <a:latin typeface="Avenir Black" panose="020B0803020203020204" pitchFamily="34" charset="-78"/>
                <a:cs typeface="Avenir Black" panose="020B0803020203020204" pitchFamily="34" charset="-78"/>
              </a:rPr>
              <a:t>                                                                  </a:t>
            </a:r>
            <a:r>
              <a:rPr lang="en-US" i="1" dirty="0">
                <a:latin typeface="Avenir Black" panose="020B0803020203020204" pitchFamily="34" charset="-78"/>
                <a:cs typeface="Avenir Black" panose="020B0803020203020204" pitchFamily="34" charset="-78"/>
              </a:rPr>
              <a:t>www.linkedin.com/company/recognition-rewards/</a:t>
            </a:r>
            <a:b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br>
              <a:rPr lang="nl-NL" dirty="0"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endParaRPr dirty="0"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pic>
        <p:nvPicPr>
          <p:cNvPr id="2" name="Afbeelding 1" descr="Afbeelding met bijl&#10;&#10;Automatisch gegenereerde beschrijving">
            <a:extLst>
              <a:ext uri="{FF2B5EF4-FFF2-40B4-BE49-F238E27FC236}">
                <a16:creationId xmlns:a16="http://schemas.microsoft.com/office/drawing/2014/main" id="{D0348584-0D59-456F-BC29-1082132FA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095" y="5795527"/>
            <a:ext cx="373072" cy="303372"/>
          </a:xfrm>
          <a:prstGeom prst="rect">
            <a:avLst/>
          </a:prstGeom>
        </p:spPr>
      </p:pic>
      <p:pic>
        <p:nvPicPr>
          <p:cNvPr id="3" name="Afbeelding 2" descr="Afbeelding met bijl&#10;&#10;Automatisch gegenereerde beschrijving">
            <a:extLst>
              <a:ext uri="{FF2B5EF4-FFF2-40B4-BE49-F238E27FC236}">
                <a16:creationId xmlns:a16="http://schemas.microsoft.com/office/drawing/2014/main" id="{3D524996-FB04-4CF7-8E55-974D9BE68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063" y="5795525"/>
            <a:ext cx="373072" cy="30337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4E829A9-86BC-4429-939D-793CCECC1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93" y="6098899"/>
            <a:ext cx="779944" cy="77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61">
        <p:fade/>
      </p:transition>
    </mc:Choice>
    <mc:Fallback xmlns="">
      <p:transition spd="med" advTm="30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088BB-CE52-479A-B2A1-BA6D1310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670" dirty="0" err="1">
                <a:latin typeface="Avenir Black" panose="020B0803020203020204" pitchFamily="34" charset="-78"/>
                <a:ea typeface="Verdana" panose="020B0604030504040204" pitchFamily="34" charset="0"/>
                <a:cs typeface="Avenir Black" panose="020B0803020203020204" pitchFamily="34" charset="-78"/>
              </a:rPr>
              <a:t>Some</a:t>
            </a:r>
            <a:r>
              <a:rPr lang="nl-NL" sz="2670" dirty="0">
                <a:latin typeface="Avenir Black" panose="020B0803020203020204" pitchFamily="34" charset="-78"/>
                <a:ea typeface="Verdana" panose="020B0604030504040204" pitchFamily="34" charset="0"/>
                <a:cs typeface="Avenir Black" panose="020B0803020203020204" pitchFamily="34" charset="-78"/>
              </a:rPr>
              <a:t> </a:t>
            </a:r>
            <a:r>
              <a:rPr lang="nl-NL" sz="2670" dirty="0" err="1">
                <a:latin typeface="Avenir Black" panose="020B0803020203020204" pitchFamily="34" charset="-78"/>
                <a:ea typeface="Verdana" panose="020B0604030504040204" pitchFamily="34" charset="0"/>
                <a:cs typeface="Avenir Black" panose="020B0803020203020204" pitchFamily="34" charset="-78"/>
              </a:rPr>
              <a:t>interesting</a:t>
            </a:r>
            <a:r>
              <a:rPr lang="nl-NL" sz="2670" dirty="0">
                <a:latin typeface="Avenir Black" panose="020B0803020203020204" pitchFamily="34" charset="-78"/>
                <a:ea typeface="Verdana" panose="020B0604030504040204" pitchFamily="34" charset="0"/>
                <a:cs typeface="Avenir Black" panose="020B0803020203020204" pitchFamily="34" charset="-78"/>
              </a:rPr>
              <a:t> </a:t>
            </a:r>
            <a:r>
              <a:rPr lang="nl-NL" sz="2670" dirty="0" err="1">
                <a:latin typeface="Avenir Black" panose="020B0803020203020204" pitchFamily="34" charset="-78"/>
                <a:ea typeface="Verdana" panose="020B0604030504040204" pitchFamily="34" charset="0"/>
                <a:cs typeface="Avenir Black" panose="020B0803020203020204" pitchFamily="34" charset="-78"/>
              </a:rPr>
              <a:t>references</a:t>
            </a:r>
            <a:endParaRPr lang="nl-NL" sz="2670" dirty="0">
              <a:latin typeface="Avenir Black" panose="020B0803020203020204" pitchFamily="34" charset="-78"/>
              <a:ea typeface="Verdana" panose="020B0604030504040204" pitchFamily="34" charset="0"/>
              <a:cs typeface="Avenir Black" panose="020B0803020203020204" pitchFamily="34" charset="-78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57A7EB5-1A23-414E-8506-0C1DBB5713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28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A3626F-3105-46BD-94CF-806097A22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57867"/>
            <a:ext cx="10972800" cy="3761317"/>
          </a:xfrm>
        </p:spPr>
        <p:txBody>
          <a:bodyPr/>
          <a:lstStyle/>
          <a:p>
            <a:pPr marL="685783" indent="-380990">
              <a:buFont typeface="Arial" panose="020B0604020202020204" pitchFamily="34" charset="0"/>
              <a:buChar char="•"/>
            </a:pPr>
            <a:r>
              <a:rPr lang="en-GB" sz="2400" u="sng" dirty="0">
                <a:solidFill>
                  <a:srgbClr val="0563C1"/>
                </a:solidFill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  <a:hlinkClick r:id="rId2"/>
              </a:rPr>
              <a:t>Position paper ‘Room for everyone’s talent: towards a new balance in the recognition and rewards for academics’</a:t>
            </a:r>
            <a:r>
              <a:rPr lang="en-GB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, </a:t>
            </a:r>
            <a:endParaRPr lang="en-GB" sz="2400" dirty="0">
              <a:latin typeface="Avenir Book" panose="020B0503020203020204" pitchFamily="34" charset="-78"/>
              <a:ea typeface="Verdana" panose="020B0604030504040204" pitchFamily="34" charset="0"/>
              <a:cs typeface="Avenir Book" panose="020B0503020203020204" pitchFamily="34" charset="-78"/>
              <a:hlinkClick r:id="rId3"/>
            </a:endParaRP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en-GB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  <a:hlinkClick r:id="rId3"/>
              </a:rPr>
              <a:t>Strategy Evaluation Protocol (SEP) 2021 – 2027</a:t>
            </a:r>
            <a:endParaRPr lang="en-GB" sz="2400" dirty="0">
              <a:latin typeface="Avenir Book" panose="020B0503020203020204" pitchFamily="34" charset="-78"/>
              <a:ea typeface="Verdana" panose="020B0604030504040204" pitchFamily="34" charset="0"/>
              <a:cs typeface="Avenir Book" panose="020B0503020203020204" pitchFamily="34" charset="-78"/>
            </a:endParaRP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A </a:t>
            </a:r>
            <a:r>
              <a:rPr lang="en-US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  <a:hlinkClick r:id="rId4"/>
              </a:rPr>
              <a:t>recap of the Recognition &amp; Rewards Festival </a:t>
            </a:r>
            <a:r>
              <a:rPr lang="en-US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(January 2021)</a:t>
            </a: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nl-NL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  <a:hlinkClick r:id="rId5"/>
              </a:rPr>
              <a:t>Webinars</a:t>
            </a:r>
            <a:r>
              <a:rPr lang="nl-NL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 on </a:t>
            </a:r>
            <a:r>
              <a:rPr lang="nl-NL" sz="2400" dirty="0" err="1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rewarding</a:t>
            </a:r>
            <a:r>
              <a:rPr lang="nl-NL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 teaching (November 2020)</a:t>
            </a:r>
            <a:endParaRPr lang="en-GB" sz="2400" dirty="0">
              <a:latin typeface="Avenir Book" panose="020B0503020203020204" pitchFamily="34" charset="-78"/>
              <a:ea typeface="Verdana" panose="020B0604030504040204" pitchFamily="34" charset="0"/>
              <a:cs typeface="Avenir Book" panose="020B0503020203020204" pitchFamily="34" charset="-78"/>
            </a:endParaRP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en-GB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  <a:hlinkClick r:id="rId6"/>
              </a:rPr>
              <a:t>Video</a:t>
            </a:r>
            <a:r>
              <a:rPr lang="en-GB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 Strategy Evaluation Protocol (SEP) 2021-2027</a:t>
            </a: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‘Three perspectives on Open Science in research assessment’ </a:t>
            </a:r>
            <a:r>
              <a:rPr lang="en-US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  <a:hlinkClick r:id="rId7"/>
              </a:rPr>
              <a:t>slide deck</a:t>
            </a:r>
            <a:endParaRPr lang="en-US" sz="2400" dirty="0">
              <a:latin typeface="Avenir Book" panose="020B0503020203020204" pitchFamily="34" charset="-78"/>
              <a:ea typeface="Verdana" panose="020B0604030504040204" pitchFamily="34" charset="0"/>
              <a:cs typeface="Avenir Book" panose="020B0503020203020204" pitchFamily="34" charset="-78"/>
            </a:endParaRP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Youtube</a:t>
            </a:r>
            <a:r>
              <a:rPr lang="en-GB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 </a:t>
            </a:r>
            <a:r>
              <a:rPr lang="en-GB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  <a:hlinkClick r:id="rId8"/>
              </a:rPr>
              <a:t>playlist</a:t>
            </a:r>
            <a:r>
              <a:rPr lang="en-GB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 Recognition &amp; rewards</a:t>
            </a: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nl-NL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  <a:hlinkClick r:id="rId9"/>
              </a:rPr>
              <a:t>Summary of </a:t>
            </a:r>
            <a:r>
              <a:rPr lang="nl-NL" sz="2400" dirty="0" err="1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  <a:hlinkClick r:id="rId9"/>
              </a:rPr>
              <a:t>Career</a:t>
            </a:r>
            <a:r>
              <a:rPr lang="nl-NL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  <a:hlinkClick r:id="rId9"/>
              </a:rPr>
              <a:t> Framework </a:t>
            </a:r>
            <a:r>
              <a:rPr lang="nl-NL" sz="2400" dirty="0" err="1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  <a:hlinkClick r:id="rId9"/>
              </a:rPr>
              <a:t>for</a:t>
            </a:r>
            <a:r>
              <a:rPr lang="nl-NL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  <a:hlinkClick r:id="rId9"/>
              </a:rPr>
              <a:t> University Teaching</a:t>
            </a:r>
            <a:r>
              <a:rPr lang="nl-NL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 (Ruth Graham)</a:t>
            </a: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nl-NL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  <a:hlinkClick r:id="rId10"/>
              </a:rPr>
              <a:t>Video’s</a:t>
            </a:r>
            <a:r>
              <a:rPr lang="nl-NL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 </a:t>
            </a:r>
            <a:r>
              <a:rPr lang="en-US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showcasing five countries reforming university reward and recognition systems </a:t>
            </a: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The Dutch Recognition &amp; Rewards </a:t>
            </a:r>
            <a:r>
              <a:rPr lang="en-US" sz="2400" dirty="0" err="1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Programme</a:t>
            </a:r>
            <a:r>
              <a:rPr lang="en-US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 in </a:t>
            </a:r>
            <a:r>
              <a:rPr lang="en-US" sz="24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  <a:hlinkClick r:id="rId11"/>
              </a:rPr>
              <a:t>DORA Repository</a:t>
            </a:r>
            <a:endParaRPr lang="nl-NL" sz="2400" dirty="0">
              <a:latin typeface="Avenir Book" panose="020B0503020203020204" pitchFamily="34" charset="-78"/>
              <a:ea typeface="Verdana" panose="020B0604030504040204" pitchFamily="34" charset="0"/>
              <a:cs typeface="Avenir Book" panose="020B0503020203020204" pitchFamily="34" charset="-78"/>
            </a:endParaRPr>
          </a:p>
          <a:p>
            <a:pPr marL="304793" indent="0"/>
            <a:endParaRPr lang="nl-NL" sz="1600" dirty="0">
              <a:latin typeface="Avenir Book" panose="020B0503020203020204" pitchFamily="34" charset="-78"/>
              <a:ea typeface="Verdana" panose="020B0604030504040204" pitchFamily="34" charset="0"/>
              <a:cs typeface="Avenir Book" panose="020B0503020203020204" pitchFamily="34" charset="-78"/>
            </a:endParaRPr>
          </a:p>
          <a:p>
            <a:pPr marL="304793" indent="0"/>
            <a:r>
              <a:rPr lang="nl-NL" sz="1600" dirty="0" err="1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Illustrations</a:t>
            </a:r>
            <a:r>
              <a:rPr lang="nl-NL" sz="16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 </a:t>
            </a:r>
            <a:r>
              <a:rPr lang="nl-NL" sz="1600" dirty="0" err="1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by</a:t>
            </a:r>
            <a:r>
              <a:rPr lang="nl-NL" sz="16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 </a:t>
            </a:r>
            <a:r>
              <a:rPr lang="nl-NL" sz="16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  <a:hlinkClick r:id="rId12"/>
              </a:rPr>
              <a:t>Mark van </a:t>
            </a:r>
            <a:r>
              <a:rPr lang="nl-NL" sz="1600" dirty="0" err="1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  <a:hlinkClick r:id="rId12"/>
              </a:rPr>
              <a:t>Huystee</a:t>
            </a:r>
            <a:r>
              <a:rPr lang="nl-NL" sz="16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, </a:t>
            </a:r>
            <a:r>
              <a:rPr lang="nl-NL" sz="16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  <a:hlinkClick r:id="rId13"/>
              </a:rPr>
              <a:t>GREATGRAPHIC</a:t>
            </a:r>
            <a:r>
              <a:rPr lang="nl-NL" sz="16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 </a:t>
            </a:r>
            <a:r>
              <a:rPr lang="nl-NL" sz="1600" dirty="0" err="1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and</a:t>
            </a:r>
            <a:r>
              <a:rPr lang="nl-NL" sz="16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rPr>
              <a:t> </a:t>
            </a:r>
            <a:r>
              <a:rPr lang="en-US" sz="1600" dirty="0"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  <a:hlinkClick r:id="rId14"/>
              </a:rPr>
              <a:t>Things to Make and Do</a:t>
            </a:r>
          </a:p>
          <a:p>
            <a:pPr marL="685783" indent="-38099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783" indent="-38099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783" indent="-38099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D1852-B079-47AF-BE16-36462C54D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4" y="1756802"/>
            <a:ext cx="6777008" cy="49327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</a:pPr>
            <a:r>
              <a:rPr lang="en-US" sz="4000" b="1" dirty="0">
                <a:solidFill>
                  <a:srgbClr val="C22A24"/>
                </a:solidFill>
              </a:rPr>
              <a:t>Why</a:t>
            </a:r>
            <a:r>
              <a:rPr lang="en-US" sz="4000" b="1" dirty="0">
                <a:solidFill>
                  <a:srgbClr val="EC6626"/>
                </a:solidFill>
              </a:rPr>
              <a:t> </a:t>
            </a:r>
            <a:r>
              <a:rPr lang="en-US" sz="4000" dirty="0"/>
              <a:t>do we need a change in recognition and rewards?</a:t>
            </a:r>
          </a:p>
          <a:p>
            <a:endParaRPr lang="en-US" sz="4000" dirty="0"/>
          </a:p>
          <a:p>
            <a:r>
              <a:rPr lang="en-US" sz="4000" b="1" dirty="0">
                <a:solidFill>
                  <a:srgbClr val="C22A24"/>
                </a:solidFill>
              </a:rPr>
              <a:t>What</a:t>
            </a:r>
            <a:r>
              <a:rPr lang="en-US" sz="4000" b="1" dirty="0">
                <a:solidFill>
                  <a:srgbClr val="EC6626"/>
                </a:solidFill>
              </a:rPr>
              <a:t> </a:t>
            </a:r>
            <a:r>
              <a:rPr lang="en-US" sz="4000" dirty="0"/>
              <a:t>do we want to change?</a:t>
            </a:r>
          </a:p>
          <a:p>
            <a:endParaRPr lang="en-US" sz="4000" dirty="0"/>
          </a:p>
          <a:p>
            <a:r>
              <a:rPr lang="en-US" sz="4000" b="1" dirty="0">
                <a:solidFill>
                  <a:srgbClr val="C22A24"/>
                </a:solidFill>
              </a:rPr>
              <a:t>How</a:t>
            </a:r>
            <a:r>
              <a:rPr lang="en-US" sz="4000" dirty="0">
                <a:solidFill>
                  <a:srgbClr val="EC6626"/>
                </a:solidFill>
              </a:rPr>
              <a:t> </a:t>
            </a:r>
            <a:r>
              <a:rPr lang="en-US" sz="4000" dirty="0"/>
              <a:t>do we achieve this change?</a:t>
            </a:r>
          </a:p>
          <a:p>
            <a:endParaRPr lang="en-US" sz="4000" dirty="0"/>
          </a:p>
          <a:p>
            <a:r>
              <a:rPr lang="en-US" sz="4000" dirty="0"/>
              <a:t>How can I </a:t>
            </a:r>
            <a:r>
              <a:rPr lang="en-US" sz="4000" b="1" dirty="0">
                <a:solidFill>
                  <a:srgbClr val="C22A24"/>
                </a:solidFill>
              </a:rPr>
              <a:t>contribute</a:t>
            </a:r>
            <a:r>
              <a:rPr lang="en-US" sz="4000" dirty="0"/>
              <a:t>?</a:t>
            </a:r>
          </a:p>
          <a:p>
            <a:endParaRPr lang="en-US" sz="4000" dirty="0"/>
          </a:p>
          <a:p>
            <a:r>
              <a:rPr lang="en-US" sz="4000" b="1" dirty="0">
                <a:solidFill>
                  <a:srgbClr val="C22A24"/>
                </a:solidFill>
              </a:rPr>
              <a:t>Conclusion</a:t>
            </a:r>
            <a:br>
              <a:rPr lang="en-US" dirty="0"/>
            </a:br>
            <a:br>
              <a:rPr lang="en-US" dirty="0"/>
            </a:br>
            <a:endParaRPr lang="fr-FR" dirty="0"/>
          </a:p>
        </p:txBody>
      </p:sp>
      <p:pic>
        <p:nvPicPr>
          <p:cNvPr id="4" name="Afbeelding 3" descr="Afbeelding met koelkast&#10;&#10;Automatisch gegenereerde beschrijving">
            <a:extLst>
              <a:ext uri="{FF2B5EF4-FFF2-40B4-BE49-F238E27FC236}">
                <a16:creationId xmlns:a16="http://schemas.microsoft.com/office/drawing/2014/main" id="{952088FD-9335-4248-B527-ABDE95FB2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82" y="0"/>
            <a:ext cx="4790188" cy="677067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E8ACD28-67B5-407A-BA6A-2C744041219F}"/>
              </a:ext>
            </a:extLst>
          </p:cNvPr>
          <p:cNvSpPr txBox="1">
            <a:spLocks/>
          </p:cNvSpPr>
          <p:nvPr/>
        </p:nvSpPr>
        <p:spPr>
          <a:xfrm>
            <a:off x="609600" y="720418"/>
            <a:ext cx="10972800" cy="67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4400" kern="0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Outline</a:t>
            </a:r>
            <a:endParaRPr lang="nl-NL" sz="4400" kern="0" dirty="0"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078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9F33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"/>
          <p:cNvSpPr txBox="1">
            <a:spLocks noGrp="1"/>
          </p:cNvSpPr>
          <p:nvPr>
            <p:ph type="title"/>
          </p:nvPr>
        </p:nvSpPr>
        <p:spPr>
          <a:xfrm>
            <a:off x="609600" y="2754489"/>
            <a:ext cx="82218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60933" anchor="t" anchorCtr="0">
            <a:noAutofit/>
          </a:bodyPr>
          <a:lstStyle/>
          <a:p>
            <a:pPr>
              <a:buSzPts val="2800"/>
            </a:pPr>
            <a:r>
              <a:rPr lang="nl-NL" sz="4400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Why</a:t>
            </a:r>
            <a:r>
              <a:rPr lang="nl-NL" sz="4400" dirty="0">
                <a:latin typeface="Avenir Black" panose="020B0803020203020204" pitchFamily="34" charset="-78"/>
                <a:cs typeface="Avenir Black" panose="020B0803020203020204" pitchFamily="34" charset="-78"/>
              </a:rPr>
              <a:t> do we </a:t>
            </a:r>
            <a:r>
              <a:rPr lang="nl-NL" sz="4400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need</a:t>
            </a:r>
            <a:r>
              <a:rPr lang="nl-NL" sz="4400" dirty="0">
                <a:latin typeface="Avenir Black" panose="020B0803020203020204" pitchFamily="34" charset="-78"/>
                <a:cs typeface="Avenir Black" panose="020B0803020203020204" pitchFamily="34" charset="-78"/>
              </a:rPr>
              <a:t> a change in </a:t>
            </a:r>
            <a:r>
              <a:rPr lang="nl-NL" sz="4400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recognition</a:t>
            </a:r>
            <a:r>
              <a:rPr lang="nl-NL" sz="4400" dirty="0"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nl-NL" sz="4400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and</a:t>
            </a:r>
            <a:r>
              <a:rPr lang="nl-NL" sz="4400" dirty="0"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nl-NL" sz="4400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rewards</a:t>
            </a:r>
            <a:r>
              <a:rPr lang="nl-NL" sz="4400" dirty="0">
                <a:latin typeface="Avenir Black" panose="020B0803020203020204" pitchFamily="34" charset="-78"/>
                <a:cs typeface="Avenir Black" panose="020B0803020203020204" pitchFamily="34" charset="-78"/>
              </a:rPr>
              <a:t>?</a:t>
            </a:r>
            <a:endParaRPr sz="4400" dirty="0"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223" name="Google Shape;223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F89497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89497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CCACFEE-35D3-4A64-B98F-E88E547B8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107" y="3624943"/>
            <a:ext cx="4716930" cy="3634232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92CB20D-D725-4B2C-BF2F-4E500875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EFCB31EA-5435-164D-9CC6-EBFA2B42B088}" type="slidenum"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DCDCDC">
                    <a:lumMod val="90000"/>
                  </a:srgbClr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rgbClr val="DCDCDC">
                  <a:lumMod val="90000"/>
                </a:srgbClr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1B8797F-5590-4859-9DEE-92EA0565FDBA}"/>
              </a:ext>
            </a:extLst>
          </p:cNvPr>
          <p:cNvSpPr/>
          <p:nvPr/>
        </p:nvSpPr>
        <p:spPr>
          <a:xfrm>
            <a:off x="784579" y="1916972"/>
            <a:ext cx="5598292" cy="4629784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nl-NL" sz="26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lack" panose="020B0803020203020204" pitchFamily="34" charset="-78"/>
              <a:ea typeface="+mn-ea"/>
              <a:cs typeface="Avenir Black" panose="020B0803020203020204" pitchFamily="34" charset="-78"/>
              <a:sym typeface="Arial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nl-NL" sz="26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lack" panose="020B0803020203020204" pitchFamily="34" charset="-78"/>
              <a:ea typeface="+mn-ea"/>
              <a:cs typeface="Avenir Black" panose="020B0803020203020204" pitchFamily="34" charset="-78"/>
              <a:sym typeface="Arial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 panose="020B0803020203020204" pitchFamily="34" charset="-78"/>
                <a:ea typeface="+mn-ea"/>
                <a:cs typeface="Avenir Black" panose="020B0803020203020204" pitchFamily="34" charset="-78"/>
                <a:sym typeface="Arial"/>
              </a:rPr>
              <a:t>What we aim for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18CCD5BE-02C5-42C1-85E1-0153F635803E}"/>
              </a:ext>
            </a:extLst>
          </p:cNvPr>
          <p:cNvSpPr/>
          <p:nvPr/>
        </p:nvSpPr>
        <p:spPr>
          <a:xfrm>
            <a:off x="4172989" y="1681020"/>
            <a:ext cx="3551200" cy="2699003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 panose="020B0803020203020204" pitchFamily="34" charset="-78"/>
                <a:ea typeface="+mn-ea"/>
                <a:cs typeface="Avenir Black" panose="020B0803020203020204" pitchFamily="34" charset="-78"/>
                <a:sym typeface="Arial"/>
              </a:rPr>
              <a:t>What we reward</a:t>
            </a:r>
          </a:p>
        </p:txBody>
      </p:sp>
      <p:sp>
        <p:nvSpPr>
          <p:cNvPr id="9" name="Google Shape;229;p6">
            <a:extLst>
              <a:ext uri="{FF2B5EF4-FFF2-40B4-BE49-F238E27FC236}">
                <a16:creationId xmlns:a16="http://schemas.microsoft.com/office/drawing/2014/main" id="{731D2C6F-75C6-A24C-A58F-D89B9FB5E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60933" anchor="t" anchorCtr="0">
            <a:noAutofit/>
          </a:bodyPr>
          <a:lstStyle/>
          <a:p>
            <a:r>
              <a:rPr lang="nl-NL" sz="4400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Why</a:t>
            </a:r>
            <a:r>
              <a:rPr lang="nl-NL" sz="4400" dirty="0">
                <a:latin typeface="Avenir Black" panose="020B0803020203020204" pitchFamily="34" charset="-78"/>
                <a:cs typeface="Avenir Black" panose="020B0803020203020204" pitchFamily="34" charset="-78"/>
              </a:rPr>
              <a:t> a change is </a:t>
            </a:r>
            <a:r>
              <a:rPr lang="nl-NL" sz="4400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needed</a:t>
            </a:r>
            <a:endParaRPr sz="4400" dirty="0"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452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606">
        <p:fade/>
      </p:transition>
    </mc:Choice>
    <mc:Fallback xmlns="">
      <p:transition spd="med" advTm="436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5480EF16-11E2-4DE9-BD27-0FD388233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2" y="31927"/>
            <a:ext cx="8552635" cy="68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8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726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"/>
          <p:cNvSpPr txBox="1">
            <a:spLocks noGrp="1"/>
          </p:cNvSpPr>
          <p:nvPr>
            <p:ph type="title"/>
          </p:nvPr>
        </p:nvSpPr>
        <p:spPr>
          <a:xfrm>
            <a:off x="609600" y="275448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60933" anchor="t" anchorCtr="0">
            <a:noAutofit/>
          </a:bodyPr>
          <a:lstStyle/>
          <a:p>
            <a:pPr>
              <a:buSzPts val="2800"/>
            </a:pPr>
            <a:r>
              <a:rPr lang="nl-NL" sz="4400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What</a:t>
            </a:r>
            <a:r>
              <a:rPr lang="nl-NL" sz="4400" dirty="0">
                <a:latin typeface="Avenir Black" panose="020B0803020203020204" pitchFamily="34" charset="-78"/>
                <a:cs typeface="Avenir Black" panose="020B0803020203020204" pitchFamily="34" charset="-78"/>
              </a:rPr>
              <a:t> do we want </a:t>
            </a:r>
            <a:r>
              <a:rPr lang="nl-NL" sz="4400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to</a:t>
            </a:r>
            <a:r>
              <a:rPr lang="nl-NL" sz="4400" dirty="0">
                <a:latin typeface="Avenir Black" panose="020B0803020203020204" pitchFamily="34" charset="-78"/>
                <a:cs typeface="Avenir Black" panose="020B0803020203020204" pitchFamily="34" charset="-78"/>
              </a:rPr>
              <a:t> change?</a:t>
            </a:r>
            <a:endParaRPr sz="4400" dirty="0"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F89497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89497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pic>
        <p:nvPicPr>
          <p:cNvPr id="6" name="Afbeelding 5" descr="Afbeelding met kamer, teken&#10;&#10;Automatisch gegenereerde beschrijving">
            <a:extLst>
              <a:ext uri="{FF2B5EF4-FFF2-40B4-BE49-F238E27FC236}">
                <a16:creationId xmlns:a16="http://schemas.microsoft.com/office/drawing/2014/main" id="{0275E6FB-32E9-445A-8CE7-86EDAA001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06" y="3030308"/>
            <a:ext cx="4074628" cy="39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75786"/>
      </p:ext>
    </p:extLst>
  </p:cSld>
  <p:clrMapOvr>
    <a:masterClrMapping/>
  </p:clrMapOvr>
  <p:transition spd="slow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6A15B-9D11-4091-8F39-8F55E289F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188" y="168484"/>
            <a:ext cx="7104386" cy="1325563"/>
          </a:xfrm>
        </p:spPr>
        <p:txBody>
          <a:bodyPr/>
          <a:lstStyle/>
          <a:p>
            <a:pPr algn="ctr"/>
            <a:r>
              <a:rPr lang="en-US" dirty="0">
                <a:latin typeface="Avenir Black" panose="020B0803020203020204" pitchFamily="34" charset="-78"/>
                <a:cs typeface="Avenir Black" panose="020B0803020203020204" pitchFamily="34" charset="-78"/>
              </a:rPr>
              <a:t>What we want to change</a:t>
            </a:r>
            <a:endParaRPr lang="fr-FR" dirty="0"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D1852-B079-47AF-BE16-36462C54D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871" y="1756802"/>
            <a:ext cx="7728384" cy="49327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22A24"/>
                </a:solidFill>
              </a:rPr>
              <a:t>Diversifying</a:t>
            </a:r>
            <a:r>
              <a:rPr lang="en-US" dirty="0">
                <a:solidFill>
                  <a:srgbClr val="EC6626"/>
                </a:solidFill>
              </a:rPr>
              <a:t> </a:t>
            </a:r>
            <a:r>
              <a:rPr lang="en-US" dirty="0"/>
              <a:t>and </a:t>
            </a:r>
            <a:r>
              <a:rPr lang="en-US" dirty="0" err="1"/>
              <a:t>vitalising</a:t>
            </a:r>
            <a:r>
              <a:rPr lang="en-US" dirty="0"/>
              <a:t> </a:t>
            </a:r>
            <a:r>
              <a:rPr lang="en-US" b="1" dirty="0">
                <a:solidFill>
                  <a:srgbClr val="C22A24"/>
                </a:solidFill>
              </a:rPr>
              <a:t>career paths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Achieving </a:t>
            </a:r>
            <a:r>
              <a:rPr lang="en-US" b="1" dirty="0">
                <a:solidFill>
                  <a:srgbClr val="C22A24"/>
                </a:solidFill>
              </a:rPr>
              <a:t>balance</a:t>
            </a:r>
            <a:r>
              <a:rPr lang="en-US" dirty="0"/>
              <a:t> between </a:t>
            </a:r>
            <a:r>
              <a:rPr lang="en-US" b="1" dirty="0">
                <a:solidFill>
                  <a:srgbClr val="C22A24"/>
                </a:solidFill>
              </a:rPr>
              <a:t>individuals and the collective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Focusing</a:t>
            </a:r>
            <a:r>
              <a:rPr lang="nl-NL" dirty="0"/>
              <a:t> on </a:t>
            </a:r>
            <a:r>
              <a:rPr lang="nl-NL" b="1" dirty="0" err="1">
                <a:solidFill>
                  <a:srgbClr val="C22A24"/>
                </a:solidFill>
              </a:rPr>
              <a:t>quality</a:t>
            </a:r>
            <a:endParaRPr lang="nl-NL" b="1" dirty="0">
              <a:solidFill>
                <a:srgbClr val="C22A24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Stimulating</a:t>
            </a:r>
            <a:r>
              <a:rPr lang="nl-NL" dirty="0"/>
              <a:t> </a:t>
            </a:r>
            <a:r>
              <a:rPr lang="nl-NL" b="1" dirty="0">
                <a:solidFill>
                  <a:srgbClr val="C22A24"/>
                </a:solidFill>
              </a:rPr>
              <a:t>open </a:t>
            </a:r>
            <a:r>
              <a:rPr lang="nl-NL" b="1" dirty="0" err="1">
                <a:solidFill>
                  <a:srgbClr val="C22A24"/>
                </a:solidFill>
              </a:rPr>
              <a:t>science</a:t>
            </a:r>
            <a:endParaRPr lang="nl-NL" b="1" dirty="0">
              <a:solidFill>
                <a:srgbClr val="C22A24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Stimulating</a:t>
            </a:r>
            <a:r>
              <a:rPr lang="nl-NL" dirty="0"/>
              <a:t> </a:t>
            </a:r>
            <a:r>
              <a:rPr lang="nl-NL" b="1" dirty="0" err="1">
                <a:solidFill>
                  <a:srgbClr val="C22A24"/>
                </a:solidFill>
              </a:rPr>
              <a:t>leadership</a:t>
            </a:r>
            <a:r>
              <a:rPr lang="nl-NL" dirty="0"/>
              <a:t> in </a:t>
            </a:r>
            <a:r>
              <a:rPr lang="nl-NL" dirty="0" err="1"/>
              <a:t>academia</a:t>
            </a:r>
            <a:endParaRPr lang="fr-FR" dirty="0"/>
          </a:p>
        </p:txBody>
      </p:sp>
      <p:pic>
        <p:nvPicPr>
          <p:cNvPr id="4" name="Afbeelding 3" descr="Afbeelding met koelkast&#10;&#10;Automatisch gegenereerde beschrijving">
            <a:extLst>
              <a:ext uri="{FF2B5EF4-FFF2-40B4-BE49-F238E27FC236}">
                <a16:creationId xmlns:a16="http://schemas.microsoft.com/office/drawing/2014/main" id="{E1BBACA5-4C37-429D-9796-F352E9145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65"/>
            <a:ext cx="4790188" cy="67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B9D2079-5E02-4DA6-9C55-DBB667A57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2841406"/>
            <a:ext cx="7760137" cy="388006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D1852-B079-47AF-BE16-36462C54D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6802"/>
            <a:ext cx="11430000" cy="49327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rgbClr val="C22A24"/>
                </a:solidFill>
              </a:rPr>
              <a:t>1. </a:t>
            </a:r>
            <a:r>
              <a:rPr lang="en-US" dirty="0"/>
              <a:t>Enable </a:t>
            </a:r>
            <a:r>
              <a:rPr lang="en-US" b="1" dirty="0">
                <a:solidFill>
                  <a:srgbClr val="C22A24"/>
                </a:solidFill>
              </a:rPr>
              <a:t>diversification and </a:t>
            </a:r>
            <a:r>
              <a:rPr lang="en-US" b="1" dirty="0" err="1">
                <a:solidFill>
                  <a:srgbClr val="C22A24"/>
                </a:solidFill>
              </a:rPr>
              <a:t>vitalisation</a:t>
            </a:r>
            <a:r>
              <a:rPr lang="en-US" b="1" dirty="0">
                <a:solidFill>
                  <a:srgbClr val="C22A24"/>
                </a:solidFill>
              </a:rPr>
              <a:t> of career paths</a:t>
            </a:r>
            <a:r>
              <a:rPr lang="en-US" dirty="0"/>
              <a:t>, thereby promoting excellence in each of the key areas (education, research, impact, leadership and patient care)</a:t>
            </a:r>
          </a:p>
          <a:p>
            <a:endParaRPr lang="fr-FR" dirty="0"/>
          </a:p>
        </p:txBody>
      </p:sp>
      <p:sp>
        <p:nvSpPr>
          <p:cNvPr id="4" name="Google Shape;269;p11">
            <a:extLst>
              <a:ext uri="{FF2B5EF4-FFF2-40B4-BE49-F238E27FC236}">
                <a16:creationId xmlns:a16="http://schemas.microsoft.com/office/drawing/2014/main" id="{0E1187E1-CDD7-4960-AD47-5DBB8F11DB2C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buClr>
                <a:srgbClr val="000000"/>
              </a:buClr>
              <a:defRPr/>
            </a:pPr>
            <a:fld id="{00000000-1234-1234-1234-123412341234}" type="slidenum">
              <a:rPr lang="nl-NL" sz="1200" kern="0" smtClean="0">
                <a:solidFill>
                  <a:srgbClr val="C6C6C6"/>
                </a:solidFill>
                <a:latin typeface="Verdana"/>
                <a:ea typeface="Verdana"/>
                <a:sym typeface="Verdana"/>
              </a:rPr>
              <a:pPr algn="r" defTabSz="1219170">
                <a:buClr>
                  <a:srgbClr val="000000"/>
                </a:buClr>
                <a:defRPr/>
              </a:pPr>
              <a:t>9</a:t>
            </a:fld>
            <a:endParaRPr lang="nl-NL" sz="1200" kern="0">
              <a:solidFill>
                <a:srgbClr val="C6C6C6"/>
              </a:solidFill>
              <a:latin typeface="Verdana"/>
              <a:ea typeface="Verdana"/>
              <a:sym typeface="Verdana"/>
            </a:endParaRPr>
          </a:p>
        </p:txBody>
      </p:sp>
      <p:sp>
        <p:nvSpPr>
          <p:cNvPr id="6" name="Google Shape;229;p6">
            <a:extLst>
              <a:ext uri="{FF2B5EF4-FFF2-40B4-BE49-F238E27FC236}">
                <a16:creationId xmlns:a16="http://schemas.microsoft.com/office/drawing/2014/main" id="{418C6ADF-40AB-4528-8588-67A7A995684C}"/>
              </a:ext>
            </a:extLst>
          </p:cNvPr>
          <p:cNvSpPr txBox="1">
            <a:spLocks/>
          </p:cNvSpPr>
          <p:nvPr/>
        </p:nvSpPr>
        <p:spPr>
          <a:xfrm>
            <a:off x="609600" y="720420"/>
            <a:ext cx="10972800" cy="679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44000" tIns="0" rIns="0" bIns="60933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venir Black" panose="020B0803020203020204" pitchFamily="34" charset="-78"/>
                <a:cs typeface="Avenir Black" panose="020B0803020203020204" pitchFamily="34" charset="-78"/>
              </a:rPr>
              <a:t>Diversifying and </a:t>
            </a:r>
            <a:r>
              <a:rPr lang="en-US" dirty="0" err="1">
                <a:latin typeface="Avenir Black" panose="020B0803020203020204" pitchFamily="34" charset="-78"/>
                <a:cs typeface="Avenir Black" panose="020B0803020203020204" pitchFamily="34" charset="-78"/>
              </a:rPr>
              <a:t>vitalising</a:t>
            </a:r>
            <a:r>
              <a:rPr lang="en-US" dirty="0">
                <a:latin typeface="Avenir Black" panose="020B0803020203020204" pitchFamily="34" charset="-78"/>
                <a:cs typeface="Avenir Black" panose="020B0803020203020204" pitchFamily="34" charset="-78"/>
              </a:rPr>
              <a:t> career paths</a:t>
            </a:r>
          </a:p>
        </p:txBody>
      </p:sp>
    </p:spTree>
    <p:extLst>
      <p:ext uri="{BB962C8B-B14F-4D97-AF65-F5344CB8AC3E}">
        <p14:creationId xmlns:p14="http://schemas.microsoft.com/office/powerpoint/2010/main" val="401464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VSNU presentatie sjabloon_20160719">
  <a:themeElements>
    <a:clrScheme name="VSNU">
      <a:dk1>
        <a:srgbClr val="000000"/>
      </a:dk1>
      <a:lt1>
        <a:srgbClr val="FFFFFF"/>
      </a:lt1>
      <a:dk2>
        <a:srgbClr val="D90E15"/>
      </a:dk2>
      <a:lt2>
        <a:srgbClr val="DCDCDC"/>
      </a:lt2>
      <a:accent1>
        <a:srgbClr val="D90E15"/>
      </a:accent1>
      <a:accent2>
        <a:srgbClr val="F07300"/>
      </a:accent2>
      <a:accent3>
        <a:srgbClr val="008CD2"/>
      </a:accent3>
      <a:accent4>
        <a:srgbClr val="96D2FA"/>
      </a:accent4>
      <a:accent5>
        <a:srgbClr val="285A32"/>
      </a:accent5>
      <a:accent6>
        <a:srgbClr val="7DB414"/>
      </a:accent6>
      <a:hlink>
        <a:srgbClr val="760E15"/>
      </a:hlink>
      <a:folHlink>
        <a:srgbClr val="B400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SNU presentatie sjabloon_20160719">
  <a:themeElements>
    <a:clrScheme name="VSNU">
      <a:dk1>
        <a:srgbClr val="000000"/>
      </a:dk1>
      <a:lt1>
        <a:srgbClr val="FFFFFF"/>
      </a:lt1>
      <a:dk2>
        <a:srgbClr val="D90E15"/>
      </a:dk2>
      <a:lt2>
        <a:srgbClr val="DCDCDC"/>
      </a:lt2>
      <a:accent1>
        <a:srgbClr val="D90E15"/>
      </a:accent1>
      <a:accent2>
        <a:srgbClr val="F07300"/>
      </a:accent2>
      <a:accent3>
        <a:srgbClr val="008CD2"/>
      </a:accent3>
      <a:accent4>
        <a:srgbClr val="96D2FA"/>
      </a:accent4>
      <a:accent5>
        <a:srgbClr val="285A32"/>
      </a:accent5>
      <a:accent6>
        <a:srgbClr val="7DB414"/>
      </a:accent6>
      <a:hlink>
        <a:srgbClr val="760E15"/>
      </a:hlink>
      <a:folHlink>
        <a:srgbClr val="B400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SNU presentatie sjabloon_20160719">
  <a:themeElements>
    <a:clrScheme name="VSNU">
      <a:dk1>
        <a:srgbClr val="000000"/>
      </a:dk1>
      <a:lt1>
        <a:srgbClr val="FFFFFF"/>
      </a:lt1>
      <a:dk2>
        <a:srgbClr val="D90E15"/>
      </a:dk2>
      <a:lt2>
        <a:srgbClr val="DCDCDC"/>
      </a:lt2>
      <a:accent1>
        <a:srgbClr val="D90E15"/>
      </a:accent1>
      <a:accent2>
        <a:srgbClr val="F07300"/>
      </a:accent2>
      <a:accent3>
        <a:srgbClr val="008CD2"/>
      </a:accent3>
      <a:accent4>
        <a:srgbClr val="96D2FA"/>
      </a:accent4>
      <a:accent5>
        <a:srgbClr val="285A32"/>
      </a:accent5>
      <a:accent6>
        <a:srgbClr val="7DB414"/>
      </a:accent6>
      <a:hlink>
        <a:srgbClr val="760E15"/>
      </a:hlink>
      <a:folHlink>
        <a:srgbClr val="B400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eption personnalisée">
  <a:themeElements>
    <a:clrScheme name="Aangepast 1">
      <a:dk1>
        <a:srgbClr val="000000"/>
      </a:dk1>
      <a:lt1>
        <a:srgbClr val="FFFFFF"/>
      </a:lt1>
      <a:dk2>
        <a:srgbClr val="D90E15"/>
      </a:dk2>
      <a:lt2>
        <a:srgbClr val="DCDCDC"/>
      </a:lt2>
      <a:accent1>
        <a:srgbClr val="D90E15"/>
      </a:accent1>
      <a:accent2>
        <a:srgbClr val="F07300"/>
      </a:accent2>
      <a:accent3>
        <a:srgbClr val="008CD2"/>
      </a:accent3>
      <a:accent4>
        <a:srgbClr val="96D2FA"/>
      </a:accent4>
      <a:accent5>
        <a:srgbClr val="285A32"/>
      </a:accent5>
      <a:accent6>
        <a:srgbClr val="7DB414"/>
      </a:accent6>
      <a:hlink>
        <a:srgbClr val="760E15"/>
      </a:hlink>
      <a:folHlink>
        <a:srgbClr val="B4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ception personnalisée">
  <a:themeElements>
    <a:clrScheme name="Aangepast 1">
      <a:dk1>
        <a:srgbClr val="000000"/>
      </a:dk1>
      <a:lt1>
        <a:srgbClr val="FFFFFF"/>
      </a:lt1>
      <a:dk2>
        <a:srgbClr val="D90E15"/>
      </a:dk2>
      <a:lt2>
        <a:srgbClr val="DCDCDC"/>
      </a:lt2>
      <a:accent1>
        <a:srgbClr val="D90E15"/>
      </a:accent1>
      <a:accent2>
        <a:srgbClr val="F07300"/>
      </a:accent2>
      <a:accent3>
        <a:srgbClr val="008CD2"/>
      </a:accent3>
      <a:accent4>
        <a:srgbClr val="96D2FA"/>
      </a:accent4>
      <a:accent5>
        <a:srgbClr val="285A32"/>
      </a:accent5>
      <a:accent6>
        <a:srgbClr val="7DB414"/>
      </a:accent6>
      <a:hlink>
        <a:srgbClr val="760E15"/>
      </a:hlink>
      <a:folHlink>
        <a:srgbClr val="B4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ception personnalisée">
  <a:themeElements>
    <a:clrScheme name="Aangepast 1">
      <a:dk1>
        <a:srgbClr val="000000"/>
      </a:dk1>
      <a:lt1>
        <a:srgbClr val="FFFFFF"/>
      </a:lt1>
      <a:dk2>
        <a:srgbClr val="D90E15"/>
      </a:dk2>
      <a:lt2>
        <a:srgbClr val="DCDCDC"/>
      </a:lt2>
      <a:accent1>
        <a:srgbClr val="D90E15"/>
      </a:accent1>
      <a:accent2>
        <a:srgbClr val="F07300"/>
      </a:accent2>
      <a:accent3>
        <a:srgbClr val="008CD2"/>
      </a:accent3>
      <a:accent4>
        <a:srgbClr val="96D2FA"/>
      </a:accent4>
      <a:accent5>
        <a:srgbClr val="285A32"/>
      </a:accent5>
      <a:accent6>
        <a:srgbClr val="7DB414"/>
      </a:accent6>
      <a:hlink>
        <a:srgbClr val="760E15"/>
      </a:hlink>
      <a:folHlink>
        <a:srgbClr val="B4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E08953A95D4E4F8DFAB71556207C0C" ma:contentTypeVersion="13" ma:contentTypeDescription="Een nieuw document maken." ma:contentTypeScope="" ma:versionID="6e3c94686990ec7d2d7b13a81d3b4cc2">
  <xsd:schema xmlns:xsd="http://www.w3.org/2001/XMLSchema" xmlns:xs="http://www.w3.org/2001/XMLSchema" xmlns:p="http://schemas.microsoft.com/office/2006/metadata/properties" xmlns:ns3="0e1c9714-7198-440b-adcf-533044113cb8" xmlns:ns4="7e4837c4-f8f1-4479-b9be-35d09b544408" targetNamespace="http://schemas.microsoft.com/office/2006/metadata/properties" ma:root="true" ma:fieldsID="db61fc70059ed8144fc2f25158d1a5c8" ns3:_="" ns4:_="">
    <xsd:import namespace="0e1c9714-7198-440b-adcf-533044113cb8"/>
    <xsd:import namespace="7e4837c4-f8f1-4479-b9be-35d09b5444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c9714-7198-440b-adcf-533044113c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4837c4-f8f1-4479-b9be-35d09b5444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A949D5-78A7-43E1-A9CE-D02801656D95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www.w3.org/XML/1998/namespace"/>
    <ds:schemaRef ds:uri="7e4837c4-f8f1-4479-b9be-35d09b544408"/>
    <ds:schemaRef ds:uri="0e1c9714-7198-440b-adcf-533044113cb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A69C473-F0F7-40BA-8DA0-5B9F86D725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2012FA-CA6C-4A86-BD11-41D24D46D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1c9714-7198-440b-adcf-533044113cb8"/>
    <ds:schemaRef ds:uri="7e4837c4-f8f1-4479-b9be-35d09b5444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12836</TotalTime>
  <Words>1069</Words>
  <Application>Microsoft Office PowerPoint</Application>
  <PresentationFormat>Breedbeeld</PresentationFormat>
  <Paragraphs>136</Paragraphs>
  <Slides>28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6</vt:i4>
      </vt:variant>
      <vt:variant>
        <vt:lpstr>Diatitels</vt:lpstr>
      </vt:variant>
      <vt:variant>
        <vt:i4>28</vt:i4>
      </vt:variant>
    </vt:vector>
  </HeadingPairs>
  <TitlesOfParts>
    <vt:vector size="41" baseType="lpstr">
      <vt:lpstr>Arial</vt:lpstr>
      <vt:lpstr>Avenir Black</vt:lpstr>
      <vt:lpstr>Avenir Book</vt:lpstr>
      <vt:lpstr>Calibri</vt:lpstr>
      <vt:lpstr>Calibri Light</vt:lpstr>
      <vt:lpstr>Verdana</vt:lpstr>
      <vt:lpstr>Wingdings</vt:lpstr>
      <vt:lpstr>VSNU presentatie sjabloon_20160719</vt:lpstr>
      <vt:lpstr>1_VSNU presentatie sjabloon_20160719</vt:lpstr>
      <vt:lpstr>2_VSNU presentatie sjabloon_20160719</vt:lpstr>
      <vt:lpstr>Conception personnalisée</vt:lpstr>
      <vt:lpstr>1_Conception personnalisée</vt:lpstr>
      <vt:lpstr>2_Conception personnalisée</vt:lpstr>
      <vt:lpstr>Making room for everyone's talent</vt:lpstr>
      <vt:lpstr>Our ambition</vt:lpstr>
      <vt:lpstr>PowerPoint-presentatie</vt:lpstr>
      <vt:lpstr>Why do we need a change in recognition and rewards?</vt:lpstr>
      <vt:lpstr>Why a change is needed</vt:lpstr>
      <vt:lpstr>PowerPoint-presentatie</vt:lpstr>
      <vt:lpstr>What do we want to change?</vt:lpstr>
      <vt:lpstr>What we want to change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How do we achieve this change?  </vt:lpstr>
      <vt:lpstr>PowerPoint-presentatie</vt:lpstr>
      <vt:lpstr>PowerPoint-presentatie</vt:lpstr>
      <vt:lpstr>Institutions translate position paper to own organisation</vt:lpstr>
      <vt:lpstr>Bottom-up &amp; Top-down  </vt:lpstr>
      <vt:lpstr>Guiding principles</vt:lpstr>
      <vt:lpstr>PowerPoint-presentatie</vt:lpstr>
      <vt:lpstr>PowerPoint-presentatie</vt:lpstr>
      <vt:lpstr>How can I contribute?  </vt:lpstr>
      <vt:lpstr>PowerPoint-presentatie</vt:lpstr>
      <vt:lpstr>Conclusion  </vt:lpstr>
      <vt:lpstr>PowerPoint-presentatie</vt:lpstr>
      <vt:lpstr>Let’s move together!</vt:lpstr>
      <vt:lpstr>Thank you for your attention!   More information:  Kim Huijpen, Programme Manager     huijpen@unl.nl        recognitionrewards.nl            @RecogRewards         @KimHuijpen                                                                                                www.linkedin.com/company/recognition-rewards/  </vt:lpstr>
      <vt:lpstr>Some interesting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&amp; Rewards Munin</dc:title>
  <dc:creator>Kim Huijpen</dc:creator>
  <cp:lastModifiedBy>Kim Huijpen</cp:lastModifiedBy>
  <cp:revision>113</cp:revision>
  <dcterms:created xsi:type="dcterms:W3CDTF">2020-05-26T14:24:47Z</dcterms:created>
  <dcterms:modified xsi:type="dcterms:W3CDTF">2022-06-01T09:27:37Z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522800</vt:r8>
  </property>
  <property fmtid="{D5CDD505-2E9C-101B-9397-08002B2CF9AE}" pid="3" name="ContentTypeId">
    <vt:lpwstr>0x0101005CE08953A95D4E4F8DFAB71556207C0C</vt:lpwstr>
  </property>
</Properties>
</file>