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6" r:id="rId5"/>
    <p:sldId id="257" r:id="rId6"/>
    <p:sldId id="264" r:id="rId7"/>
    <p:sldId id="262" r:id="rId8"/>
    <p:sldId id="260" r:id="rId9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9BE8F78-CB12-C6C9-EBA8-95539B5AAC0F}" name="Julia Bakker" initials="JB" userId="S::j.l.bakker@tilburguniversity.edu::904c91da-09f4-4325-ad09-d3e988168b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3CD095-70A0-BD19-595C-9F233C7D1E4A}" v="61" dt="2024-05-13T13:59:35.0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 autoAdjust="0"/>
    <p:restoredTop sz="95223" autoAdjust="0"/>
  </p:normalViewPr>
  <p:slideViewPr>
    <p:cSldViewPr snapToGrid="0">
      <p:cViewPr varScale="1">
        <p:scale>
          <a:sx n="79" d="100"/>
          <a:sy n="79" d="100"/>
        </p:scale>
        <p:origin x="7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45FFB-1C1E-4E39-B625-55CC06CA4B00}" type="datetimeFigureOut">
              <a:rPr lang="nl-NL" smtClean="0"/>
              <a:t>6-11-2024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88434-361E-480D-B8DE-7067619B28B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435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88434-361E-480D-B8DE-7067619B28B1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8930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06/11/2024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037C1C0-FADA-40C7-B923-037899A24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>
            <a:extLst>
              <a:ext uri="{FF2B5EF4-FFF2-40B4-BE49-F238E27FC236}">
                <a16:creationId xmlns:a16="http://schemas.microsoft.com/office/drawing/2014/main" id="{E2B33195-5BCA-4BB7-A82D-67395226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604789">
            <a:off x="675639" y="775849"/>
            <a:ext cx="2987899" cy="2987899"/>
          </a:xfrm>
          <a:prstGeom prst="arc">
            <a:avLst>
              <a:gd name="adj1" fmla="val 14455503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2818" y="1370171"/>
            <a:ext cx="508558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>The Dreams and Fears of PhD’s in your team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2818" y="3849845"/>
            <a:ext cx="5085580" cy="188175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GB" dirty="0"/>
              <a:t>8th of November 2024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24703" y="541034"/>
            <a:ext cx="931930" cy="90664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A group of people standing in a room&#10;&#10;Description automatically generated">
            <a:extLst>
              <a:ext uri="{FF2B5EF4-FFF2-40B4-BE49-F238E27FC236}">
                <a16:creationId xmlns:a16="http://schemas.microsoft.com/office/drawing/2014/main" id="{F04586D3-B08F-C469-80A1-3B95F5B617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000" r="1" b="1"/>
          <a:stretch/>
        </p:blipFill>
        <p:spPr>
          <a:xfrm>
            <a:off x="6041841" y="413674"/>
            <a:ext cx="4123157" cy="4123157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1501" y="3865664"/>
            <a:ext cx="739429" cy="739429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group of people in a room&#10;&#10;Description automatically generated">
            <a:extLst>
              <a:ext uri="{FF2B5EF4-FFF2-40B4-BE49-F238E27FC236}">
                <a16:creationId xmlns:a16="http://schemas.microsoft.com/office/drawing/2014/main" id="{8FB5B68D-C920-976A-FC1E-1EAB397F4FD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743" r="-5" b="3253"/>
          <a:stretch/>
        </p:blipFill>
        <p:spPr>
          <a:xfrm>
            <a:off x="8695537" y="3158548"/>
            <a:ext cx="3047542" cy="3047542"/>
          </a:xfrm>
          <a:custGeom>
            <a:avLst/>
            <a:gdLst/>
            <a:ahLst/>
            <a:cxnLst/>
            <a:rect l="l" t="t" r="r" b="b"/>
            <a:pathLst>
              <a:path w="2283868" h="2283868">
                <a:moveTo>
                  <a:pt x="1141934" y="0"/>
                </a:moveTo>
                <a:cubicBezTo>
                  <a:pt x="1772607" y="0"/>
                  <a:pt x="2283868" y="511261"/>
                  <a:pt x="2283868" y="1141934"/>
                </a:cubicBezTo>
                <a:cubicBezTo>
                  <a:pt x="2283868" y="1772607"/>
                  <a:pt x="1772607" y="2283868"/>
                  <a:pt x="1141934" y="2283868"/>
                </a:cubicBezTo>
                <a:cubicBezTo>
                  <a:pt x="511261" y="2283868"/>
                  <a:pt x="0" y="1772607"/>
                  <a:pt x="0" y="1141934"/>
                </a:cubicBezTo>
                <a:cubicBezTo>
                  <a:pt x="0" y="511261"/>
                  <a:pt x="511261" y="0"/>
                  <a:pt x="1141934" y="0"/>
                </a:cubicBezTo>
                <a:close/>
              </a:path>
            </a:pathLst>
          </a:custGeom>
        </p:spPr>
      </p:pic>
      <p:pic>
        <p:nvPicPr>
          <p:cNvPr id="6" name="Picture 5" descr="Tilburg University Logo PNG vector in SVG, PDF, AI, CDR format">
            <a:extLst>
              <a:ext uri="{FF2B5EF4-FFF2-40B4-BE49-F238E27FC236}">
                <a16:creationId xmlns:a16="http://schemas.microsoft.com/office/drawing/2014/main" id="{6E166BD6-E43B-FAB9-19B9-706872E6C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46957" y="5175365"/>
            <a:ext cx="2743199" cy="205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Tilburg University Logo PNG vector in SVG, PDF, AI, CDR format">
            <a:extLst>
              <a:ext uri="{FF2B5EF4-FFF2-40B4-BE49-F238E27FC236}">
                <a16:creationId xmlns:a16="http://schemas.microsoft.com/office/drawing/2014/main" id="{3AF1529D-E2F6-ABFD-EBFC-D4D3A8379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182" y="1552610"/>
            <a:ext cx="4777381" cy="35830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FBFA2-F697-E678-B6CE-F6EB834B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/>
              <a:t>Recognition &amp; Rewards Festival on </a:t>
            </a:r>
            <a:r>
              <a:rPr lang="en-US" sz="2400" i="1"/>
              <a:t>Developing diversified and talented teams</a:t>
            </a:r>
          </a:p>
          <a:p>
            <a:pPr marL="0" indent="0">
              <a:buNone/>
            </a:pPr>
            <a:endParaRPr lang="en-US" sz="2400" i="1"/>
          </a:p>
          <a:p>
            <a:r>
              <a:rPr lang="en-US" sz="2400"/>
              <a:t>The workshop</a:t>
            </a:r>
          </a:p>
          <a:p>
            <a:r>
              <a:rPr lang="en-US" sz="2400"/>
              <a:t>How do </a:t>
            </a:r>
            <a:r>
              <a:rPr lang="en-US" sz="2400" i="1"/>
              <a:t>you</a:t>
            </a:r>
            <a:r>
              <a:rPr lang="en-US" sz="2400"/>
              <a:t> see the young academic?</a:t>
            </a:r>
          </a:p>
          <a:p>
            <a:r>
              <a:rPr lang="en-US" sz="2400"/>
              <a:t>And what are </a:t>
            </a:r>
            <a:r>
              <a:rPr lang="en-US" sz="2400" i="1"/>
              <a:t>their</a:t>
            </a:r>
            <a:r>
              <a:rPr lang="en-US" sz="2400"/>
              <a:t> dreams and fears?</a:t>
            </a:r>
          </a:p>
          <a:p>
            <a:r>
              <a:rPr lang="en-US" sz="2400"/>
              <a:t>Share thoughts</a:t>
            </a:r>
          </a:p>
        </p:txBody>
      </p:sp>
    </p:spTree>
    <p:extLst>
      <p:ext uri="{BB962C8B-B14F-4D97-AF65-F5344CB8AC3E}">
        <p14:creationId xmlns:p14="http://schemas.microsoft.com/office/powerpoint/2010/main" val="2974455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3" name="Rectangle 56">
            <a:extLst>
              <a:ext uri="{FF2B5EF4-FFF2-40B4-BE49-F238E27FC236}">
                <a16:creationId xmlns:a16="http://schemas.microsoft.com/office/drawing/2014/main" id="{72018E1B-E0B9-4440-AFF3-4112E50A2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52820D-1F74-C9A5-6A53-719B438A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90"/>
            <a:ext cx="10515600" cy="18400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5200" kern="1200">
                <a:latin typeface="+mj-lt"/>
                <a:ea typeface="+mj-ea"/>
                <a:cs typeface="+mj-cs"/>
              </a:rPr>
              <a:t>Introductions!</a:t>
            </a:r>
          </a:p>
        </p:txBody>
      </p:sp>
      <p:pic>
        <p:nvPicPr>
          <p:cNvPr id="6" name="Picture 5" descr="Anneloes Kip">
            <a:extLst>
              <a:ext uri="{FF2B5EF4-FFF2-40B4-BE49-F238E27FC236}">
                <a16:creationId xmlns:a16="http://schemas.microsoft.com/office/drawing/2014/main" id="{B7031B91-366C-BF93-62E0-0C1C4DE0B7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641" r="12396" b="3"/>
          <a:stretch/>
        </p:blipFill>
        <p:spPr>
          <a:xfrm>
            <a:off x="182787" y="2558694"/>
            <a:ext cx="2827865" cy="3731891"/>
          </a:xfrm>
          <a:prstGeom prst="rect">
            <a:avLst/>
          </a:prstGeom>
        </p:spPr>
      </p:pic>
      <p:pic>
        <p:nvPicPr>
          <p:cNvPr id="8" name="Picture 7" descr="Tilburg University Logo PNG vector in SVG, PDF, AI, CDR format">
            <a:extLst>
              <a:ext uri="{FF2B5EF4-FFF2-40B4-BE49-F238E27FC236}">
                <a16:creationId xmlns:a16="http://schemas.microsoft.com/office/drawing/2014/main" id="{48889430-B9C8-D0D8-E3AA-18CEE99EA95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862" r="22308" b="3"/>
          <a:stretch/>
        </p:blipFill>
        <p:spPr>
          <a:xfrm>
            <a:off x="3180760" y="2558694"/>
            <a:ext cx="2827865" cy="3731891"/>
          </a:xfrm>
          <a:prstGeom prst="rect">
            <a:avLst/>
          </a:prstGeom>
        </p:spPr>
      </p:pic>
      <p:pic>
        <p:nvPicPr>
          <p:cNvPr id="5" name="Picture 4" descr="Ana Hriscu">
            <a:extLst>
              <a:ext uri="{FF2B5EF4-FFF2-40B4-BE49-F238E27FC236}">
                <a16:creationId xmlns:a16="http://schemas.microsoft.com/office/drawing/2014/main" id="{1E3EAF88-CB27-A9C6-33AB-8BCEC5E66E5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363" r="10860" b="-2"/>
          <a:stretch/>
        </p:blipFill>
        <p:spPr>
          <a:xfrm>
            <a:off x="6178733" y="2558694"/>
            <a:ext cx="2827865" cy="3731891"/>
          </a:xfrm>
          <a:prstGeom prst="rect">
            <a:avLst/>
          </a:prstGeom>
        </p:spPr>
      </p:pic>
      <p:pic>
        <p:nvPicPr>
          <p:cNvPr id="3" name="Picture 2" descr="Ross Hamilton">
            <a:extLst>
              <a:ext uri="{FF2B5EF4-FFF2-40B4-BE49-F238E27FC236}">
                <a16:creationId xmlns:a16="http://schemas.microsoft.com/office/drawing/2014/main" id="{CFC830B6-95AB-C56F-95B2-8A7E25058DE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4863" r="9360" b="-2"/>
          <a:stretch/>
        </p:blipFill>
        <p:spPr>
          <a:xfrm>
            <a:off x="9176706" y="2558694"/>
            <a:ext cx="2827865" cy="373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8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19">
            <a:extLst>
              <a:ext uri="{FF2B5EF4-FFF2-40B4-BE49-F238E27FC236}">
                <a16:creationId xmlns:a16="http://schemas.microsoft.com/office/drawing/2014/main" id="{69D47016-023F-44BD-981C-50E7A10A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61DE68-8547-148B-73BA-8C7771F4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57200"/>
            <a:ext cx="4343400" cy="1929384"/>
          </a:xfrm>
        </p:spPr>
        <p:txBody>
          <a:bodyPr anchor="ctr">
            <a:normAutofit/>
          </a:bodyPr>
          <a:lstStyle/>
          <a:p>
            <a:r>
              <a:rPr lang="en-US" sz="4800"/>
              <a:t>The workshop</a:t>
            </a:r>
          </a:p>
        </p:txBody>
      </p:sp>
      <p:sp>
        <p:nvSpPr>
          <p:cNvPr id="31" name="sketchy line">
            <a:extLst>
              <a:ext uri="{FF2B5EF4-FFF2-40B4-BE49-F238E27FC236}">
                <a16:creationId xmlns:a16="http://schemas.microsoft.com/office/drawing/2014/main" id="{6D8B37B0-0682-433E-BC8D-498C04ABD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471415" y="1412748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9B7578-19F2-C7DC-6DF9-630FE7123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263" y="457200"/>
            <a:ext cx="6007608" cy="1929384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buFont typeface="Wingdings" panose="020B0604020202020204" pitchFamily="34" charset="0"/>
              <a:buChar char="v"/>
            </a:pPr>
            <a:r>
              <a:rPr lang="en-US" sz="1700" dirty="0"/>
              <a:t>Context: challenges and chances in the nearby future of Academia</a:t>
            </a:r>
          </a:p>
          <a:p>
            <a:pPr>
              <a:buFont typeface="Wingdings" panose="020B0604020202020204" pitchFamily="34" charset="0"/>
              <a:buChar char="v"/>
            </a:pPr>
            <a:r>
              <a:rPr lang="en-US" sz="1700" dirty="0"/>
              <a:t>The current PhD might be the academic of 2035 </a:t>
            </a:r>
          </a:p>
          <a:p>
            <a:pPr>
              <a:buFont typeface="Wingdings" panose="020B0604020202020204" pitchFamily="34" charset="0"/>
              <a:buChar char="v"/>
            </a:pPr>
            <a:r>
              <a:rPr lang="en-US" sz="1700" dirty="0"/>
              <a:t>They are working in your team in a temporary (and therefore potentially vulnerable) position</a:t>
            </a:r>
          </a:p>
          <a:p>
            <a:pPr>
              <a:buFont typeface="Wingdings" panose="020B0604020202020204" pitchFamily="34" charset="0"/>
              <a:buChar char="v"/>
            </a:pPr>
            <a:r>
              <a:rPr lang="en-US" sz="1700" dirty="0"/>
              <a:t>So what are </a:t>
            </a:r>
            <a:r>
              <a:rPr lang="en-US" sz="1700" i="1" dirty="0"/>
              <a:t>they</a:t>
            </a:r>
            <a:r>
              <a:rPr lang="en-US" sz="1700" dirty="0"/>
              <a:t> dreaming of? What do </a:t>
            </a:r>
            <a:r>
              <a:rPr lang="en-US" sz="1700" i="1" dirty="0"/>
              <a:t>they</a:t>
            </a:r>
            <a:r>
              <a:rPr lang="en-US" sz="1700" dirty="0"/>
              <a:t> fear? What are </a:t>
            </a:r>
            <a:r>
              <a:rPr lang="en-US" sz="1700" i="1" dirty="0"/>
              <a:t>their</a:t>
            </a:r>
            <a:r>
              <a:rPr lang="en-US" sz="1700" dirty="0"/>
              <a:t> needs?</a:t>
            </a:r>
          </a:p>
        </p:txBody>
      </p:sp>
      <p:pic>
        <p:nvPicPr>
          <p:cNvPr id="5" name="Picture 4" descr="Tilburg University Logo PNG vector in SVG, PDF, AI, CDR format">
            <a:extLst>
              <a:ext uri="{FF2B5EF4-FFF2-40B4-BE49-F238E27FC236}">
                <a16:creationId xmlns:a16="http://schemas.microsoft.com/office/drawing/2014/main" id="{51038016-9AFA-F9B7-0CFC-EE8D9E6E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030" y="2569464"/>
            <a:ext cx="4905248" cy="3678936"/>
          </a:xfrm>
          <a:prstGeom prst="rect">
            <a:avLst/>
          </a:prstGeom>
        </p:spPr>
      </p:pic>
      <p:pic>
        <p:nvPicPr>
          <p:cNvPr id="4" name="Content Placeholder 3" descr="A graphic of a diagram of people&#10;&#10;Description automatically generated">
            <a:extLst>
              <a:ext uri="{FF2B5EF4-FFF2-40B4-BE49-F238E27FC236}">
                <a16:creationId xmlns:a16="http://schemas.microsoft.com/office/drawing/2014/main" id="{68BA2711-E32F-F8BE-E1C6-146F452C5C0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91"/>
          <a:stretch/>
        </p:blipFill>
        <p:spPr>
          <a:xfrm>
            <a:off x="6399307" y="2569464"/>
            <a:ext cx="5178489" cy="3678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022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5199994-21AE-49A2-BA0D-12E295989A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145E6A-9A0A-9F6B-17E0-004D8F31A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570" y="530578"/>
            <a:ext cx="4771178" cy="1160110"/>
          </a:xfrm>
        </p:spPr>
        <p:txBody>
          <a:bodyPr>
            <a:normAutofit/>
          </a:bodyPr>
          <a:lstStyle/>
          <a:p>
            <a:r>
              <a:rPr lang="en-US" sz="3400" dirty="0"/>
              <a:t>What are the dreams, fears and needs of PhD’s?</a:t>
            </a:r>
          </a:p>
        </p:txBody>
      </p:sp>
      <p:pic>
        <p:nvPicPr>
          <p:cNvPr id="4" name="Picture 3" descr="A drawing of a person with a smile&#10;&#10;Description automatically generated">
            <a:extLst>
              <a:ext uri="{FF2B5EF4-FFF2-40B4-BE49-F238E27FC236}">
                <a16:creationId xmlns:a16="http://schemas.microsoft.com/office/drawing/2014/main" id="{7C8FFA9C-05F3-7168-13D4-C50DD35B1F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758" y="530578"/>
            <a:ext cx="4135077" cy="5683955"/>
          </a:xfrm>
          <a:custGeom>
            <a:avLst/>
            <a:gdLst/>
            <a:ahLst/>
            <a:cxnLst/>
            <a:rect l="l" t="t" r="r" b="b"/>
            <a:pathLst>
              <a:path w="4643496" h="5550370">
                <a:moveTo>
                  <a:pt x="81586" y="0"/>
                </a:moveTo>
                <a:lnTo>
                  <a:pt x="4561910" y="0"/>
                </a:lnTo>
                <a:cubicBezTo>
                  <a:pt x="4606969" y="0"/>
                  <a:pt x="4643496" y="36527"/>
                  <a:pt x="4643496" y="81586"/>
                </a:cubicBezTo>
                <a:lnTo>
                  <a:pt x="4643496" y="5468784"/>
                </a:lnTo>
                <a:cubicBezTo>
                  <a:pt x="4643496" y="5513843"/>
                  <a:pt x="4606969" y="5550370"/>
                  <a:pt x="4561910" y="5550370"/>
                </a:cubicBezTo>
                <a:lnTo>
                  <a:pt x="81586" y="5550370"/>
                </a:lnTo>
                <a:cubicBezTo>
                  <a:pt x="36527" y="5550370"/>
                  <a:pt x="0" y="5513843"/>
                  <a:pt x="0" y="5468784"/>
                </a:cubicBezTo>
                <a:lnTo>
                  <a:pt x="0" y="81586"/>
                </a:lnTo>
                <a:cubicBezTo>
                  <a:pt x="0" y="36527"/>
                  <a:pt x="36527" y="0"/>
                  <a:pt x="81586" y="0"/>
                </a:cubicBezTo>
                <a:close/>
              </a:path>
            </a:pathLst>
          </a:custGeom>
        </p:spPr>
      </p:pic>
      <p:sp>
        <p:nvSpPr>
          <p:cNvPr id="22" name="Arc 21">
            <a:extLst>
              <a:ext uri="{FF2B5EF4-FFF2-40B4-BE49-F238E27FC236}">
                <a16:creationId xmlns:a16="http://schemas.microsoft.com/office/drawing/2014/main" id="{A2C34835-4F79-4934-B151-D68E79764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269068">
            <a:off x="8717845" y="3339275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2CAF8-BCB7-E67B-A4B5-EA497879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9570" y="1825625"/>
            <a:ext cx="4771178" cy="4388908"/>
          </a:xfrm>
        </p:spPr>
        <p:txBody>
          <a:bodyPr vert="horz" lIns="91440" tIns="45720" rIns="91440" bIns="45720" rtlCol="0">
            <a:normAutofit/>
          </a:bodyPr>
          <a:lstStyle/>
          <a:p>
            <a:pPr marL="457200" lvl="1" indent="0">
              <a:buNone/>
            </a:pPr>
            <a:r>
              <a:rPr lang="en-GB" sz="1700" dirty="0">
                <a:latin typeface="Segoe UI"/>
                <a:cs typeface="Segoe UI"/>
              </a:rPr>
              <a:t>Divide in three groups and interview the PhDs. Change PhD after 15 minutes. Combine your perspective with their perspective and together form an idea of the academic of the future.</a:t>
            </a:r>
          </a:p>
          <a:p>
            <a:pPr marL="457200" lvl="1" indent="0">
              <a:buNone/>
            </a:pPr>
            <a:r>
              <a:rPr lang="en-GB" sz="1700" dirty="0">
                <a:latin typeface="Segoe UI"/>
                <a:cs typeface="Segoe UI"/>
              </a:rPr>
              <a:t>You can ask questions like: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Reflecting from the future of 2035, how has your career progressed in the past 12 years? 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What have you achieved?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What are you proud of?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How has your membership of a team supported you?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Was </a:t>
            </a: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there anything holding you back?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GB" sz="1700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"/>
                <a:cs typeface="Segoe UI"/>
              </a:rPr>
              <a:t>How has your university supported the progress of your career?</a:t>
            </a:r>
          </a:p>
        </p:txBody>
      </p:sp>
    </p:spTree>
    <p:extLst>
      <p:ext uri="{BB962C8B-B14F-4D97-AF65-F5344CB8AC3E}">
        <p14:creationId xmlns:p14="http://schemas.microsoft.com/office/powerpoint/2010/main" val="3746342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E5554E6E82F34B8F75D68C10A0DBD2" ma:contentTypeVersion="12" ma:contentTypeDescription="Een nieuw document maken." ma:contentTypeScope="" ma:versionID="fe175e2db85c2cc11f62bc1fc6786bb7">
  <xsd:schema xmlns:xsd="http://www.w3.org/2001/XMLSchema" xmlns:xs="http://www.w3.org/2001/XMLSchema" xmlns:p="http://schemas.microsoft.com/office/2006/metadata/properties" xmlns:ns2="3b8a03ca-671d-4511-b0b1-0519793192a2" xmlns:ns3="c1dcd0a9-54c1-453f-9529-c5889d910b02" targetNamespace="http://schemas.microsoft.com/office/2006/metadata/properties" ma:root="true" ma:fieldsID="c33cc150008bd020a503953eba804bee" ns2:_="" ns3:_="">
    <xsd:import namespace="3b8a03ca-671d-4511-b0b1-0519793192a2"/>
    <xsd:import namespace="c1dcd0a9-54c1-453f-9529-c5889d910b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a03ca-671d-4511-b0b1-0519793192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9af1b232-8950-420c-a310-57ce6f91c7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cd0a9-54c1-453f-9529-c5889d910b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b8a03ca-671d-4511-b0b1-0519793192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EAF53B0-4EAB-46F5-B7C7-E3E6D4E6CF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1E7D08-3760-408A-855A-29C5A44B41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a03ca-671d-4511-b0b1-0519793192a2"/>
    <ds:schemaRef ds:uri="c1dcd0a9-54c1-453f-9529-c5889d910b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78A005-51F4-46E9-84DA-1E6AA15F3863}">
  <ds:schemaRefs>
    <ds:schemaRef ds:uri="http://schemas.microsoft.com/office/2006/metadata/properties"/>
    <ds:schemaRef ds:uri="http://schemas.microsoft.com/office/infopath/2007/PartnerControls"/>
    <ds:schemaRef ds:uri="3b8a03ca-671d-4511-b0b1-0519793192a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1474</TotalTime>
  <Words>208</Words>
  <Application>Microsoft Office PowerPoint</Application>
  <PresentationFormat>Breedbeeld</PresentationFormat>
  <Paragraphs>24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Courier New,monospace</vt:lpstr>
      <vt:lpstr>Segoe UI</vt:lpstr>
      <vt:lpstr>Wingdings</vt:lpstr>
      <vt:lpstr>office theme</vt:lpstr>
      <vt:lpstr>The Dreams and Fears of PhD’s in your team</vt:lpstr>
      <vt:lpstr>PowerPoint-presentatie</vt:lpstr>
      <vt:lpstr>Introductions!</vt:lpstr>
      <vt:lpstr>The workshop</vt:lpstr>
      <vt:lpstr>What are the dreams, fears and needs of PhD’s?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Marjan van Hunnik</dc:creator>
  <cp:lastModifiedBy>Marjan van Hunnik</cp:lastModifiedBy>
  <cp:revision>195</cp:revision>
  <dcterms:created xsi:type="dcterms:W3CDTF">2024-05-03T13:08:01Z</dcterms:created>
  <dcterms:modified xsi:type="dcterms:W3CDTF">2024-11-06T15:36:07Z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0x0101004BE5554E6E82F34B8F75D68C10A0DBD2</vt:lpwstr>
  </property>
  <property fmtid="{D5CDD505-2E9C-101B-9397-08002B2CF9AE}" pid="3" name="MSIP_Label_b29f4804-9ab0-4527-a877-f7a87100f5fc_Enabled">
    <vt:lpwstr>true</vt:lpwstr>
  </property>
  <property fmtid="{D5CDD505-2E9C-101B-9397-08002B2CF9AE}" pid="4" name="MSIP_Label_b29f4804-9ab0-4527-a877-f7a87100f5fc_SetDate">
    <vt:lpwstr>2024-05-03T13:08:06Z</vt:lpwstr>
  </property>
  <property fmtid="{D5CDD505-2E9C-101B-9397-08002B2CF9AE}" pid="5" name="MSIP_Label_b29f4804-9ab0-4527-a877-f7a87100f5fc_Method">
    <vt:lpwstr>Standard</vt:lpwstr>
  </property>
  <property fmtid="{D5CDD505-2E9C-101B-9397-08002B2CF9AE}" pid="6" name="MSIP_Label_b29f4804-9ab0-4527-a877-f7a87100f5fc_Name">
    <vt:lpwstr>General</vt:lpwstr>
  </property>
  <property fmtid="{D5CDD505-2E9C-101B-9397-08002B2CF9AE}" pid="7" name="MSIP_Label_b29f4804-9ab0-4527-a877-f7a87100f5fc_SiteId">
    <vt:lpwstr>7a5561df-6599-4898-8a20-cce41db3b44f</vt:lpwstr>
  </property>
  <property fmtid="{D5CDD505-2E9C-101B-9397-08002B2CF9AE}" pid="8" name="MSIP_Label_b29f4804-9ab0-4527-a877-f7a87100f5fc_ActionId">
    <vt:lpwstr>645ef097-fb32-45b6-b4ad-1bf01837921c</vt:lpwstr>
  </property>
  <property fmtid="{D5CDD505-2E9C-101B-9397-08002B2CF9AE}" pid="9" name="MSIP_Label_b29f4804-9ab0-4527-a877-f7a87100f5fc_ContentBits">
    <vt:lpwstr>0</vt:lpwstr>
  </property>
  <property fmtid="{D5CDD505-2E9C-101B-9397-08002B2CF9AE}" pid="10" name="MediaServiceImageTags">
    <vt:lpwstr/>
  </property>
</Properties>
</file>