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0" r:id="rId8"/>
    <p:sldId id="259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72A"/>
    <a:srgbClr val="2F5364"/>
    <a:srgbClr val="AE1F2A"/>
    <a:srgbClr val="76A342"/>
    <a:srgbClr val="4E8DCC"/>
    <a:srgbClr val="CADDFF"/>
    <a:srgbClr val="CFDCF1"/>
    <a:srgbClr val="CADDF4"/>
    <a:srgbClr val="CADCFF"/>
    <a:srgbClr val="CAD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65"/>
    <p:restoredTop sz="96405"/>
  </p:normalViewPr>
  <p:slideViewPr>
    <p:cSldViewPr snapToGrid="0">
      <p:cViewPr varScale="1">
        <p:scale>
          <a:sx n="127" d="100"/>
          <a:sy n="127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8C644-C967-E2F1-04F9-A8A657417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6400801" cy="23876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720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B9362E6-83D5-B110-99D5-5530148C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6400800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82B4757B-CB62-1FC8-D904-F86949384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70863" y="1122363"/>
            <a:ext cx="3622675" cy="4135437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CE90792F-197E-789C-52F6-2A83D1047C7B}"/>
              </a:ext>
            </a:extLst>
          </p:cNvPr>
          <p:cNvCxnSpPr>
            <a:cxnSpLocks/>
          </p:cNvCxnSpPr>
          <p:nvPr userDrawn="1"/>
        </p:nvCxnSpPr>
        <p:spPr>
          <a:xfrm>
            <a:off x="838200" y="6485158"/>
            <a:ext cx="8886986" cy="0"/>
          </a:xfrm>
          <a:prstGeom prst="line">
            <a:avLst/>
          </a:prstGeom>
          <a:ln w="19050" cap="rnd">
            <a:solidFill>
              <a:schemeClr val="accent6"/>
            </a:solidFill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96E27831-88CF-A28B-3B6E-44B618C7F506}"/>
              </a:ext>
            </a:extLst>
          </p:cNvPr>
          <p:cNvSpPr txBox="1"/>
          <p:nvPr userDrawn="1"/>
        </p:nvSpPr>
        <p:spPr>
          <a:xfrm>
            <a:off x="8773297" y="6363730"/>
            <a:ext cx="2580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b="1" i="0" dirty="0">
                <a:solidFill>
                  <a:srgbClr val="EC672A"/>
                </a:solidFill>
                <a:latin typeface="Arial MT Std Cond" panose="020B0402020200020204" pitchFamily="34" charset="0"/>
              </a:rPr>
              <a:t>RECOGNITION &amp; REWARDS</a:t>
            </a:r>
          </a:p>
        </p:txBody>
      </p:sp>
    </p:spTree>
    <p:extLst>
      <p:ext uri="{BB962C8B-B14F-4D97-AF65-F5344CB8AC3E}">
        <p14:creationId xmlns:p14="http://schemas.microsoft.com/office/powerpoint/2010/main" val="143884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rgbClr val="CAD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C99CC-F6AA-8704-1CC7-0CC85CE5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42168"/>
            <a:ext cx="10515600" cy="28527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 b="0" i="0">
                <a:solidFill>
                  <a:schemeClr val="bg2"/>
                </a:solidFill>
                <a:latin typeface="Arial MT Std Light" panose="020B0302030403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1931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BFC45-7506-F313-24FE-3C821C778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54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5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9A8F1D51-D19B-E405-9554-FD4D94E58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70893"/>
            <a:ext cx="10515600" cy="4518758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636A97AE-9E54-44BA-B4DB-8492EF2407E8}"/>
              </a:ext>
            </a:extLst>
          </p:cNvPr>
          <p:cNvCxnSpPr>
            <a:cxnSpLocks/>
          </p:cNvCxnSpPr>
          <p:nvPr userDrawn="1"/>
        </p:nvCxnSpPr>
        <p:spPr>
          <a:xfrm>
            <a:off x="838200" y="6485158"/>
            <a:ext cx="8886986" cy="0"/>
          </a:xfrm>
          <a:prstGeom prst="line">
            <a:avLst/>
          </a:prstGeom>
          <a:ln w="19050" cap="rnd">
            <a:solidFill>
              <a:schemeClr val="accent6"/>
            </a:solidFill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A028DFC3-9685-3DA0-F587-8370CFF238E7}"/>
              </a:ext>
            </a:extLst>
          </p:cNvPr>
          <p:cNvSpPr txBox="1"/>
          <p:nvPr userDrawn="1"/>
        </p:nvSpPr>
        <p:spPr>
          <a:xfrm>
            <a:off x="8773297" y="6363730"/>
            <a:ext cx="2580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b="1" i="0" dirty="0">
                <a:solidFill>
                  <a:srgbClr val="EC672A"/>
                </a:solidFill>
                <a:latin typeface="Arial MT Std Cond" panose="020B0402020200020204" pitchFamily="34" charset="0"/>
              </a:rPr>
              <a:t>RECOGNITION &amp; REWARDS</a:t>
            </a:r>
          </a:p>
        </p:txBody>
      </p:sp>
    </p:spTree>
    <p:extLst>
      <p:ext uri="{BB962C8B-B14F-4D97-AF65-F5344CB8AC3E}">
        <p14:creationId xmlns:p14="http://schemas.microsoft.com/office/powerpoint/2010/main" val="84423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CFB3A274-AA37-6AEB-51E9-9F75F56544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6485158"/>
            <a:ext cx="8886986" cy="0"/>
          </a:xfrm>
          <a:prstGeom prst="line">
            <a:avLst/>
          </a:prstGeom>
          <a:ln w="19050" cap="rnd">
            <a:solidFill>
              <a:schemeClr val="accent6"/>
            </a:solidFill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03269244-6A9E-8661-E67E-8CBA94708B1D}"/>
              </a:ext>
            </a:extLst>
          </p:cNvPr>
          <p:cNvSpPr txBox="1"/>
          <p:nvPr userDrawn="1"/>
        </p:nvSpPr>
        <p:spPr>
          <a:xfrm>
            <a:off x="8773297" y="6363730"/>
            <a:ext cx="2580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b="1" i="0" dirty="0">
                <a:solidFill>
                  <a:srgbClr val="EC672A"/>
                </a:solidFill>
                <a:latin typeface="Arial MT Std Cond" panose="020B0402020200020204" pitchFamily="34" charset="0"/>
              </a:rPr>
              <a:t>RECOGNITION &amp; REWARDS</a:t>
            </a:r>
          </a:p>
        </p:txBody>
      </p:sp>
    </p:spTree>
    <p:extLst>
      <p:ext uri="{BB962C8B-B14F-4D97-AF65-F5344CB8AC3E}">
        <p14:creationId xmlns:p14="http://schemas.microsoft.com/office/powerpoint/2010/main" val="2730583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A717D5-E7D8-EBA9-52DE-386950A56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0C60B17-0385-129B-6F87-DEF7ED7C148D}"/>
              </a:ext>
            </a:extLst>
          </p:cNvPr>
          <p:cNvSpPr/>
          <p:nvPr userDrawn="1"/>
        </p:nvSpPr>
        <p:spPr>
          <a:xfrm>
            <a:off x="0" y="0"/>
            <a:ext cx="216000" cy="1144800"/>
          </a:xfrm>
          <a:prstGeom prst="rect">
            <a:avLst/>
          </a:prstGeom>
          <a:solidFill>
            <a:srgbClr val="CADCF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ln>
                <a:noFill/>
              </a:ln>
              <a:noFill/>
            </a:endParaRPr>
          </a:p>
        </p:txBody>
      </p:sp>
      <p:sp>
        <p:nvSpPr>
          <p:cNvPr id="9" name="Tijdelijke aanduiding voor titel 8">
            <a:extLst>
              <a:ext uri="{FF2B5EF4-FFF2-40B4-BE49-F238E27FC236}">
                <a16:creationId xmlns:a16="http://schemas.microsoft.com/office/drawing/2014/main" id="{D3F39DAD-2B33-A37E-C902-3729CF45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A47204C8-6969-DD5C-FF80-DEAE50E0D321}"/>
              </a:ext>
            </a:extLst>
          </p:cNvPr>
          <p:cNvSpPr/>
          <p:nvPr userDrawn="1"/>
        </p:nvSpPr>
        <p:spPr>
          <a:xfrm>
            <a:off x="0" y="1144800"/>
            <a:ext cx="216000" cy="1144800"/>
          </a:xfrm>
          <a:prstGeom prst="rect">
            <a:avLst/>
          </a:prstGeom>
          <a:solidFill>
            <a:srgbClr val="4E8D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ln>
                <a:noFill/>
              </a:ln>
              <a:noFill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87AB3D1-AEAC-C4D2-CC3E-67E95421F58B}"/>
              </a:ext>
            </a:extLst>
          </p:cNvPr>
          <p:cNvSpPr/>
          <p:nvPr userDrawn="1"/>
        </p:nvSpPr>
        <p:spPr>
          <a:xfrm>
            <a:off x="0" y="2289600"/>
            <a:ext cx="216000" cy="1144800"/>
          </a:xfrm>
          <a:prstGeom prst="rect">
            <a:avLst/>
          </a:prstGeom>
          <a:solidFill>
            <a:srgbClr val="2F536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ln>
                <a:noFill/>
              </a:ln>
              <a:noFill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63DE24D-C211-3C6E-0283-806EF0649506}"/>
              </a:ext>
            </a:extLst>
          </p:cNvPr>
          <p:cNvSpPr/>
          <p:nvPr userDrawn="1"/>
        </p:nvSpPr>
        <p:spPr>
          <a:xfrm>
            <a:off x="0" y="3434400"/>
            <a:ext cx="216000" cy="1144800"/>
          </a:xfrm>
          <a:prstGeom prst="rect">
            <a:avLst/>
          </a:prstGeom>
          <a:solidFill>
            <a:srgbClr val="76A34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ln>
                <a:noFill/>
              </a:ln>
              <a:noFill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1346611F-B9EC-A1D7-5142-0AED6140D581}"/>
              </a:ext>
            </a:extLst>
          </p:cNvPr>
          <p:cNvSpPr/>
          <p:nvPr userDrawn="1"/>
        </p:nvSpPr>
        <p:spPr>
          <a:xfrm>
            <a:off x="0" y="4579200"/>
            <a:ext cx="216000" cy="1144800"/>
          </a:xfrm>
          <a:prstGeom prst="rect">
            <a:avLst/>
          </a:prstGeom>
          <a:solidFill>
            <a:srgbClr val="AE1F2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ln>
                <a:noFill/>
              </a:ln>
              <a:noFill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B4A790BC-8392-64E6-D345-1219B74B8A82}"/>
              </a:ext>
            </a:extLst>
          </p:cNvPr>
          <p:cNvSpPr/>
          <p:nvPr userDrawn="1"/>
        </p:nvSpPr>
        <p:spPr>
          <a:xfrm>
            <a:off x="0" y="5724000"/>
            <a:ext cx="216000" cy="1144800"/>
          </a:xfrm>
          <a:prstGeom prst="rect">
            <a:avLst/>
          </a:prstGeom>
          <a:solidFill>
            <a:srgbClr val="EC672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ln>
                <a:noFill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578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4E8DCC"/>
          </a:solidFill>
          <a:latin typeface="Arial MT Std" panose="020B0402020200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F5364"/>
          </a:solidFill>
          <a:latin typeface="Arial MT Std Medium" panose="020B0402020200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F5364"/>
          </a:solidFill>
          <a:latin typeface="Arial MT Std Medium" panose="020B0402020200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F5364"/>
          </a:solidFill>
          <a:latin typeface="Arial MT Std Medium" panose="020B0402020200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F5364"/>
          </a:solidFill>
          <a:latin typeface="Arial MT Std Medium" panose="020B0402020200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F5364"/>
          </a:solidFill>
          <a:latin typeface="Arial MT Std Medium" panose="020B0402020200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jpeg"/><Relationship Id="rId18" Type="http://schemas.openxmlformats.org/officeDocument/2006/relationships/image" Target="../media/image32.png"/><Relationship Id="rId26" Type="http://schemas.openxmlformats.org/officeDocument/2006/relationships/image" Target="../media/image40.jpg"/><Relationship Id="rId21" Type="http://schemas.openxmlformats.org/officeDocument/2006/relationships/image" Target="../media/image35.jpg"/><Relationship Id="rId34" Type="http://schemas.openxmlformats.org/officeDocument/2006/relationships/image" Target="../media/image4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jpg"/><Relationship Id="rId33" Type="http://schemas.openxmlformats.org/officeDocument/2006/relationships/image" Target="../media/image47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20" Type="http://schemas.openxmlformats.org/officeDocument/2006/relationships/image" Target="../media/image34.jp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jpeg"/><Relationship Id="rId37" Type="http://schemas.openxmlformats.org/officeDocument/2006/relationships/image" Target="../media/image51.png"/><Relationship Id="rId5" Type="http://schemas.openxmlformats.org/officeDocument/2006/relationships/image" Target="../media/image19.jpg"/><Relationship Id="rId15" Type="http://schemas.openxmlformats.org/officeDocument/2006/relationships/image" Target="../media/image29.png"/><Relationship Id="rId23" Type="http://schemas.openxmlformats.org/officeDocument/2006/relationships/image" Target="../media/image37.JP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10" Type="http://schemas.openxmlformats.org/officeDocument/2006/relationships/image" Target="../media/image24.jpeg"/><Relationship Id="rId19" Type="http://schemas.openxmlformats.org/officeDocument/2006/relationships/image" Target="../media/image33.jpg"/><Relationship Id="rId31" Type="http://schemas.openxmlformats.org/officeDocument/2006/relationships/image" Target="../media/image45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jpeg"/><Relationship Id="rId22" Type="http://schemas.openxmlformats.org/officeDocument/2006/relationships/image" Target="../media/image36.jpg"/><Relationship Id="rId27" Type="http://schemas.openxmlformats.org/officeDocument/2006/relationships/image" Target="../media/image41.jpg"/><Relationship Id="rId30" Type="http://schemas.openxmlformats.org/officeDocument/2006/relationships/image" Target="../media/image44.png"/><Relationship Id="rId35" Type="http://schemas.openxmlformats.org/officeDocument/2006/relationships/image" Target="../media/image49.jpeg"/><Relationship Id="rId8" Type="http://schemas.openxmlformats.org/officeDocument/2006/relationships/image" Target="../media/image22.svg"/><Relationship Id="rId3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mailto:faez@unl.n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30743BB-1B1D-04E9-B049-9937BC35F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400" y="842400"/>
            <a:ext cx="7173434" cy="2387600"/>
          </a:xfrm>
        </p:spPr>
        <p:txBody>
          <a:bodyPr>
            <a:normAutofit fontScale="90000"/>
          </a:bodyPr>
          <a:lstStyle/>
          <a:p>
            <a:r>
              <a:rPr lang="nl-NL" dirty="0"/>
              <a:t>Making room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everyone’s</a:t>
            </a:r>
            <a:r>
              <a:rPr lang="nl-NL" dirty="0"/>
              <a:t> talent</a:t>
            </a:r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5D6E2A54-718A-5B04-B8DD-3A066F26B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600" y="3602038"/>
            <a:ext cx="5756031" cy="1655762"/>
          </a:xfrm>
        </p:spPr>
        <p:txBody>
          <a:bodyPr/>
          <a:lstStyle/>
          <a:p>
            <a:r>
              <a:rPr lang="nl-NL" dirty="0" err="1"/>
              <a:t>Towards</a:t>
            </a:r>
            <a:r>
              <a:rPr lang="nl-NL" dirty="0"/>
              <a:t> a new </a:t>
            </a:r>
            <a:r>
              <a:rPr lang="nl-NL" dirty="0" err="1"/>
              <a:t>balance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recognition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rewards</a:t>
            </a:r>
            <a:r>
              <a:rPr lang="nl-NL" dirty="0"/>
              <a:t> of </a:t>
            </a:r>
            <a:r>
              <a:rPr lang="nl-NL" dirty="0" err="1"/>
              <a:t>academics</a:t>
            </a:r>
            <a:endParaRPr lang="nl-NL" dirty="0"/>
          </a:p>
        </p:txBody>
      </p:sp>
      <p:pic>
        <p:nvPicPr>
          <p:cNvPr id="15" name="Tijdelijke aanduiding voor afbeelding 14">
            <a:extLst>
              <a:ext uri="{FF2B5EF4-FFF2-40B4-BE49-F238E27FC236}">
                <a16:creationId xmlns:a16="http://schemas.microsoft.com/office/drawing/2014/main" id="{6157C828-3D79-040A-9F95-CEEF6FDE59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200" r="6200"/>
          <a:stretch>
            <a:fillRect/>
          </a:stretch>
        </p:blipFill>
        <p:spPr>
          <a:xfrm>
            <a:off x="7186247" y="1600200"/>
            <a:ext cx="5087938" cy="5808097"/>
          </a:xfrm>
        </p:spPr>
      </p:pic>
    </p:spTree>
    <p:extLst>
      <p:ext uri="{BB962C8B-B14F-4D97-AF65-F5344CB8AC3E}">
        <p14:creationId xmlns:p14="http://schemas.microsoft.com/office/powerpoint/2010/main" val="1930510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44034-CBC7-87BF-6BDD-21CEDB29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Balance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individual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team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CAC52E-D5F6-C569-15EA-90F701629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4" t="11317" r="11982" b="6977"/>
          <a:stretch/>
        </p:blipFill>
        <p:spPr>
          <a:xfrm>
            <a:off x="7025908" y="2450123"/>
            <a:ext cx="4775124" cy="3835755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A882D18-82B1-BB90-5FDC-02DF878DD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70893"/>
            <a:ext cx="6893658" cy="4518758"/>
          </a:xfrm>
        </p:spPr>
        <p:txBody>
          <a:bodyPr/>
          <a:lstStyle/>
          <a:p>
            <a:pPr marL="0" indent="0">
              <a:lnSpc>
                <a:spcPts val="2600"/>
              </a:lnSpc>
              <a:buNone/>
            </a:pPr>
            <a:r>
              <a:rPr lang="en-US" dirty="0"/>
              <a:t>A better balance between individual and team performance: 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Recognition of teamwork and team spirit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Inspire cooperation between organizations, </a:t>
            </a:r>
            <a:br>
              <a:rPr lang="en-US" dirty="0"/>
            </a:br>
            <a:r>
              <a:rPr lang="en-US" dirty="0"/>
              <a:t>disciplines and within teams (Team Science)</a:t>
            </a:r>
          </a:p>
          <a:p>
            <a:pPr>
              <a:lnSpc>
                <a:spcPts val="2600"/>
              </a:lnSpc>
            </a:pPr>
            <a:endParaRPr lang="en-US" dirty="0"/>
          </a:p>
          <a:p>
            <a:pPr>
              <a:lnSpc>
                <a:spcPts val="26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9519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44034-CBC7-87BF-6BDD-21CEDB29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More focus on </a:t>
            </a:r>
            <a:r>
              <a:rPr lang="nl-NL" dirty="0" err="1"/>
              <a:t>quality</a:t>
            </a:r>
            <a:r>
              <a:rPr lang="nl-NL" dirty="0"/>
              <a:t> of </a:t>
            </a:r>
            <a:r>
              <a:rPr lang="nl-NL" dirty="0" err="1"/>
              <a:t>work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A882D18-82B1-BB90-5FDC-02DF878DD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70893"/>
            <a:ext cx="6893658" cy="4518758"/>
          </a:xfrm>
        </p:spPr>
        <p:txBody>
          <a:bodyPr/>
          <a:lstStyle/>
          <a:p>
            <a:pPr marL="0" indent="0">
              <a:lnSpc>
                <a:spcPts val="2600"/>
              </a:lnSpc>
              <a:buNone/>
            </a:pPr>
            <a:r>
              <a:rPr lang="en-US" dirty="0"/>
              <a:t>More focus on quality of work over quantitative results: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Good scientific research increases scientific knowledge and makes a contribution to solving societal challenges</a:t>
            </a:r>
          </a:p>
          <a:p>
            <a:pPr>
              <a:lnSpc>
                <a:spcPts val="2600"/>
              </a:lnSpc>
            </a:pPr>
            <a:endParaRPr lang="fr-FR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1ED508-0D4B-2027-1413-9D4ABF1F6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79" t="15312" r="26617" b="8823"/>
          <a:stretch/>
        </p:blipFill>
        <p:spPr>
          <a:xfrm>
            <a:off x="7810337" y="1477109"/>
            <a:ext cx="3726355" cy="43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08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44034-CBC7-87BF-6BDD-21CEDB29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 </a:t>
            </a:r>
            <a:r>
              <a:rPr lang="nl-NL" dirty="0" err="1"/>
              <a:t>Stimulating</a:t>
            </a:r>
            <a:r>
              <a:rPr lang="nl-NL" dirty="0"/>
              <a:t> open </a:t>
            </a:r>
            <a:r>
              <a:rPr lang="nl-NL" dirty="0" err="1"/>
              <a:t>science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A882D18-82B1-BB90-5FDC-02DF878DD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70893"/>
            <a:ext cx="6893658" cy="4518758"/>
          </a:xfrm>
        </p:spPr>
        <p:txBody>
          <a:bodyPr/>
          <a:lstStyle/>
          <a:p>
            <a:pPr marL="0" indent="0">
              <a:lnSpc>
                <a:spcPts val="2600"/>
              </a:lnSpc>
              <a:buNone/>
            </a:pPr>
            <a:r>
              <a:rPr lang="en-US" dirty="0"/>
              <a:t>Open Science becomes the norm and stimulates interaction between scientists and society:</a:t>
            </a:r>
          </a:p>
          <a:p>
            <a:pPr marL="342900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/>
              <a:t>Stimulating Open Science means recognizing and rewarding other aspects of research (in addition to publications), such as datasets or software, as important research outputs</a:t>
            </a:r>
          </a:p>
          <a:p>
            <a:pPr>
              <a:lnSpc>
                <a:spcPts val="2600"/>
              </a:lnSpc>
            </a:pPr>
            <a:endParaRPr lang="fr-FR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7E054B-4852-0EAD-9697-38C3F2148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8" t="13637" r="18404" b="11326"/>
          <a:stretch/>
        </p:blipFill>
        <p:spPr>
          <a:xfrm>
            <a:off x="7645800" y="2734414"/>
            <a:ext cx="3708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4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44034-CBC7-87BF-6BDD-21CEDB29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</a:t>
            </a:r>
            <a:r>
              <a:rPr lang="nl-NL" dirty="0" err="1"/>
              <a:t>Stimulating</a:t>
            </a:r>
            <a:r>
              <a:rPr lang="nl-NL" dirty="0"/>
              <a:t> </a:t>
            </a:r>
            <a:r>
              <a:rPr lang="nl-NL" dirty="0" err="1"/>
              <a:t>leadership</a:t>
            </a:r>
            <a:r>
              <a:rPr lang="nl-NL" dirty="0"/>
              <a:t> in </a:t>
            </a:r>
            <a:r>
              <a:rPr lang="nl-NL" dirty="0" err="1"/>
              <a:t>academia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A882D18-82B1-BB90-5FDC-02DF878DD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70893"/>
            <a:ext cx="6893658" cy="45187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More emphasis on the value of high-quality leadership in academia to set the course in research and education, to achieve impact, and to ensure that teams of academics can do their work as well as possible</a:t>
            </a:r>
          </a:p>
          <a:p>
            <a:endParaRPr lang="fr-FR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94350B3-9A44-16E0-02DC-F0DBA711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229" y="2958207"/>
            <a:ext cx="6309360" cy="313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96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B6A4E-F42C-6B7C-2EFE-D5980A7B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How do we </a:t>
            </a:r>
            <a:r>
              <a:rPr lang="nl-NL" dirty="0" err="1"/>
              <a:t>achieve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change?</a:t>
            </a:r>
          </a:p>
        </p:txBody>
      </p:sp>
    </p:spTree>
    <p:extLst>
      <p:ext uri="{BB962C8B-B14F-4D97-AF65-F5344CB8AC3E}">
        <p14:creationId xmlns:p14="http://schemas.microsoft.com/office/powerpoint/2010/main" val="4278048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0CB34DF-1AA0-C611-0030-4C3A5F23D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40" y="414670"/>
            <a:ext cx="7835849" cy="55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13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ED7D4-5F4A-B22E-1706-331DC75D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Change approach in 6 </a:t>
            </a:r>
            <a:r>
              <a:rPr lang="nl-NL" dirty="0" err="1"/>
              <a:t>phases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14E05E-F690-1C7C-B6D7-DEEF27736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2915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ED7D4-5F4A-B22E-1706-331DC75D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approach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14E05E-F690-1C7C-B6D7-DEEF27736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70893"/>
            <a:ext cx="9355138" cy="4518758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C672A"/>
                </a:solidFill>
              </a:rPr>
              <a:t>18 Recognition &amp; Rewards committees </a:t>
            </a:r>
            <a:r>
              <a:rPr lang="en-US" dirty="0"/>
              <a:t>from all 14 research universities, research institutes and funders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Committees stimulate intended culture change at </a:t>
            </a:r>
            <a:r>
              <a:rPr lang="en-US" dirty="0">
                <a:solidFill>
                  <a:srgbClr val="EC672A"/>
                </a:solidFill>
              </a:rPr>
              <a:t>institutional level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There is a great and </a:t>
            </a:r>
            <a:r>
              <a:rPr lang="en-US" dirty="0">
                <a:solidFill>
                  <a:srgbClr val="EC672A"/>
                </a:solidFill>
              </a:rPr>
              <a:t>inspiring diversity of approaches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Inspiring, experimenting, co-creation, </a:t>
            </a:r>
            <a:r>
              <a:rPr lang="en-US" dirty="0">
                <a:solidFill>
                  <a:srgbClr val="EC672A"/>
                </a:solidFill>
              </a:rPr>
              <a:t>sharing good practices </a:t>
            </a:r>
            <a:r>
              <a:rPr lang="en-US" dirty="0"/>
              <a:t>and mutual learning are central to the </a:t>
            </a:r>
            <a:r>
              <a:rPr lang="en-US" dirty="0">
                <a:solidFill>
                  <a:srgbClr val="EC672A"/>
                </a:solidFill>
              </a:rPr>
              <a:t>joint </a:t>
            </a:r>
            <a:r>
              <a:rPr lang="en-US" dirty="0" err="1">
                <a:solidFill>
                  <a:srgbClr val="EC672A"/>
                </a:solidFill>
              </a:rPr>
              <a:t>programme</a:t>
            </a:r>
            <a:endParaRPr lang="en-US" dirty="0">
              <a:solidFill>
                <a:srgbClr val="EC672A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We stimulate this with regular (online) </a:t>
            </a:r>
            <a:r>
              <a:rPr lang="en-US" dirty="0">
                <a:solidFill>
                  <a:srgbClr val="EC672A"/>
                </a:solidFill>
              </a:rPr>
              <a:t>meetings, Recognition &amp; Rewards Festival </a:t>
            </a:r>
            <a:r>
              <a:rPr lang="en-US" dirty="0"/>
              <a:t>and we develop an </a:t>
            </a:r>
            <a:r>
              <a:rPr lang="en-US" dirty="0">
                <a:solidFill>
                  <a:srgbClr val="EC672A"/>
                </a:solidFill>
              </a:rPr>
              <a:t>online community platform</a:t>
            </a:r>
            <a:endParaRPr lang="fr-FR" dirty="0">
              <a:solidFill>
                <a:srgbClr val="EC67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61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5ACEF68-A7E5-B534-4335-178EDD794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043" y="334041"/>
            <a:ext cx="1688994" cy="2421065"/>
          </a:xfrm>
          <a:prstGeom prst="rect">
            <a:avLst/>
          </a:prstGeom>
          <a:ln>
            <a:solidFill>
              <a:schemeClr val="tx1">
                <a:alpha val="26000"/>
              </a:schemeClr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F6C8C0F-1C88-F1F3-3D09-BC41FF91A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70" y="334041"/>
            <a:ext cx="3545150" cy="2427231"/>
          </a:xfrm>
          <a:prstGeom prst="rect">
            <a:avLst/>
          </a:prstGeom>
        </p:spPr>
      </p:pic>
      <p:pic>
        <p:nvPicPr>
          <p:cNvPr id="9" name="Afbeelding 2">
            <a:extLst>
              <a:ext uri="{FF2B5EF4-FFF2-40B4-BE49-F238E27FC236}">
                <a16:creationId xmlns:a16="http://schemas.microsoft.com/office/drawing/2014/main" id="{C6BD239B-600B-5D7F-413C-4933A8A51D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r="2083"/>
          <a:stretch/>
        </p:blipFill>
        <p:spPr>
          <a:xfrm>
            <a:off x="4722801" y="334041"/>
            <a:ext cx="4398761" cy="2421065"/>
          </a:xfrm>
          <a:prstGeom prst="rect">
            <a:avLst/>
          </a:prstGeom>
          <a:ln>
            <a:solidFill>
              <a:schemeClr val="tx1">
                <a:alpha val="30000"/>
              </a:schemeClr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1F2BD81-A2E0-F38A-6BD9-BDACB021B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71" y="2983326"/>
            <a:ext cx="1933910" cy="2772137"/>
          </a:xfrm>
          <a:prstGeom prst="rect">
            <a:avLst/>
          </a:prstGeom>
          <a:ln>
            <a:solidFill>
              <a:schemeClr val="tx1">
                <a:alpha val="26000"/>
              </a:schemeClr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FFCA988-1212-64D8-E79A-50CD75B2C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902" y="2983325"/>
            <a:ext cx="1897106" cy="27791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3E453A6-6836-0B13-0292-B31C07293A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7" r="5129"/>
          <a:stretch/>
        </p:blipFill>
        <p:spPr>
          <a:xfrm>
            <a:off x="9039257" y="2980791"/>
            <a:ext cx="2107780" cy="277467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BDDAC4-6738-3B7F-8F44-2D184EA3B7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9530" y="2983326"/>
            <a:ext cx="3538161" cy="2772138"/>
          </a:xfrm>
          <a:prstGeom prst="rect">
            <a:avLst/>
          </a:prstGeom>
          <a:ln>
            <a:solidFill>
              <a:schemeClr val="tx1">
                <a:alpha val="26000"/>
              </a:schemeClr>
            </a:solidFill>
          </a:ln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9E6B14-926C-633B-4CD8-DE2AC21D5906}"/>
              </a:ext>
            </a:extLst>
          </p:cNvPr>
          <p:cNvSpPr txBox="1"/>
          <p:nvPr/>
        </p:nvSpPr>
        <p:spPr>
          <a:xfrm>
            <a:off x="742058" y="6028662"/>
            <a:ext cx="418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>
                <a:solidFill>
                  <a:srgbClr val="2F5364"/>
                </a:solidFill>
                <a:latin typeface="Arial MT Std Medium" panose="020B0402020200020204" pitchFamily="34" charset="0"/>
                <a:cs typeface="Avenir Black" panose="020B0803020203020204" pitchFamily="34" charset="-78"/>
              </a:rPr>
              <a:t>Institutions translate position paper to own organization</a:t>
            </a:r>
            <a:endParaRPr lang="nl-NL" sz="1200" dirty="0">
              <a:solidFill>
                <a:srgbClr val="2F5364"/>
              </a:solidFill>
              <a:latin typeface="Arial MT Std Medium" panose="020B0402020200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013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8649F8-85FC-E880-53D2-BDB8FC00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venir Black" panose="020B0803020203020204" pitchFamily="34" charset="-78"/>
                <a:cs typeface="Avenir Black" panose="020B0803020203020204" pitchFamily="34" charset="-78"/>
              </a:rPr>
              <a:t>Bottom-up &amp; top-down 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4AF96D-61BC-2CE8-E392-29490FAB3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15306"/>
            <a:ext cx="3742355" cy="2650606"/>
          </a:xfrm>
          <a:noFill/>
        </p:spPr>
        <p:txBody>
          <a:bodyPr lIns="144000" tIns="144000" rIns="144000" bIns="144000" anchor="t" anchorCtr="0">
            <a:noAutofit/>
          </a:bodyPr>
          <a:lstStyle/>
          <a:p>
            <a:pPr algn="ctr"/>
            <a:r>
              <a:rPr kumimoji="0" lang="nl-NL" b="1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latin typeface="Arial MT Std Cond" panose="020B0402020200020204" pitchFamily="34" charset="0"/>
                <a:cs typeface="Arial" panose="020B0604020202020204" pitchFamily="34" charset="0"/>
              </a:rPr>
              <a:t>A BROAD DIALOGUE IN ACADEMIA IS IMPORTANT</a:t>
            </a:r>
          </a:p>
          <a:p>
            <a:pPr algn="ctr"/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Scientists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should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be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able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to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discuss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recognition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&amp;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rewards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and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influence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how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they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 are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cs typeface="Arial" panose="020B0604020202020204" pitchFamily="34" charset="0"/>
              </a:rPr>
              <a:t>assessed</a:t>
            </a:r>
            <a:endParaRPr kumimoji="0" lang="nl-NL" u="none" strike="noStrike" kern="1200" cap="none" spc="0" normalizeH="0" baseline="0" noProof="0" dirty="0">
              <a:ln>
                <a:noFill/>
              </a:ln>
              <a:solidFill>
                <a:srgbClr val="2F5364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nl-NL" dirty="0">
              <a:solidFill>
                <a:srgbClr val="2F5364"/>
              </a:solidFill>
            </a:endParaRPr>
          </a:p>
        </p:txBody>
      </p:sp>
      <p:sp>
        <p:nvSpPr>
          <p:cNvPr id="5" name="Pijl omhoog 4">
            <a:extLst>
              <a:ext uri="{FF2B5EF4-FFF2-40B4-BE49-F238E27FC236}">
                <a16:creationId xmlns:a16="http://schemas.microsoft.com/office/drawing/2014/main" id="{FD4D33A8-18BC-4EA0-0B15-CC03C06D3C16}"/>
              </a:ext>
            </a:extLst>
          </p:cNvPr>
          <p:cNvSpPr/>
          <p:nvPr/>
        </p:nvSpPr>
        <p:spPr>
          <a:xfrm>
            <a:off x="2378734" y="3018823"/>
            <a:ext cx="648586" cy="765544"/>
          </a:xfrm>
          <a:prstGeom prst="upArrow">
            <a:avLst/>
          </a:prstGeom>
          <a:solidFill>
            <a:srgbClr val="EC6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 omhoog 5">
            <a:extLst>
              <a:ext uri="{FF2B5EF4-FFF2-40B4-BE49-F238E27FC236}">
                <a16:creationId xmlns:a16="http://schemas.microsoft.com/office/drawing/2014/main" id="{D8ADF5BB-3605-6C77-416E-C1624CD52889}"/>
              </a:ext>
            </a:extLst>
          </p:cNvPr>
          <p:cNvSpPr/>
          <p:nvPr/>
        </p:nvSpPr>
        <p:spPr>
          <a:xfrm rot="10800000">
            <a:off x="9608817" y="2789852"/>
            <a:ext cx="648586" cy="765544"/>
          </a:xfrm>
          <a:prstGeom prst="upArrow">
            <a:avLst/>
          </a:prstGeom>
          <a:solidFill>
            <a:srgbClr val="EC6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DE7AE57-BB77-6F2F-6B37-DAA4189F5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222" y="2106607"/>
            <a:ext cx="5184102" cy="399417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8972ACD-5304-F115-1EAA-F867C6C31542}"/>
              </a:ext>
            </a:extLst>
          </p:cNvPr>
          <p:cNvSpPr txBox="1"/>
          <p:nvPr/>
        </p:nvSpPr>
        <p:spPr>
          <a:xfrm>
            <a:off x="7885235" y="543520"/>
            <a:ext cx="4095750" cy="2067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000" b="1" dirty="0">
                <a:solidFill>
                  <a:srgbClr val="2F5364"/>
                </a:solidFill>
                <a:latin typeface="Arial MT Std Cond" panose="020B0402020200020204" pitchFamily="34" charset="0"/>
              </a:rPr>
              <a:t>NATIONAL STEERING GROUP</a:t>
            </a:r>
          </a:p>
          <a:p>
            <a:pPr algn="ctr">
              <a:lnSpc>
                <a:spcPts val="2600"/>
              </a:lnSpc>
            </a:pPr>
            <a:endParaRPr lang="nl-NL" sz="2000" dirty="0">
              <a:solidFill>
                <a:srgbClr val="2F5364"/>
              </a:solidFill>
              <a:latin typeface="Arial MT Std Medium" panose="020B0402020200020204" pitchFamily="34" charset="0"/>
            </a:endParaRPr>
          </a:p>
          <a:p>
            <a:pPr algn="ctr">
              <a:lnSpc>
                <a:spcPts val="2600"/>
              </a:lnSpc>
            </a:pPr>
            <a:r>
              <a:rPr lang="nl-NL" sz="2000" dirty="0" err="1">
                <a:solidFill>
                  <a:srgbClr val="2F5364"/>
                </a:solidFill>
                <a:latin typeface="Arial MT Std Medium" panose="020B0402020200020204" pitchFamily="34" charset="0"/>
              </a:rPr>
              <a:t>Responsible</a:t>
            </a:r>
            <a:r>
              <a:rPr lang="nl-NL" sz="2000" dirty="0">
                <a:solidFill>
                  <a:srgbClr val="2F5364"/>
                </a:solidFill>
                <a:latin typeface="Arial MT Std Medium" panose="020B0402020200020204" pitchFamily="34" charset="0"/>
              </a:rPr>
              <a:t> </a:t>
            </a:r>
            <a:r>
              <a:rPr lang="nl-NL" sz="2000" dirty="0" err="1">
                <a:solidFill>
                  <a:srgbClr val="2F5364"/>
                </a:solidFill>
                <a:latin typeface="Arial MT Std Medium" panose="020B0402020200020204" pitchFamily="34" charset="0"/>
              </a:rPr>
              <a:t>for</a:t>
            </a:r>
            <a:r>
              <a:rPr lang="nl-NL" sz="2000" dirty="0">
                <a:solidFill>
                  <a:srgbClr val="2F5364"/>
                </a:solidFill>
                <a:latin typeface="Arial MT Std Medium" panose="020B0402020200020204" pitchFamily="34" charset="0"/>
              </a:rPr>
              <a:t> monitoring </a:t>
            </a:r>
            <a:r>
              <a:rPr lang="nl-NL" sz="2000" dirty="0" err="1">
                <a:solidFill>
                  <a:srgbClr val="2F5364"/>
                </a:solidFill>
                <a:latin typeface="Arial MT Std Medium" panose="020B0402020200020204" pitchFamily="34" charset="0"/>
              </a:rPr>
              <a:t>cohesion</a:t>
            </a:r>
            <a:r>
              <a:rPr lang="nl-NL" sz="2000" dirty="0">
                <a:solidFill>
                  <a:srgbClr val="2F5364"/>
                </a:solidFill>
                <a:latin typeface="Arial MT Std Medium" panose="020B0402020200020204" pitchFamily="34" charset="0"/>
              </a:rPr>
              <a:t> </a:t>
            </a:r>
            <a:r>
              <a:rPr lang="nl-NL" sz="2000" dirty="0" err="1">
                <a:solidFill>
                  <a:srgbClr val="2F5364"/>
                </a:solidFill>
                <a:latin typeface="Arial MT Std Medium" panose="020B0402020200020204" pitchFamily="34" charset="0"/>
              </a:rPr>
              <a:t>and</a:t>
            </a:r>
            <a:r>
              <a:rPr lang="nl-NL" sz="2000" dirty="0">
                <a:solidFill>
                  <a:srgbClr val="2F5364"/>
                </a:solidFill>
                <a:latin typeface="Arial MT Std Medium" panose="020B0402020200020204" pitchFamily="34" charset="0"/>
              </a:rPr>
              <a:t> </a:t>
            </a:r>
            <a:r>
              <a:rPr lang="nl-NL" sz="2000" dirty="0" err="1">
                <a:solidFill>
                  <a:srgbClr val="2F5364"/>
                </a:solidFill>
                <a:latin typeface="Arial MT Std Medium" panose="020B0402020200020204" pitchFamily="34" charset="0"/>
              </a:rPr>
              <a:t>encouraging</a:t>
            </a:r>
            <a:r>
              <a:rPr lang="nl-NL" sz="2000" dirty="0">
                <a:solidFill>
                  <a:srgbClr val="2F5364"/>
                </a:solidFill>
                <a:latin typeface="Arial MT Std Medium" panose="020B0402020200020204" pitchFamily="34" charset="0"/>
              </a:rPr>
              <a:t> </a:t>
            </a:r>
            <a:r>
              <a:rPr lang="nl-NL" sz="2000" dirty="0" err="1">
                <a:solidFill>
                  <a:srgbClr val="2F5364"/>
                </a:solidFill>
                <a:latin typeface="Arial MT Std Medium" panose="020B0402020200020204" pitchFamily="34" charset="0"/>
              </a:rPr>
              <a:t>parties</a:t>
            </a:r>
            <a:r>
              <a:rPr lang="nl-NL" sz="2000" dirty="0">
                <a:solidFill>
                  <a:srgbClr val="2F5364"/>
                </a:solidFill>
                <a:latin typeface="Arial MT Std Medium" panose="020B0402020200020204" pitchFamily="34" charset="0"/>
              </a:rPr>
              <a:t> </a:t>
            </a:r>
            <a:r>
              <a:rPr lang="nl-NL" sz="2000" dirty="0" err="1">
                <a:solidFill>
                  <a:srgbClr val="2F5364"/>
                </a:solidFill>
                <a:latin typeface="Arial MT Std Medium" panose="020B0402020200020204" pitchFamily="34" charset="0"/>
              </a:rPr>
              <a:t>to</a:t>
            </a:r>
            <a:r>
              <a:rPr lang="nl-NL" sz="2000" dirty="0">
                <a:solidFill>
                  <a:srgbClr val="2F5364"/>
                </a:solidFill>
                <a:latin typeface="Arial MT Std Medium" panose="020B0402020200020204" pitchFamily="34" charset="0"/>
              </a:rPr>
              <a:t> </a:t>
            </a:r>
            <a:r>
              <a:rPr lang="nl-NL" sz="2000" dirty="0" err="1">
                <a:solidFill>
                  <a:srgbClr val="2F5364"/>
                </a:solidFill>
                <a:latin typeface="Arial MT Std Medium" panose="020B0402020200020204" pitchFamily="34" charset="0"/>
              </a:rPr>
              <a:t>be</a:t>
            </a:r>
            <a:r>
              <a:rPr lang="nl-NL" sz="2000" dirty="0">
                <a:solidFill>
                  <a:srgbClr val="2F5364"/>
                </a:solidFill>
                <a:latin typeface="Arial MT Std Medium" panose="020B0402020200020204" pitchFamily="34" charset="0"/>
              </a:rPr>
              <a:t> </a:t>
            </a:r>
            <a:r>
              <a:rPr lang="nl-NL" sz="2000" dirty="0" err="1">
                <a:solidFill>
                  <a:srgbClr val="2F5364"/>
                </a:solidFill>
                <a:latin typeface="Arial MT Std Medium" panose="020B0402020200020204" pitchFamily="34" charset="0"/>
              </a:rPr>
              <a:t>mutually</a:t>
            </a:r>
            <a:r>
              <a:rPr lang="nl-NL" sz="2000" dirty="0">
                <a:solidFill>
                  <a:srgbClr val="2F5364"/>
                </a:solidFill>
                <a:latin typeface="Arial MT Std Medium" panose="020B0402020200020204" pitchFamily="34" charset="0"/>
              </a:rPr>
              <a:t> consistent </a:t>
            </a:r>
            <a:r>
              <a:rPr lang="nl-NL" sz="2000" dirty="0" err="1">
                <a:solidFill>
                  <a:srgbClr val="2F5364"/>
                </a:solidFill>
                <a:latin typeface="Arial MT Std Medium" panose="020B0402020200020204" pitchFamily="34" charset="0"/>
              </a:rPr>
              <a:t>and</a:t>
            </a:r>
            <a:r>
              <a:rPr lang="nl-NL" sz="2000" dirty="0">
                <a:solidFill>
                  <a:srgbClr val="2F5364"/>
                </a:solidFill>
                <a:latin typeface="Arial MT Std Medium" panose="020B0402020200020204" pitchFamily="34" charset="0"/>
              </a:rPr>
              <a:t> show courage</a:t>
            </a:r>
          </a:p>
        </p:txBody>
      </p:sp>
    </p:spTree>
    <p:extLst>
      <p:ext uri="{BB962C8B-B14F-4D97-AF65-F5344CB8AC3E}">
        <p14:creationId xmlns:p14="http://schemas.microsoft.com/office/powerpoint/2010/main" val="316331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2D8501B-F1C0-0E0A-28D9-620FA2225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-2" b="14319"/>
          <a:stretch/>
        </p:blipFill>
        <p:spPr>
          <a:xfrm>
            <a:off x="5204496" y="1879600"/>
            <a:ext cx="6773558" cy="4356000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A882D18-82B1-BB90-5FDC-02DF878DD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70893"/>
            <a:ext cx="6835042" cy="451875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90E15"/>
              </a:buClr>
              <a:buSzPts val="2000"/>
              <a:buFont typeface="Arial"/>
              <a:buNone/>
              <a:tabLst/>
              <a:defRPr/>
            </a:pPr>
            <a:r>
              <a:rPr lang="nl-NL" dirty="0"/>
              <a:t>We </a:t>
            </a:r>
            <a:r>
              <a:rPr lang="nl-NL" dirty="0" err="1"/>
              <a:t>aim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a </a:t>
            </a:r>
            <a:r>
              <a:rPr lang="nl-NL" dirty="0" err="1"/>
              <a:t>healthy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in</a:t>
            </a: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Verdana"/>
                <a:cs typeface="Avenir Book" panose="020B0503020203020204" pitchFamily="34" charset="-78"/>
                <a:sym typeface="Verdana"/>
              </a:rPr>
              <a:t>spiring environment for our academic staff. Where all talents are valued: Teaching, research, impact, patient care and good leadership in academia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90E15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Verdana"/>
                <a:cs typeface="Avenir Book" panose="020B0503020203020204" pitchFamily="34" charset="-78"/>
                <a:sym typeface="Verdana"/>
              </a:rPr>
              <a:t>Not only in The Netherlands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D90E15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Verdana"/>
                <a:cs typeface="Avenir Book" panose="020B0503020203020204" pitchFamily="34" charset="-78"/>
                <a:sym typeface="Verdana"/>
              </a:rPr>
              <a:t>But all over the world! </a:t>
            </a:r>
            <a:endParaRPr kumimoji="0" lang="fr-FR" sz="200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Verdana"/>
              <a:cs typeface="Avenir Book" panose="020B0503020203020204" pitchFamily="34" charset="-78"/>
              <a:sym typeface="Verdana"/>
            </a:endParaRPr>
          </a:p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144034-CBC7-87BF-6BDD-21CEDB29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ambition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644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rof. dr. Rianne Letschert - About UM - Maastricht University">
            <a:extLst>
              <a:ext uri="{FF2B5EF4-FFF2-40B4-BE49-F238E27FC236}">
                <a16:creationId xmlns:a16="http://schemas.microsoft.com/office/drawing/2014/main" id="{054A79ED-CBF7-EDA2-6ECF-9BA52375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93" y="880604"/>
            <a:ext cx="727441" cy="83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aad van bestuur | NWO">
            <a:extLst>
              <a:ext uri="{FF2B5EF4-FFF2-40B4-BE49-F238E27FC236}">
                <a16:creationId xmlns:a16="http://schemas.microsoft.com/office/drawing/2014/main" id="{63D17E05-9AF2-8DC1-0E19-8539168E3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52" y="880604"/>
            <a:ext cx="920483" cy="8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8">
            <a:extLst>
              <a:ext uri="{FF2B5EF4-FFF2-40B4-BE49-F238E27FC236}">
                <a16:creationId xmlns:a16="http://schemas.microsoft.com/office/drawing/2014/main" id="{08AA61A4-5914-0C30-D29A-8C31A272B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746069" y="1772175"/>
            <a:ext cx="708761" cy="70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586A1715-C5B6-8BA6-AA21-4A0756DF16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3" t="18929" r="82002" b="-17658"/>
          <a:stretch/>
        </p:blipFill>
        <p:spPr>
          <a:xfrm>
            <a:off x="3105125" y="1738644"/>
            <a:ext cx="238844" cy="432307"/>
          </a:xfrm>
          <a:prstGeom prst="rect">
            <a:avLst/>
          </a:prstGeom>
        </p:spPr>
      </p:pic>
      <p:grpSp>
        <p:nvGrpSpPr>
          <p:cNvPr id="111" name="Groep 110">
            <a:extLst>
              <a:ext uri="{FF2B5EF4-FFF2-40B4-BE49-F238E27FC236}">
                <a16:creationId xmlns:a16="http://schemas.microsoft.com/office/drawing/2014/main" id="{04086492-7EA8-B204-9F1D-22B2E4FD654E}"/>
              </a:ext>
            </a:extLst>
          </p:cNvPr>
          <p:cNvGrpSpPr/>
          <p:nvPr/>
        </p:nvGrpSpPr>
        <p:grpSpPr>
          <a:xfrm>
            <a:off x="4606898" y="1631332"/>
            <a:ext cx="614509" cy="543274"/>
            <a:chOff x="4327745" y="1368688"/>
            <a:chExt cx="614509" cy="543274"/>
          </a:xfrm>
        </p:grpSpPr>
        <p:pic>
          <p:nvPicPr>
            <p:cNvPr id="59" name="Afbeelding 58" descr="Afbeelding met tekst&#10;&#10;Automatisch gegenereerde beschrijving">
              <a:extLst>
                <a:ext uri="{FF2B5EF4-FFF2-40B4-BE49-F238E27FC236}">
                  <a16:creationId xmlns:a16="http://schemas.microsoft.com/office/drawing/2014/main" id="{57C342D0-E672-B4E4-E792-48A4C5154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79364"/>
            <a:stretch/>
          </p:blipFill>
          <p:spPr>
            <a:xfrm>
              <a:off x="4327745" y="1509964"/>
              <a:ext cx="263700" cy="26072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41B61466-6526-1D2D-8C4D-1FC34AF17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2" r="60893"/>
            <a:stretch/>
          </p:blipFill>
          <p:spPr>
            <a:xfrm>
              <a:off x="4692158" y="1368688"/>
              <a:ext cx="250096" cy="543274"/>
            </a:xfrm>
            <a:prstGeom prst="rect">
              <a:avLst/>
            </a:prstGeom>
          </p:spPr>
        </p:pic>
      </p:grpSp>
      <p:pic>
        <p:nvPicPr>
          <p:cNvPr id="66" name="Picture 2">
            <a:extLst>
              <a:ext uri="{FF2B5EF4-FFF2-40B4-BE49-F238E27FC236}">
                <a16:creationId xmlns:a16="http://schemas.microsoft.com/office/drawing/2014/main" id="{048A9CA1-240F-4C00-68F5-53A8416F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8262262" y="900564"/>
            <a:ext cx="805981" cy="8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De Jonge Akademie - Partner - NEMO Kennislink">
            <a:extLst>
              <a:ext uri="{FF2B5EF4-FFF2-40B4-BE49-F238E27FC236}">
                <a16:creationId xmlns:a16="http://schemas.microsoft.com/office/drawing/2014/main" id="{4724833D-2E9F-7256-34C7-CD8E8B8FC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403" y="1777267"/>
            <a:ext cx="248058" cy="2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Afbeelding 68">
            <a:extLst>
              <a:ext uri="{FF2B5EF4-FFF2-40B4-BE49-F238E27FC236}">
                <a16:creationId xmlns:a16="http://schemas.microsoft.com/office/drawing/2014/main" id="{DBE9D2B6-EE11-FE11-FD4A-89B00CDE60A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3" r="41498"/>
          <a:stretch/>
        </p:blipFill>
        <p:spPr>
          <a:xfrm>
            <a:off x="1844226" y="1759011"/>
            <a:ext cx="400517" cy="203743"/>
          </a:xfrm>
          <a:prstGeom prst="rect">
            <a:avLst/>
          </a:prstGeom>
        </p:spPr>
      </p:pic>
      <p:pic>
        <p:nvPicPr>
          <p:cNvPr id="60" name="Picture 66" descr="Logo KNAW — KNAW">
            <a:extLst>
              <a:ext uri="{FF2B5EF4-FFF2-40B4-BE49-F238E27FC236}">
                <a16:creationId xmlns:a16="http://schemas.microsoft.com/office/drawing/2014/main" id="{40C43891-D840-1EE2-1715-FF93081AA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51" y="1779216"/>
            <a:ext cx="336001" cy="2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293D3783-0C75-377A-501D-C813B160F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222"/>
          <a:stretch/>
        </p:blipFill>
        <p:spPr bwMode="auto">
          <a:xfrm>
            <a:off x="5498011" y="880604"/>
            <a:ext cx="608080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Groep 115">
            <a:extLst>
              <a:ext uri="{FF2B5EF4-FFF2-40B4-BE49-F238E27FC236}">
                <a16:creationId xmlns:a16="http://schemas.microsoft.com/office/drawing/2014/main" id="{CCA73B89-F7B5-5F84-4D79-BD0B1E143CA0}"/>
              </a:ext>
            </a:extLst>
          </p:cNvPr>
          <p:cNvGrpSpPr/>
          <p:nvPr/>
        </p:nvGrpSpPr>
        <p:grpSpPr>
          <a:xfrm>
            <a:off x="6382695" y="880604"/>
            <a:ext cx="720000" cy="1162686"/>
            <a:chOff x="6385371" y="617960"/>
            <a:chExt cx="720000" cy="1162686"/>
          </a:xfrm>
        </p:grpSpPr>
        <p:pic>
          <p:nvPicPr>
            <p:cNvPr id="72" name="Picture 4" descr="Portret Arfan Ikram, nieuwe voorzitter ZonMw en bestuurslid NWO">
              <a:extLst>
                <a:ext uri="{FF2B5EF4-FFF2-40B4-BE49-F238E27FC236}">
                  <a16:creationId xmlns:a16="http://schemas.microsoft.com/office/drawing/2014/main" id="{C70937B0-9D0D-BC0B-9D72-1BA274B15A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85" r="13024"/>
            <a:stretch/>
          </p:blipFill>
          <p:spPr bwMode="auto">
            <a:xfrm>
              <a:off x="6385371" y="617960"/>
              <a:ext cx="720000" cy="843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1A35A656-37E3-9C1C-A2B8-7C7F8F485A1E}"/>
                </a:ext>
              </a:extLst>
            </p:cNvPr>
            <p:cNvGrpSpPr/>
            <p:nvPr/>
          </p:nvGrpSpPr>
          <p:grpSpPr>
            <a:xfrm>
              <a:off x="6391022" y="1500004"/>
              <a:ext cx="708699" cy="280642"/>
              <a:chOff x="6380357" y="1500004"/>
              <a:chExt cx="708699" cy="280642"/>
            </a:xfrm>
          </p:grpSpPr>
          <p:pic>
            <p:nvPicPr>
              <p:cNvPr id="62" name="Picture 70" descr="ZonMw voert een vernieuwd logo - ZonMw">
                <a:extLst>
                  <a:ext uri="{FF2B5EF4-FFF2-40B4-BE49-F238E27FC236}">
                    <a16:creationId xmlns:a16="http://schemas.microsoft.com/office/drawing/2014/main" id="{B3471431-0B34-030B-6F1F-F1DFE38734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0357" y="1580017"/>
                <a:ext cx="494416" cy="120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68" descr="Netherlands Organisation for Scientific Research - Wikipedia">
                <a:extLst>
                  <a:ext uri="{FF2B5EF4-FFF2-40B4-BE49-F238E27FC236}">
                    <a16:creationId xmlns:a16="http://schemas.microsoft.com/office/drawing/2014/main" id="{89E0A7CD-B306-E296-4009-A5E94C788E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207" y="1500004"/>
                <a:ext cx="173849" cy="2806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5" name="Tekstvak 74">
            <a:extLst>
              <a:ext uri="{FF2B5EF4-FFF2-40B4-BE49-F238E27FC236}">
                <a16:creationId xmlns:a16="http://schemas.microsoft.com/office/drawing/2014/main" id="{7274B4B3-D3DE-1218-DE9A-5AE22CEADD26}"/>
              </a:ext>
            </a:extLst>
          </p:cNvPr>
          <p:cNvSpPr txBox="1"/>
          <p:nvPr/>
        </p:nvSpPr>
        <p:spPr>
          <a:xfrm>
            <a:off x="2258068" y="3413381"/>
            <a:ext cx="3762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nl-NL" sz="1400" b="1" u="none" strike="noStrike" kern="1200" cap="none" spc="0" normalizeH="0" baseline="0" noProof="0" dirty="0">
                <a:ln w="0"/>
                <a:solidFill>
                  <a:srgbClr val="2F5364"/>
                </a:solidFill>
                <a:effectLst/>
                <a:uLnTx/>
                <a:uFillTx/>
                <a:latin typeface="Arial MT Std Cond" panose="020B0402020200020204" pitchFamily="34" charset="0"/>
                <a:ea typeface="Verdana" panose="020B0604030504040204" pitchFamily="34" charset="0"/>
                <a:cs typeface="Avenir Black" panose="020B0803020203020204" pitchFamily="34" charset="-78"/>
              </a:rPr>
              <a:t>RECOGNITION &amp; REWARDS COMMITTEES </a:t>
            </a: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76EFE74C-1033-69AA-B1EB-5665BBC88825}"/>
              </a:ext>
            </a:extLst>
          </p:cNvPr>
          <p:cNvSpPr txBox="1"/>
          <p:nvPr/>
        </p:nvSpPr>
        <p:spPr>
          <a:xfrm>
            <a:off x="4606898" y="525317"/>
            <a:ext cx="6494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GB" sz="1400" b="1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latin typeface="Arial MT Std Cond" panose="020B0402020200020204" pitchFamily="34" charset="0"/>
                <a:ea typeface="Verdana" panose="020B0604030504040204" pitchFamily="34" charset="0"/>
                <a:cs typeface="Avenir Black" panose="020B0803020203020204" pitchFamily="34" charset="-78"/>
              </a:rPr>
              <a:t>RECOGNITION &amp; REWARDS STEERING GROUP</a:t>
            </a:r>
            <a:endParaRPr kumimoji="0" lang="nl-NL" sz="1400" b="1" u="none" strike="noStrike" kern="1200" cap="none" spc="0" normalizeH="0" baseline="0" noProof="0" dirty="0">
              <a:ln>
                <a:noFill/>
              </a:ln>
              <a:solidFill>
                <a:srgbClr val="2F5364"/>
              </a:solidFill>
              <a:effectLst/>
              <a:uLnTx/>
              <a:uFillTx/>
              <a:latin typeface="Arial MT Std Cond" panose="020B0402020200020204" pitchFamily="34" charset="0"/>
              <a:ea typeface="Verdana" panose="020B0604030504040204" pitchFamily="34" charset="0"/>
              <a:cs typeface="Avenir Black" panose="020B0803020203020204" pitchFamily="34" charset="-78"/>
            </a:endParaRPr>
          </a:p>
          <a:p>
            <a:endParaRPr lang="nl-NL" b="1" dirty="0">
              <a:latin typeface="Arial MT Std Cond" panose="020B0402020200020204" pitchFamily="34" charset="0"/>
            </a:endParaRPr>
          </a:p>
        </p:txBody>
      </p:sp>
      <p:sp>
        <p:nvSpPr>
          <p:cNvPr id="78" name="Tekstvak 77">
            <a:extLst>
              <a:ext uri="{FF2B5EF4-FFF2-40B4-BE49-F238E27FC236}">
                <a16:creationId xmlns:a16="http://schemas.microsoft.com/office/drawing/2014/main" id="{ABDA7E57-D888-A30B-58BC-86A6B3D17E57}"/>
              </a:ext>
            </a:extLst>
          </p:cNvPr>
          <p:cNvSpPr txBox="1"/>
          <p:nvPr/>
        </p:nvSpPr>
        <p:spPr>
          <a:xfrm>
            <a:off x="2914596" y="2696087"/>
            <a:ext cx="2360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latin typeface="Arial MT Std Cond" panose="020B0402020200020204" pitchFamily="34" charset="0"/>
                <a:ea typeface="Verdana" panose="020B0604030504040204" pitchFamily="34" charset="0"/>
                <a:cs typeface="Avenir Black" panose="020B0803020203020204" pitchFamily="34" charset="-78"/>
              </a:rPr>
              <a:t>PROGRAMME TEAM</a:t>
            </a:r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0C697BA0-286D-9522-84CE-9DCED0E59AE4}"/>
              </a:ext>
            </a:extLst>
          </p:cNvPr>
          <p:cNvSpPr txBox="1"/>
          <p:nvPr/>
        </p:nvSpPr>
        <p:spPr>
          <a:xfrm>
            <a:off x="1696024" y="525317"/>
            <a:ext cx="188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GB" sz="1400" b="1" u="none" strike="noStrike" kern="1200" cap="none" spc="0" normalizeH="0" baseline="0" noProof="0" dirty="0">
                <a:ln>
                  <a:noFill/>
                </a:ln>
                <a:solidFill>
                  <a:srgbClr val="2F5364"/>
                </a:solidFill>
                <a:effectLst/>
                <a:uLnTx/>
                <a:uFillTx/>
                <a:latin typeface="Arial MT Std Cond" panose="020B0402020200020204" pitchFamily="34" charset="0"/>
                <a:ea typeface="Verdana" panose="020B0604030504040204" pitchFamily="34" charset="0"/>
                <a:cs typeface="Avenir Black" panose="020B0803020203020204" pitchFamily="34" charset="-78"/>
              </a:rPr>
              <a:t>CO-CHAIRS</a:t>
            </a:r>
            <a:endParaRPr lang="nl-NL" sz="1400" b="1" dirty="0">
              <a:solidFill>
                <a:srgbClr val="2F5364"/>
              </a:solidFill>
              <a:latin typeface="Arial MT Std Cond" panose="020B0402020200020204" pitchFamily="34" charset="0"/>
            </a:endParaRPr>
          </a:p>
        </p:txBody>
      </p:sp>
      <p:cxnSp>
        <p:nvCxnSpPr>
          <p:cNvPr id="81" name="Rechte verbindingslijn 80">
            <a:extLst>
              <a:ext uri="{FF2B5EF4-FFF2-40B4-BE49-F238E27FC236}">
                <a16:creationId xmlns:a16="http://schemas.microsoft.com/office/drawing/2014/main" id="{8EAF09F3-F831-3126-735B-F0BB36BB0AC1}"/>
              </a:ext>
            </a:extLst>
          </p:cNvPr>
          <p:cNvCxnSpPr>
            <a:cxnSpLocks/>
          </p:cNvCxnSpPr>
          <p:nvPr/>
        </p:nvCxnSpPr>
        <p:spPr>
          <a:xfrm>
            <a:off x="1797513" y="820728"/>
            <a:ext cx="1787021" cy="0"/>
          </a:xfrm>
          <a:prstGeom prst="line">
            <a:avLst/>
          </a:prstGeom>
          <a:ln w="15875">
            <a:solidFill>
              <a:srgbClr val="4E8D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chte verbindingslijn 81">
            <a:extLst>
              <a:ext uri="{FF2B5EF4-FFF2-40B4-BE49-F238E27FC236}">
                <a16:creationId xmlns:a16="http://schemas.microsoft.com/office/drawing/2014/main" id="{47CA9AE7-AF49-3B2D-BB42-AE23DC188276}"/>
              </a:ext>
            </a:extLst>
          </p:cNvPr>
          <p:cNvCxnSpPr>
            <a:cxnSpLocks/>
          </p:cNvCxnSpPr>
          <p:nvPr/>
        </p:nvCxnSpPr>
        <p:spPr>
          <a:xfrm>
            <a:off x="4606898" y="820728"/>
            <a:ext cx="6501390" cy="0"/>
          </a:xfrm>
          <a:prstGeom prst="line">
            <a:avLst/>
          </a:prstGeom>
          <a:ln w="15875">
            <a:solidFill>
              <a:srgbClr val="4E8D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chte verbindingslijn 87">
            <a:extLst>
              <a:ext uri="{FF2B5EF4-FFF2-40B4-BE49-F238E27FC236}">
                <a16:creationId xmlns:a16="http://schemas.microsoft.com/office/drawing/2014/main" id="{34F62E25-7160-46B2-EBAD-280E6EDE73A4}"/>
              </a:ext>
            </a:extLst>
          </p:cNvPr>
          <p:cNvCxnSpPr>
            <a:cxnSpLocks/>
          </p:cNvCxnSpPr>
          <p:nvPr/>
        </p:nvCxnSpPr>
        <p:spPr>
          <a:xfrm flipV="1">
            <a:off x="1108129" y="3913477"/>
            <a:ext cx="10529185" cy="35835"/>
          </a:xfrm>
          <a:prstGeom prst="line">
            <a:avLst/>
          </a:prstGeom>
          <a:ln w="15875">
            <a:solidFill>
              <a:srgbClr val="4E8D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ep 96">
            <a:extLst>
              <a:ext uri="{FF2B5EF4-FFF2-40B4-BE49-F238E27FC236}">
                <a16:creationId xmlns:a16="http://schemas.microsoft.com/office/drawing/2014/main" id="{7750DCC4-D0E7-13DF-9A62-C5D461FE2B3E}"/>
              </a:ext>
            </a:extLst>
          </p:cNvPr>
          <p:cNvGrpSpPr/>
          <p:nvPr/>
        </p:nvGrpSpPr>
        <p:grpSpPr>
          <a:xfrm>
            <a:off x="1251896" y="3933578"/>
            <a:ext cx="10385418" cy="1954030"/>
            <a:chOff x="1251896" y="3371925"/>
            <a:chExt cx="10385418" cy="1954030"/>
          </a:xfrm>
        </p:grpSpPr>
        <p:pic>
          <p:nvPicPr>
            <p:cNvPr id="13" name="Afbeelding 12" descr="Afbeelding met tekst&#10;&#10;Automatisch gegenereerde beschrijving">
              <a:extLst>
                <a:ext uri="{FF2B5EF4-FFF2-40B4-BE49-F238E27FC236}">
                  <a16:creationId xmlns:a16="http://schemas.microsoft.com/office/drawing/2014/main" id="{F9AAFD03-44A4-9C00-96D1-945565550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-1" r="44623"/>
            <a:stretch/>
          </p:blipFill>
          <p:spPr>
            <a:xfrm>
              <a:off x="4133447" y="3582451"/>
              <a:ext cx="624000" cy="540857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ACC200E6-4BE1-15A3-C014-054E46ED2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662501" y="3710679"/>
              <a:ext cx="847696" cy="284400"/>
            </a:xfrm>
            <a:prstGeom prst="rect">
              <a:avLst/>
            </a:prstGeom>
          </p:spPr>
        </p:pic>
        <p:pic>
          <p:nvPicPr>
            <p:cNvPr id="15" name="Afbeelding 14" descr="Afbeelding met tekst&#10;&#10;Automatisch gegenereerde beschrijving">
              <a:extLst>
                <a:ext uri="{FF2B5EF4-FFF2-40B4-BE49-F238E27FC236}">
                  <a16:creationId xmlns:a16="http://schemas.microsoft.com/office/drawing/2014/main" id="{7CFC703E-BE72-1E83-D908-6C35A3CEC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81036" r="-1770"/>
            <a:stretch/>
          </p:blipFill>
          <p:spPr>
            <a:xfrm>
              <a:off x="3367746" y="4633659"/>
              <a:ext cx="517657" cy="532631"/>
            </a:xfrm>
            <a:prstGeom prst="rect">
              <a:avLst/>
            </a:prstGeom>
          </p:spPr>
        </p:pic>
        <p:pic>
          <p:nvPicPr>
            <p:cNvPr id="16" name="Afbeelding 15" descr="Afbeelding met tekst&#10;&#10;Automatisch gegenereerde beschrijving">
              <a:extLst>
                <a:ext uri="{FF2B5EF4-FFF2-40B4-BE49-F238E27FC236}">
                  <a16:creationId xmlns:a16="http://schemas.microsoft.com/office/drawing/2014/main" id="{72141D3D-EAD4-A67A-46A2-EEBCDDD26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2" r="84579"/>
            <a:stretch/>
          </p:blipFill>
          <p:spPr>
            <a:xfrm>
              <a:off x="5128385" y="3586229"/>
              <a:ext cx="350712" cy="533301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0FA1E70A-1BAD-F33A-6DCE-C6449EDD0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31335" r="41827"/>
            <a:stretch/>
          </p:blipFill>
          <p:spPr>
            <a:xfrm>
              <a:off x="6826760" y="3548379"/>
              <a:ext cx="551992" cy="609001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F80364D5-55D0-3060-C119-5E63C4B97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251" r="30694"/>
            <a:stretch/>
          </p:blipFill>
          <p:spPr>
            <a:xfrm>
              <a:off x="1251896" y="4563974"/>
              <a:ext cx="972000" cy="672001"/>
            </a:xfrm>
            <a:prstGeom prst="rect">
              <a:avLst/>
            </a:prstGeom>
          </p:spPr>
        </p:pic>
        <p:pic>
          <p:nvPicPr>
            <p:cNvPr id="19" name="Afbeelding 18" descr="Afbeelding met tekst&#10;&#10;Automatisch gegenereerde beschrijving">
              <a:extLst>
                <a:ext uri="{FF2B5EF4-FFF2-40B4-BE49-F238E27FC236}">
                  <a16:creationId xmlns:a16="http://schemas.microsoft.com/office/drawing/2014/main" id="{CF54EAF4-0A00-F87F-FE85-6BC061611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14975" t="6241" r="15180" b="10819"/>
            <a:stretch/>
          </p:blipFill>
          <p:spPr>
            <a:xfrm>
              <a:off x="7749690" y="3492000"/>
              <a:ext cx="576000" cy="684000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155F3A27-A22F-B017-1406-EE7C54403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r="58713"/>
            <a:stretch/>
          </p:blipFill>
          <p:spPr>
            <a:xfrm>
              <a:off x="5850035" y="3540879"/>
              <a:ext cx="605787" cy="624000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9F1EFA66-CB91-205C-1753-CD75A52A0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818" r="40522"/>
            <a:stretch/>
          </p:blipFill>
          <p:spPr>
            <a:xfrm>
              <a:off x="9499566" y="3637268"/>
              <a:ext cx="792000" cy="431223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5839BB5B-D713-F1CC-F6D2-AD67B5EB2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4338" r="70432"/>
            <a:stretch/>
          </p:blipFill>
          <p:spPr>
            <a:xfrm>
              <a:off x="2507821" y="4563974"/>
              <a:ext cx="576000" cy="672001"/>
            </a:xfrm>
            <a:prstGeom prst="rect">
              <a:avLst/>
            </a:prstGeom>
          </p:spPr>
        </p:pic>
        <p:pic>
          <p:nvPicPr>
            <p:cNvPr id="23" name="Afbeelding 22" descr="Afbeelding met tekst&#10;&#10;Automatisch gegenereerde beschrijving">
              <a:extLst>
                <a:ext uri="{FF2B5EF4-FFF2-40B4-BE49-F238E27FC236}">
                  <a16:creationId xmlns:a16="http://schemas.microsoft.com/office/drawing/2014/main" id="{84066A90-A5FA-8D27-854B-03FE196EC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10962" t="25330" r="67700" b="20826"/>
            <a:stretch/>
          </p:blipFill>
          <p:spPr>
            <a:xfrm>
              <a:off x="2047571" y="3516879"/>
              <a:ext cx="672000" cy="672000"/>
            </a:xfrm>
            <a:prstGeom prst="rect">
              <a:avLst/>
            </a:prstGeom>
          </p:spPr>
        </p:pic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7738B638-8823-0A68-4207-D2C8A9CDE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3899" t="14124" r="83642" b="16962"/>
            <a:stretch/>
          </p:blipFill>
          <p:spPr>
            <a:xfrm>
              <a:off x="3090509" y="3540879"/>
              <a:ext cx="672000" cy="624000"/>
            </a:xfrm>
            <a:prstGeom prst="rect">
              <a:avLst/>
            </a:prstGeom>
          </p:spPr>
        </p:pic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9D25B87D-700F-9899-157E-68BAD3292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l="76555" r="-4385"/>
            <a:stretch/>
          </p:blipFill>
          <p:spPr>
            <a:xfrm>
              <a:off x="1251896" y="3572476"/>
              <a:ext cx="424737" cy="560807"/>
            </a:xfrm>
            <a:prstGeom prst="rect">
              <a:avLst/>
            </a:prstGeom>
          </p:spPr>
        </p:pic>
        <p:pic>
          <p:nvPicPr>
            <p:cNvPr id="30" name="Picture 66" descr="Logo KNAW — KNAW">
              <a:extLst>
                <a:ext uri="{FF2B5EF4-FFF2-40B4-BE49-F238E27FC236}">
                  <a16:creationId xmlns:a16="http://schemas.microsoft.com/office/drawing/2014/main" id="{AC12CE7B-C167-C55E-F4EE-D331195B1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585" y="4604808"/>
              <a:ext cx="801403" cy="590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Afbeelding 32">
              <a:extLst>
                <a:ext uri="{FF2B5EF4-FFF2-40B4-BE49-F238E27FC236}">
                  <a16:creationId xmlns:a16="http://schemas.microsoft.com/office/drawing/2014/main" id="{802DAB45-DA61-E43E-C30C-2DC9ADB11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38" t="-1328" r="83432" b="2601"/>
            <a:stretch/>
          </p:blipFill>
          <p:spPr>
            <a:xfrm>
              <a:off x="8696628" y="3371925"/>
              <a:ext cx="432000" cy="961909"/>
            </a:xfrm>
            <a:prstGeom prst="rect">
              <a:avLst/>
            </a:prstGeom>
          </p:spPr>
        </p:pic>
        <p:pic>
          <p:nvPicPr>
            <p:cNvPr id="34" name="Picture 68" descr="Netherlands Organisation for Scientific Research - Wikipedia">
              <a:extLst>
                <a:ext uri="{FF2B5EF4-FFF2-40B4-BE49-F238E27FC236}">
                  <a16:creationId xmlns:a16="http://schemas.microsoft.com/office/drawing/2014/main" id="{1055C9B8-7B46-A65F-53D9-55EC87AC6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328" y="4618013"/>
              <a:ext cx="349332" cy="563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285AAF2E-A676-EFED-1DE6-C4BD8E3B0588}"/>
                </a:ext>
              </a:extLst>
            </p:cNvPr>
            <p:cNvGrpSpPr/>
            <p:nvPr/>
          </p:nvGrpSpPr>
          <p:grpSpPr>
            <a:xfrm>
              <a:off x="5887913" y="4473993"/>
              <a:ext cx="2054588" cy="851962"/>
              <a:chOff x="2548467" y="5345638"/>
              <a:chExt cx="2054588" cy="851962"/>
            </a:xfrm>
          </p:grpSpPr>
          <p:pic>
            <p:nvPicPr>
              <p:cNvPr id="31" name="Picture 68" descr="Netherlands Organisation for Scientific Research - Wikipedia">
                <a:extLst>
                  <a:ext uri="{FF2B5EF4-FFF2-40B4-BE49-F238E27FC236}">
                    <a16:creationId xmlns:a16="http://schemas.microsoft.com/office/drawing/2014/main" id="{61BD2471-682D-2561-9176-557DF05D52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0943" y="5461246"/>
                <a:ext cx="349332" cy="5639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70" descr="ZonMw voert een vernieuwd logo - ZonMw">
                <a:extLst>
                  <a:ext uri="{FF2B5EF4-FFF2-40B4-BE49-F238E27FC236}">
                    <a16:creationId xmlns:a16="http://schemas.microsoft.com/office/drawing/2014/main" id="{B4159659-EEDC-9549-1229-3E48560A1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4015" y="5622733"/>
                <a:ext cx="1127787" cy="275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2F7AB6B0-86AD-DB9F-515B-265DB7A3BB28}"/>
                  </a:ext>
                </a:extLst>
              </p:cNvPr>
              <p:cNvSpPr/>
              <p:nvPr/>
            </p:nvSpPr>
            <p:spPr>
              <a:xfrm>
                <a:off x="2548467" y="5345638"/>
                <a:ext cx="2054588" cy="851962"/>
              </a:xfrm>
              <a:prstGeom prst="rect">
                <a:avLst/>
              </a:prstGeom>
              <a:noFill/>
              <a:ln>
                <a:solidFill>
                  <a:schemeClr val="tx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454A0454-0744-4038-02B6-2C3CE10D8216}"/>
                </a:ext>
              </a:extLst>
            </p:cNvPr>
            <p:cNvGrpSpPr/>
            <p:nvPr/>
          </p:nvGrpSpPr>
          <p:grpSpPr>
            <a:xfrm>
              <a:off x="8226425" y="4473993"/>
              <a:ext cx="3410889" cy="851962"/>
              <a:chOff x="5286556" y="5345638"/>
              <a:chExt cx="3410889" cy="851962"/>
            </a:xfrm>
          </p:grpSpPr>
          <p:pic>
            <p:nvPicPr>
              <p:cNvPr id="26" name="Afbeelding 25">
                <a:extLst>
                  <a:ext uri="{FF2B5EF4-FFF2-40B4-BE49-F238E27FC236}">
                    <a16:creationId xmlns:a16="http://schemas.microsoft.com/office/drawing/2014/main" id="{1A6644FE-B4F8-7107-674F-E0CF99A4D2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/>
              <a:srcRect l="-5" r="92827"/>
              <a:stretch/>
            </p:blipFill>
            <p:spPr>
              <a:xfrm>
                <a:off x="5445461" y="5456554"/>
                <a:ext cx="463565" cy="687473"/>
              </a:xfrm>
              <a:prstGeom prst="rect">
                <a:avLst/>
              </a:prstGeom>
            </p:spPr>
          </p:pic>
          <p:pic>
            <p:nvPicPr>
              <p:cNvPr id="27" name="Afbeelding 26">
                <a:extLst>
                  <a:ext uri="{FF2B5EF4-FFF2-40B4-BE49-F238E27FC236}">
                    <a16:creationId xmlns:a16="http://schemas.microsoft.com/office/drawing/2014/main" id="{0EBB2DF6-0C32-B42B-7B58-3F561C1B5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/>
              <a:srcRect l="8314" t="6802" r="10125" b="7700"/>
              <a:stretch/>
            </p:blipFill>
            <p:spPr>
              <a:xfrm>
                <a:off x="6616884" y="5622733"/>
                <a:ext cx="1260000" cy="270000"/>
              </a:xfrm>
              <a:prstGeom prst="rect">
                <a:avLst/>
              </a:prstGeom>
            </p:spPr>
          </p:pic>
          <p:pic>
            <p:nvPicPr>
              <p:cNvPr id="28" name="Afbeelding 27" descr="Afbeelding met tekst&#10;&#10;Automatisch gegenereerde beschrijving">
                <a:extLst>
                  <a:ext uri="{FF2B5EF4-FFF2-40B4-BE49-F238E27FC236}">
                    <a16:creationId xmlns:a16="http://schemas.microsoft.com/office/drawing/2014/main" id="{1C224FD5-B1C0-95A3-5A2A-AEF864C49E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/>
              <a:srcRect l="1" r="77773"/>
              <a:stretch/>
            </p:blipFill>
            <p:spPr>
              <a:xfrm>
                <a:off x="6046283" y="5544187"/>
                <a:ext cx="480000" cy="513505"/>
              </a:xfrm>
              <a:prstGeom prst="rect">
                <a:avLst/>
              </a:prstGeom>
            </p:spPr>
          </p:pic>
          <p:pic>
            <p:nvPicPr>
              <p:cNvPr id="29" name="Afbeelding 28">
                <a:extLst>
                  <a:ext uri="{FF2B5EF4-FFF2-40B4-BE49-F238E27FC236}">
                    <a16:creationId xmlns:a16="http://schemas.microsoft.com/office/drawing/2014/main" id="{83FD50E4-0EBB-209E-86DE-A127DBF7C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021370" y="5462384"/>
                <a:ext cx="488152" cy="577231"/>
              </a:xfrm>
              <a:prstGeom prst="rect">
                <a:avLst/>
              </a:prstGeom>
            </p:spPr>
          </p:pic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9BC9179D-9516-53C2-DBD9-C783C6600DD8}"/>
                  </a:ext>
                </a:extLst>
              </p:cNvPr>
              <p:cNvSpPr/>
              <p:nvPr/>
            </p:nvSpPr>
            <p:spPr>
              <a:xfrm>
                <a:off x="5286556" y="5345638"/>
                <a:ext cx="3410889" cy="851962"/>
              </a:xfrm>
              <a:prstGeom prst="rect">
                <a:avLst/>
              </a:prstGeom>
              <a:noFill/>
              <a:ln>
                <a:solidFill>
                  <a:schemeClr val="tx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15" name="Groep 114">
            <a:extLst>
              <a:ext uri="{FF2B5EF4-FFF2-40B4-BE49-F238E27FC236}">
                <a16:creationId xmlns:a16="http://schemas.microsoft.com/office/drawing/2014/main" id="{045E4B78-3F60-8BFD-5791-8E81C2949FEA}"/>
              </a:ext>
            </a:extLst>
          </p:cNvPr>
          <p:cNvGrpSpPr/>
          <p:nvPr/>
        </p:nvGrpSpPr>
        <p:grpSpPr>
          <a:xfrm>
            <a:off x="7379299" y="880604"/>
            <a:ext cx="720000" cy="1162686"/>
            <a:chOff x="7525762" y="617960"/>
            <a:chExt cx="720000" cy="1162686"/>
          </a:xfrm>
        </p:grpSpPr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BCE71044-3EFD-0F3F-63D2-5C5C80B215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1" r="10050"/>
            <a:stretch/>
          </p:blipFill>
          <p:spPr bwMode="auto">
            <a:xfrm>
              <a:off x="7525762" y="617960"/>
              <a:ext cx="720000" cy="847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68" descr="Netherlands Organisation for Scientific Research - Wikipedia">
              <a:extLst>
                <a:ext uri="{FF2B5EF4-FFF2-40B4-BE49-F238E27FC236}">
                  <a16:creationId xmlns:a16="http://schemas.microsoft.com/office/drawing/2014/main" id="{C31E8838-C02B-DBBF-0A33-0752F3DBE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8838" y="1500004"/>
              <a:ext cx="173849" cy="280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8" name="Picture 2" descr="logo">
            <a:extLst>
              <a:ext uri="{FF2B5EF4-FFF2-40B4-BE49-F238E27FC236}">
                <a16:creationId xmlns:a16="http://schemas.microsoft.com/office/drawing/2014/main" id="{62B55F4C-ED9F-5E12-0777-8A787CBEF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13" y="1793557"/>
            <a:ext cx="621707" cy="1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" name="Rechte verbindingslijn 132">
            <a:extLst>
              <a:ext uri="{FF2B5EF4-FFF2-40B4-BE49-F238E27FC236}">
                <a16:creationId xmlns:a16="http://schemas.microsoft.com/office/drawing/2014/main" id="{F1B328D2-2A3F-11E4-0884-630B9659170D}"/>
              </a:ext>
            </a:extLst>
          </p:cNvPr>
          <p:cNvCxnSpPr>
            <a:cxnSpLocks/>
          </p:cNvCxnSpPr>
          <p:nvPr/>
        </p:nvCxnSpPr>
        <p:spPr>
          <a:xfrm>
            <a:off x="2993179" y="3011613"/>
            <a:ext cx="2280536" cy="0"/>
          </a:xfrm>
          <a:prstGeom prst="line">
            <a:avLst/>
          </a:prstGeom>
          <a:ln w="15875">
            <a:solidFill>
              <a:srgbClr val="4E8D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Rechte verbindingslijn 136">
            <a:extLst>
              <a:ext uri="{FF2B5EF4-FFF2-40B4-BE49-F238E27FC236}">
                <a16:creationId xmlns:a16="http://schemas.microsoft.com/office/drawing/2014/main" id="{03878CA4-7C40-7A86-47ED-9FB2570C7580}"/>
              </a:ext>
            </a:extLst>
          </p:cNvPr>
          <p:cNvCxnSpPr>
            <a:cxnSpLocks/>
          </p:cNvCxnSpPr>
          <p:nvPr/>
        </p:nvCxnSpPr>
        <p:spPr>
          <a:xfrm>
            <a:off x="4133447" y="3003864"/>
            <a:ext cx="0" cy="430283"/>
          </a:xfrm>
          <a:prstGeom prst="line">
            <a:avLst/>
          </a:prstGeom>
          <a:ln w="15875">
            <a:solidFill>
              <a:srgbClr val="4E8D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D661C2-CFC3-787A-04FB-93E6DDF61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359" y="880604"/>
            <a:ext cx="686413" cy="85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sura responsabilmente. COARA, la riforma della valutazione della ricerca  e l'Unione Elusiva | ROARS">
            <a:extLst>
              <a:ext uri="{FF2B5EF4-FFF2-40B4-BE49-F238E27FC236}">
                <a16:creationId xmlns:a16="http://schemas.microsoft.com/office/drawing/2014/main" id="{367CE507-184C-B7D9-C43E-435281CE2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90" y="1780849"/>
            <a:ext cx="646031" cy="2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63AD190-262B-054C-838F-B88C37072E0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550434" y="878606"/>
            <a:ext cx="732447" cy="8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45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14664-B70B-C2A3-952A-EEF0EDA1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Guiding</a:t>
            </a:r>
            <a:r>
              <a:rPr lang="nl-NL" dirty="0"/>
              <a:t> </a:t>
            </a:r>
            <a:r>
              <a:rPr lang="nl-NL" dirty="0" err="1"/>
              <a:t>principles</a:t>
            </a:r>
            <a:endParaRPr lang="nl-NL" dirty="0"/>
          </a:p>
        </p:txBody>
      </p:sp>
      <p:sp>
        <p:nvSpPr>
          <p:cNvPr id="5" name="Vrije vorm 4">
            <a:extLst>
              <a:ext uri="{FF2B5EF4-FFF2-40B4-BE49-F238E27FC236}">
                <a16:creationId xmlns:a16="http://schemas.microsoft.com/office/drawing/2014/main" id="{0AE083EE-6A56-C0F8-D461-76BE86209A83}"/>
              </a:ext>
            </a:extLst>
          </p:cNvPr>
          <p:cNvSpPr/>
          <p:nvPr/>
        </p:nvSpPr>
        <p:spPr>
          <a:xfrm>
            <a:off x="1825042" y="1507344"/>
            <a:ext cx="4109327" cy="1031947"/>
          </a:xfrm>
          <a:custGeom>
            <a:avLst/>
            <a:gdLst>
              <a:gd name="connsiteX0" fmla="*/ 0 w 4109327"/>
              <a:gd name="connsiteY0" fmla="*/ 0 h 1031947"/>
              <a:gd name="connsiteX1" fmla="*/ 4109327 w 4109327"/>
              <a:gd name="connsiteY1" fmla="*/ 0 h 1031947"/>
              <a:gd name="connsiteX2" fmla="*/ 4109327 w 4109327"/>
              <a:gd name="connsiteY2" fmla="*/ 1031947 h 1031947"/>
              <a:gd name="connsiteX3" fmla="*/ 0 w 4109327"/>
              <a:gd name="connsiteY3" fmla="*/ 1031947 h 1031947"/>
              <a:gd name="connsiteX4" fmla="*/ 0 w 4109327"/>
              <a:gd name="connsiteY4" fmla="*/ 0 h 103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9327" h="1031947">
                <a:moveTo>
                  <a:pt x="0" y="0"/>
                </a:moveTo>
                <a:lnTo>
                  <a:pt x="4109327" y="0"/>
                </a:lnTo>
                <a:lnTo>
                  <a:pt x="4109327" y="1031947"/>
                </a:lnTo>
                <a:lnTo>
                  <a:pt x="0" y="1031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1066800">
              <a:lnSpc>
                <a:spcPts val="26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2F5364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Culture change is a </a:t>
            </a:r>
            <a:r>
              <a:rPr lang="en-US" sz="2000" kern="1200" dirty="0">
                <a:solidFill>
                  <a:srgbClr val="EC672A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fundamental change of beliefs;</a:t>
            </a:r>
            <a:r>
              <a:rPr lang="en-US" sz="2000" kern="1200" dirty="0">
                <a:solidFill>
                  <a:srgbClr val="2F5364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 not just change in rules of the game</a:t>
            </a:r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423F170C-F52E-E149-9FB6-F5B7254C6BD7}"/>
              </a:ext>
            </a:extLst>
          </p:cNvPr>
          <p:cNvSpPr/>
          <p:nvPr/>
        </p:nvSpPr>
        <p:spPr>
          <a:xfrm>
            <a:off x="7811973" y="1507344"/>
            <a:ext cx="3495402" cy="1031947"/>
          </a:xfrm>
          <a:custGeom>
            <a:avLst/>
            <a:gdLst>
              <a:gd name="connsiteX0" fmla="*/ 0 w 3495402"/>
              <a:gd name="connsiteY0" fmla="*/ 0 h 1031947"/>
              <a:gd name="connsiteX1" fmla="*/ 3495402 w 3495402"/>
              <a:gd name="connsiteY1" fmla="*/ 0 h 1031947"/>
              <a:gd name="connsiteX2" fmla="*/ 3495402 w 3495402"/>
              <a:gd name="connsiteY2" fmla="*/ 1031947 h 1031947"/>
              <a:gd name="connsiteX3" fmla="*/ 0 w 3495402"/>
              <a:gd name="connsiteY3" fmla="*/ 1031947 h 1031947"/>
              <a:gd name="connsiteX4" fmla="*/ 0 w 3495402"/>
              <a:gd name="connsiteY4" fmla="*/ 0 h 103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5402" h="1031947">
                <a:moveTo>
                  <a:pt x="0" y="0"/>
                </a:moveTo>
                <a:lnTo>
                  <a:pt x="3495402" y="0"/>
                </a:lnTo>
                <a:lnTo>
                  <a:pt x="3495402" y="1031947"/>
                </a:lnTo>
                <a:lnTo>
                  <a:pt x="0" y="1031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1066800">
              <a:lnSpc>
                <a:spcPts val="26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>
                <a:solidFill>
                  <a:srgbClr val="2F5364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Changing culture is difficult and </a:t>
            </a:r>
            <a:r>
              <a:rPr lang="en-GB" sz="2000" kern="1200" dirty="0">
                <a:solidFill>
                  <a:srgbClr val="EC672A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takes a long time</a:t>
            </a:r>
            <a:endParaRPr lang="en-US" sz="2000" kern="1200" dirty="0">
              <a:solidFill>
                <a:srgbClr val="EC672A"/>
              </a:solidFill>
              <a:latin typeface="Arial MT Std Medium" panose="020B0402020200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Vrije vorm 6">
            <a:extLst>
              <a:ext uri="{FF2B5EF4-FFF2-40B4-BE49-F238E27FC236}">
                <a16:creationId xmlns:a16="http://schemas.microsoft.com/office/drawing/2014/main" id="{537E8633-6237-5B18-5EB8-DAE39E4E0E25}"/>
              </a:ext>
            </a:extLst>
          </p:cNvPr>
          <p:cNvSpPr/>
          <p:nvPr/>
        </p:nvSpPr>
        <p:spPr>
          <a:xfrm>
            <a:off x="1799794" y="3171013"/>
            <a:ext cx="4611044" cy="1031947"/>
          </a:xfrm>
          <a:custGeom>
            <a:avLst/>
            <a:gdLst>
              <a:gd name="connsiteX0" fmla="*/ 0 w 4611044"/>
              <a:gd name="connsiteY0" fmla="*/ 0 h 1031947"/>
              <a:gd name="connsiteX1" fmla="*/ 4611044 w 4611044"/>
              <a:gd name="connsiteY1" fmla="*/ 0 h 1031947"/>
              <a:gd name="connsiteX2" fmla="*/ 4611044 w 4611044"/>
              <a:gd name="connsiteY2" fmla="*/ 1031947 h 1031947"/>
              <a:gd name="connsiteX3" fmla="*/ 0 w 4611044"/>
              <a:gd name="connsiteY3" fmla="*/ 1031947 h 1031947"/>
              <a:gd name="connsiteX4" fmla="*/ 0 w 4611044"/>
              <a:gd name="connsiteY4" fmla="*/ 0 h 103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1044" h="1031947">
                <a:moveTo>
                  <a:pt x="0" y="0"/>
                </a:moveTo>
                <a:lnTo>
                  <a:pt x="4611044" y="0"/>
                </a:lnTo>
                <a:lnTo>
                  <a:pt x="4611044" y="1031947"/>
                </a:lnTo>
                <a:lnTo>
                  <a:pt x="0" y="1031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1066800">
              <a:lnSpc>
                <a:spcPts val="26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EC672A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Broad dialogue in academia </a:t>
            </a:r>
            <a:r>
              <a:rPr lang="en-US" sz="2000" kern="1200" dirty="0">
                <a:solidFill>
                  <a:srgbClr val="2F5364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is needed: </a:t>
            </a:r>
            <a:r>
              <a:rPr lang="en-GB" sz="2000" kern="1200" dirty="0">
                <a:solidFill>
                  <a:srgbClr val="2F5364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we listen to concerns, questions &amp; dilemmas from academic community</a:t>
            </a:r>
            <a:endParaRPr lang="en-US" sz="2000" kern="1200" dirty="0">
              <a:solidFill>
                <a:srgbClr val="2F5364"/>
              </a:solidFill>
              <a:latin typeface="Arial MT Std Medium" panose="020B0402020200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Vrije vorm 7">
            <a:extLst>
              <a:ext uri="{FF2B5EF4-FFF2-40B4-BE49-F238E27FC236}">
                <a16:creationId xmlns:a16="http://schemas.microsoft.com/office/drawing/2014/main" id="{E303EFD9-22F1-A8DB-E8F5-5C87F5B440C8}"/>
              </a:ext>
            </a:extLst>
          </p:cNvPr>
          <p:cNvSpPr/>
          <p:nvPr/>
        </p:nvSpPr>
        <p:spPr>
          <a:xfrm>
            <a:off x="7825923" y="3171013"/>
            <a:ext cx="3146877" cy="1031947"/>
          </a:xfrm>
          <a:custGeom>
            <a:avLst/>
            <a:gdLst>
              <a:gd name="connsiteX0" fmla="*/ 0 w 3818601"/>
              <a:gd name="connsiteY0" fmla="*/ 0 h 1031947"/>
              <a:gd name="connsiteX1" fmla="*/ 3818601 w 3818601"/>
              <a:gd name="connsiteY1" fmla="*/ 0 h 1031947"/>
              <a:gd name="connsiteX2" fmla="*/ 3818601 w 3818601"/>
              <a:gd name="connsiteY2" fmla="*/ 1031947 h 1031947"/>
              <a:gd name="connsiteX3" fmla="*/ 0 w 3818601"/>
              <a:gd name="connsiteY3" fmla="*/ 1031947 h 1031947"/>
              <a:gd name="connsiteX4" fmla="*/ 0 w 3818601"/>
              <a:gd name="connsiteY4" fmla="*/ 0 h 103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8601" h="1031947">
                <a:moveTo>
                  <a:pt x="0" y="0"/>
                </a:moveTo>
                <a:lnTo>
                  <a:pt x="3818601" y="0"/>
                </a:lnTo>
                <a:lnTo>
                  <a:pt x="3818601" y="1031947"/>
                </a:lnTo>
                <a:lnTo>
                  <a:pt x="0" y="1031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1066800">
              <a:lnSpc>
                <a:spcPts val="26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EC672A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Sharing good practices </a:t>
            </a:r>
            <a:r>
              <a:rPr lang="en-US" sz="2000" kern="1200" dirty="0">
                <a:solidFill>
                  <a:srgbClr val="2F5364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and experimenting will initiate desired movement</a:t>
            </a:r>
          </a:p>
        </p:txBody>
      </p:sp>
      <p:sp>
        <p:nvSpPr>
          <p:cNvPr id="9" name="Vrije vorm 8">
            <a:extLst>
              <a:ext uri="{FF2B5EF4-FFF2-40B4-BE49-F238E27FC236}">
                <a16:creationId xmlns:a16="http://schemas.microsoft.com/office/drawing/2014/main" id="{8A589C26-26BE-AACA-251A-A087156548AA}"/>
              </a:ext>
            </a:extLst>
          </p:cNvPr>
          <p:cNvSpPr/>
          <p:nvPr/>
        </p:nvSpPr>
        <p:spPr>
          <a:xfrm>
            <a:off x="1802336" y="4834682"/>
            <a:ext cx="4132034" cy="1031947"/>
          </a:xfrm>
          <a:custGeom>
            <a:avLst/>
            <a:gdLst>
              <a:gd name="connsiteX0" fmla="*/ 0 w 4560619"/>
              <a:gd name="connsiteY0" fmla="*/ 0 h 1031947"/>
              <a:gd name="connsiteX1" fmla="*/ 4560619 w 4560619"/>
              <a:gd name="connsiteY1" fmla="*/ 0 h 1031947"/>
              <a:gd name="connsiteX2" fmla="*/ 4560619 w 4560619"/>
              <a:gd name="connsiteY2" fmla="*/ 1031947 h 1031947"/>
              <a:gd name="connsiteX3" fmla="*/ 0 w 4560619"/>
              <a:gd name="connsiteY3" fmla="*/ 1031947 h 1031947"/>
              <a:gd name="connsiteX4" fmla="*/ 0 w 4560619"/>
              <a:gd name="connsiteY4" fmla="*/ 0 h 103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0619" h="1031947">
                <a:moveTo>
                  <a:pt x="0" y="0"/>
                </a:moveTo>
                <a:lnTo>
                  <a:pt x="4560619" y="0"/>
                </a:lnTo>
                <a:lnTo>
                  <a:pt x="4560619" y="1031947"/>
                </a:lnTo>
                <a:lnTo>
                  <a:pt x="0" y="1031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1066800">
              <a:lnSpc>
                <a:spcPts val="26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EC672A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Balance: </a:t>
            </a:r>
            <a:r>
              <a:rPr lang="en-US" sz="2000" kern="1200" dirty="0">
                <a:solidFill>
                  <a:srgbClr val="2F5364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giving room for ideas </a:t>
            </a:r>
            <a:r>
              <a:rPr lang="en-US" sz="2000" kern="1200" dirty="0">
                <a:solidFill>
                  <a:srgbClr val="EC672A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(diverging) </a:t>
            </a:r>
            <a:r>
              <a:rPr lang="en-US" sz="2000" kern="1200" dirty="0">
                <a:solidFill>
                  <a:srgbClr val="2F5364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and bringing together good practices </a:t>
            </a:r>
            <a:r>
              <a:rPr lang="en-US" sz="2000" kern="1200" dirty="0">
                <a:solidFill>
                  <a:srgbClr val="EC672A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(converging)</a:t>
            </a:r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5C5A7BC7-4F7B-F9F1-7462-A7B58E0BBCC0}"/>
              </a:ext>
            </a:extLst>
          </p:cNvPr>
          <p:cNvSpPr/>
          <p:nvPr/>
        </p:nvSpPr>
        <p:spPr>
          <a:xfrm>
            <a:off x="7886613" y="4834682"/>
            <a:ext cx="2897651" cy="1031947"/>
          </a:xfrm>
          <a:custGeom>
            <a:avLst/>
            <a:gdLst>
              <a:gd name="connsiteX0" fmla="*/ 0 w 3423644"/>
              <a:gd name="connsiteY0" fmla="*/ 0 h 1031947"/>
              <a:gd name="connsiteX1" fmla="*/ 3423644 w 3423644"/>
              <a:gd name="connsiteY1" fmla="*/ 0 h 1031947"/>
              <a:gd name="connsiteX2" fmla="*/ 3423644 w 3423644"/>
              <a:gd name="connsiteY2" fmla="*/ 1031947 h 1031947"/>
              <a:gd name="connsiteX3" fmla="*/ 0 w 3423644"/>
              <a:gd name="connsiteY3" fmla="*/ 1031947 h 1031947"/>
              <a:gd name="connsiteX4" fmla="*/ 0 w 3423644"/>
              <a:gd name="connsiteY4" fmla="*/ 0 h 103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644" h="1031947">
                <a:moveTo>
                  <a:pt x="0" y="0"/>
                </a:moveTo>
                <a:lnTo>
                  <a:pt x="3423644" y="0"/>
                </a:lnTo>
                <a:lnTo>
                  <a:pt x="3423644" y="1031947"/>
                </a:lnTo>
                <a:lnTo>
                  <a:pt x="0" y="103194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1066800">
              <a:lnSpc>
                <a:spcPts val="26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>
                <a:solidFill>
                  <a:srgbClr val="2F5364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Importance of </a:t>
            </a:r>
            <a:r>
              <a:rPr lang="en-GB" sz="2000" kern="1200" dirty="0">
                <a:solidFill>
                  <a:srgbClr val="EC672A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good leadership in academia </a:t>
            </a:r>
            <a:r>
              <a:rPr lang="en-GB" sz="2000" kern="1200" dirty="0">
                <a:solidFill>
                  <a:srgbClr val="2F5364"/>
                </a:solidFill>
                <a:latin typeface="Arial MT Std Medium" panose="020B0402020200020204" pitchFamily="34" charset="0"/>
                <a:cs typeface="Arial" panose="020B0604020202020204" pitchFamily="34" charset="0"/>
              </a:rPr>
              <a:t>to make change work</a:t>
            </a:r>
            <a:endParaRPr lang="en-US" sz="2000" kern="1200" dirty="0">
              <a:solidFill>
                <a:srgbClr val="2F5364"/>
              </a:solidFill>
              <a:latin typeface="Arial MT Std Medium" panose="020B0402020200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6FFB709A-435D-E3CE-BBB9-17B64F620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19" y="3080923"/>
            <a:ext cx="711200" cy="100330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6697D2B-662D-C018-291A-1E1ADB7C4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93" y="4995055"/>
            <a:ext cx="901700" cy="71120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895C3BB6-F946-4BAE-212E-B9BB66A71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80" y="3106323"/>
            <a:ext cx="711200" cy="95250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7276820B-46AE-D5C5-AD3D-107F208B4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69" y="4995055"/>
            <a:ext cx="901700" cy="71120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42176422-7D0C-12CC-8F56-D1B20A0D6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519" y="1480972"/>
            <a:ext cx="711200" cy="711200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2FE305EF-30CE-AAC2-8CAC-1C6EBBEBF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80" y="1480972"/>
            <a:ext cx="71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69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B6A4E-F42C-6B7C-2EFE-D5980A7B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How </a:t>
            </a:r>
            <a:r>
              <a:rPr lang="nl-NL" dirty="0" err="1"/>
              <a:t>can</a:t>
            </a:r>
            <a:r>
              <a:rPr lang="nl-NL" dirty="0"/>
              <a:t> I </a:t>
            </a:r>
            <a:r>
              <a:rPr lang="nl-NL" dirty="0" err="1"/>
              <a:t>contribute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7003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F0217-E854-5008-4A25-D7B378FAC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Get </a:t>
            </a:r>
            <a:r>
              <a:rPr lang="nl-NL" dirty="0" err="1"/>
              <a:t>involved</a:t>
            </a:r>
            <a:r>
              <a:rPr lang="nl-NL" dirty="0"/>
              <a:t>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11B843-C589-2B3D-C2BF-59F6E66EB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C672A"/>
                </a:solidFill>
              </a:rPr>
              <a:t>Start small</a:t>
            </a:r>
          </a:p>
          <a:p>
            <a:pPr marL="342900" indent="-342900">
              <a:lnSpc>
                <a:spcPct val="15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5364"/>
                </a:solidFill>
              </a:rPr>
              <a:t>Start the </a:t>
            </a:r>
            <a:r>
              <a:rPr lang="en-US" dirty="0">
                <a:solidFill>
                  <a:srgbClr val="EC672A"/>
                </a:solidFill>
              </a:rPr>
              <a:t>dialogue</a:t>
            </a:r>
            <a:r>
              <a:rPr lang="en-US" dirty="0">
                <a:solidFill>
                  <a:srgbClr val="2F5364"/>
                </a:solidFill>
              </a:rPr>
              <a:t> – with your peers next door and worldwide</a:t>
            </a:r>
          </a:p>
          <a:p>
            <a:pPr marL="342900" indent="-342900">
              <a:lnSpc>
                <a:spcPct val="15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C672A"/>
                </a:solidFill>
              </a:rPr>
              <a:t>Share</a:t>
            </a:r>
            <a:r>
              <a:rPr lang="en-US" dirty="0">
                <a:solidFill>
                  <a:srgbClr val="2F5364"/>
                </a:solidFill>
              </a:rPr>
              <a:t> your </a:t>
            </a:r>
            <a:r>
              <a:rPr lang="en-US" dirty="0">
                <a:solidFill>
                  <a:srgbClr val="EC672A"/>
                </a:solidFill>
              </a:rPr>
              <a:t>ideas, dilemmas </a:t>
            </a:r>
            <a:r>
              <a:rPr lang="en-US" dirty="0">
                <a:solidFill>
                  <a:srgbClr val="2F5364"/>
                </a:solidFill>
              </a:rPr>
              <a:t>and </a:t>
            </a:r>
            <a:r>
              <a:rPr lang="en-US" dirty="0">
                <a:solidFill>
                  <a:srgbClr val="EC672A"/>
                </a:solidFill>
              </a:rPr>
              <a:t>concerns</a:t>
            </a:r>
          </a:p>
          <a:p>
            <a:pPr marL="342900" indent="-342900">
              <a:lnSpc>
                <a:spcPct val="15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C672A"/>
                </a:solidFill>
              </a:rPr>
              <a:t>Listen to concerns, </a:t>
            </a:r>
            <a:r>
              <a:rPr lang="en-US" dirty="0">
                <a:solidFill>
                  <a:srgbClr val="2F5364"/>
                </a:solidFill>
              </a:rPr>
              <a:t>questions and dilemmas from your peers</a:t>
            </a:r>
          </a:p>
          <a:p>
            <a:pPr marL="342900" indent="-342900">
              <a:lnSpc>
                <a:spcPct val="15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5364"/>
                </a:solidFill>
              </a:rPr>
              <a:t>Start your own (small) </a:t>
            </a:r>
            <a:r>
              <a:rPr lang="en-US" dirty="0">
                <a:solidFill>
                  <a:srgbClr val="EC672A"/>
                </a:solidFill>
              </a:rPr>
              <a:t>experiment</a:t>
            </a:r>
            <a:r>
              <a:rPr lang="en-US" dirty="0">
                <a:solidFill>
                  <a:srgbClr val="2F5364"/>
                </a:solidFill>
              </a:rPr>
              <a:t> in modernizing career assessment</a:t>
            </a:r>
          </a:p>
          <a:p>
            <a:pPr marL="342900" indent="-342900">
              <a:lnSpc>
                <a:spcPct val="15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C672A"/>
                </a:solidFill>
              </a:rPr>
              <a:t>Share good practices </a:t>
            </a:r>
            <a:r>
              <a:rPr lang="en-US" dirty="0">
                <a:solidFill>
                  <a:srgbClr val="2F5364"/>
                </a:solidFill>
              </a:rPr>
              <a:t>and experiments</a:t>
            </a:r>
          </a:p>
          <a:p>
            <a:pPr marL="342900" indent="-342900">
              <a:lnSpc>
                <a:spcPct val="15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endParaRPr lang="fr-FR" b="1" dirty="0">
              <a:solidFill>
                <a:srgbClr val="2F53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07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1F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B6A4E-F42C-6B7C-2EFE-D5980A7B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7931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DBEFC-0826-C5BA-8DF8-2480A4BF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4631C9-2BAA-9096-0D09-BBC1C0EF5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1570893"/>
            <a:ext cx="8740774" cy="4518758"/>
          </a:xfrm>
        </p:spPr>
        <p:txBody>
          <a:bodyPr/>
          <a:lstStyle/>
          <a:p>
            <a:pPr marL="647692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Verdana" panose="020B0604030504040204" pitchFamily="34" charset="0"/>
              </a:rPr>
              <a:t>We need a </a:t>
            </a:r>
            <a:r>
              <a:rPr lang="en-US" sz="2000" dirty="0">
                <a:solidFill>
                  <a:srgbClr val="EC672A"/>
                </a:solidFill>
                <a:ea typeface="Verdana" panose="020B0604030504040204" pitchFamily="34" charset="0"/>
              </a:rPr>
              <a:t>better balance </a:t>
            </a:r>
            <a:r>
              <a:rPr lang="en-US" sz="2000" dirty="0">
                <a:ea typeface="Verdana" panose="020B0604030504040204" pitchFamily="34" charset="0"/>
              </a:rPr>
              <a:t>in how we </a:t>
            </a:r>
            <a:r>
              <a:rPr lang="en-US" sz="2000" dirty="0">
                <a:solidFill>
                  <a:srgbClr val="EC672A"/>
                </a:solidFill>
                <a:ea typeface="Verdana" panose="020B0604030504040204" pitchFamily="34" charset="0"/>
              </a:rPr>
              <a:t>recognize and reward academics</a:t>
            </a:r>
            <a:r>
              <a:rPr lang="en-US" sz="2000" dirty="0">
                <a:solidFill>
                  <a:srgbClr val="FF0000"/>
                </a:solidFill>
                <a:ea typeface="Verdana" panose="020B0604030504040204" pitchFamily="34" charset="0"/>
              </a:rPr>
              <a:t> </a:t>
            </a:r>
            <a:r>
              <a:rPr lang="en-US" sz="2000" dirty="0">
                <a:ea typeface="Verdana" panose="020B0604030504040204" pitchFamily="34" charset="0"/>
              </a:rPr>
              <a:t>to help us achieve excellent education, research, impact and leadership, as well as the highest level of patient care in our university hospitals</a:t>
            </a:r>
          </a:p>
          <a:p>
            <a:pPr marL="304792"/>
            <a:endParaRPr lang="en-US" sz="2000" dirty="0">
              <a:ea typeface="Verdana" panose="020B0604030504040204" pitchFamily="34" charset="0"/>
            </a:endParaRPr>
          </a:p>
          <a:p>
            <a:pPr marL="647692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Verdana" panose="020B0604030504040204" pitchFamily="34" charset="0"/>
              </a:rPr>
              <a:t>We cannot change academic career assessment on our own. We need to </a:t>
            </a:r>
            <a:r>
              <a:rPr lang="en-US" sz="2000" dirty="0">
                <a:solidFill>
                  <a:srgbClr val="EC672A"/>
                </a:solidFill>
                <a:ea typeface="Verdana" panose="020B0604030504040204" pitchFamily="34" charset="0"/>
              </a:rPr>
              <a:t>work together </a:t>
            </a:r>
            <a:r>
              <a:rPr lang="en-US" dirty="0">
                <a:ea typeface="Verdana" panose="020B0604030504040204" pitchFamily="34" charset="0"/>
              </a:rPr>
              <a:t>on a global level </a:t>
            </a:r>
            <a:r>
              <a:rPr lang="en-US" sz="2000" dirty="0">
                <a:ea typeface="Verdana" panose="020B0604030504040204" pitchFamily="34" charset="0"/>
              </a:rPr>
              <a:t>to change the recognition and rewards of academics</a:t>
            </a:r>
          </a:p>
          <a:p>
            <a:pPr marL="647692" indent="-342900">
              <a:buFont typeface="Arial" panose="020B0604020202020204" pitchFamily="34" charset="0"/>
              <a:buChar char="•"/>
            </a:pPr>
            <a:endParaRPr lang="en-US" dirty="0">
              <a:ea typeface="Verdana" panose="020B0604030504040204" pitchFamily="34" charset="0"/>
            </a:endParaRPr>
          </a:p>
          <a:p>
            <a:pPr marL="304792"/>
            <a:endParaRPr lang="en-US" sz="3500" b="1" dirty="0">
              <a:solidFill>
                <a:srgbClr val="EC672A"/>
              </a:solidFill>
              <a:latin typeface="Arial MT Std Cond" panose="020B0402020200020204" pitchFamily="34" charset="0"/>
              <a:ea typeface="Verdana" panose="020B0604030504040204" pitchFamily="34" charset="0"/>
            </a:endParaRPr>
          </a:p>
          <a:p>
            <a:pPr marL="304792" algn="r"/>
            <a:r>
              <a:rPr lang="en-US" sz="3500" b="1" dirty="0">
                <a:solidFill>
                  <a:srgbClr val="EC672A"/>
                </a:solidFill>
                <a:latin typeface="Arial MT Std" panose="020B0402020200020204" pitchFamily="34" charset="0"/>
                <a:ea typeface="Verdana" panose="020B0604030504040204" pitchFamily="34" charset="0"/>
              </a:rPr>
              <a:t>So...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7279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65D30-40AB-A1A1-D58F-205765D2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7418"/>
            <a:ext cx="10515600" cy="795460"/>
          </a:xfrm>
        </p:spPr>
        <p:txBody>
          <a:bodyPr/>
          <a:lstStyle/>
          <a:p>
            <a:pPr algn="ctr"/>
            <a:r>
              <a:rPr lang="nl-NL" dirty="0" err="1">
                <a:solidFill>
                  <a:srgbClr val="EC672A"/>
                </a:solidFill>
              </a:rPr>
              <a:t>Let’s</a:t>
            </a:r>
            <a:r>
              <a:rPr lang="nl-NL" dirty="0">
                <a:solidFill>
                  <a:srgbClr val="EC672A"/>
                </a:solidFill>
              </a:rPr>
              <a:t> move </a:t>
            </a:r>
            <a:r>
              <a:rPr lang="nl-NL" dirty="0" err="1">
                <a:solidFill>
                  <a:srgbClr val="EC672A"/>
                </a:solidFill>
              </a:rPr>
              <a:t>together</a:t>
            </a:r>
            <a:r>
              <a:rPr lang="nl-NL" dirty="0">
                <a:solidFill>
                  <a:srgbClr val="EC672A"/>
                </a:solidFill>
              </a:rPr>
              <a:t>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1EEAE6-7978-0180-B862-AFFE5712E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517" y="904655"/>
            <a:ext cx="8720966" cy="4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59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6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B6A4E-F42C-6B7C-2EFE-D5980A7B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attention!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A78CA54-88B1-B178-F510-B3BD0804FDD6}"/>
              </a:ext>
            </a:extLst>
          </p:cNvPr>
          <p:cNvSpPr txBox="1"/>
          <p:nvPr/>
        </p:nvSpPr>
        <p:spPr>
          <a:xfrm>
            <a:off x="1100138" y="3694905"/>
            <a:ext cx="4586287" cy="21185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b="1" dirty="0">
                <a:solidFill>
                  <a:schemeClr val="bg1"/>
                </a:solidFill>
                <a:latin typeface="Arial MT Std Cond" panose="020B0402020200020204" pitchFamily="34" charset="0"/>
              </a:rPr>
              <a:t>MORE INFORMATION</a:t>
            </a:r>
          </a:p>
          <a:p>
            <a:pPr>
              <a:lnSpc>
                <a:spcPct val="150000"/>
              </a:lnSpc>
            </a:pPr>
            <a:r>
              <a:rPr lang="nl-NL" dirty="0" err="1">
                <a:solidFill>
                  <a:schemeClr val="bg1"/>
                </a:solidFill>
                <a:latin typeface="Arial MT Std Medium" panose="020B0402020200020204" pitchFamily="34" charset="0"/>
              </a:rPr>
              <a:t>Sanli</a:t>
            </a:r>
            <a:r>
              <a:rPr lang="nl-NL" dirty="0">
                <a:solidFill>
                  <a:schemeClr val="bg1"/>
                </a:solidFill>
                <a:latin typeface="Arial MT Std Medium" panose="020B0402020200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 MT Std Medium" panose="020B0402020200020204" pitchFamily="34" charset="0"/>
              </a:rPr>
              <a:t>Faez</a:t>
            </a:r>
            <a:r>
              <a:rPr lang="nl-NL" dirty="0">
                <a:solidFill>
                  <a:schemeClr val="bg1"/>
                </a:solidFill>
                <a:latin typeface="Arial MT Std Medium" panose="020B040202020002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latin typeface="Arial MT Std Medium" panose="020B0402020200020204" pitchFamily="34" charset="0"/>
              </a:rPr>
              <a:t>Programme</a:t>
            </a:r>
            <a:r>
              <a:rPr lang="nl-NL" dirty="0">
                <a:solidFill>
                  <a:schemeClr val="bg1"/>
                </a:solidFill>
                <a:latin typeface="Arial MT Std Medium" panose="020B0402020200020204" pitchFamily="34" charset="0"/>
              </a:rPr>
              <a:t> Manager </a:t>
            </a:r>
          </a:p>
          <a:p>
            <a:pPr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  <a:latin typeface="Arial MT Std Medium" panose="020B0402020200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faez@unl.nl</a:t>
            </a:r>
            <a:r>
              <a:rPr lang="nl-NL" dirty="0">
                <a:solidFill>
                  <a:schemeClr val="bg1"/>
                </a:solidFill>
                <a:latin typeface="Arial MT Std Medium" panose="020B0402020200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nl-NL" dirty="0" err="1">
                <a:solidFill>
                  <a:schemeClr val="bg1"/>
                </a:solidFill>
                <a:latin typeface="Arial MT Std Medium" panose="020B0402020200020204" pitchFamily="34" charset="0"/>
              </a:rPr>
              <a:t>www.recognitionrewards.nl</a:t>
            </a:r>
            <a:endParaRPr lang="nl-NL" dirty="0">
              <a:solidFill>
                <a:schemeClr val="bg1"/>
              </a:solidFill>
              <a:latin typeface="Arial MT Std Medium" panose="020B0402020200020204" pitchFamily="34" charset="0"/>
            </a:endParaRPr>
          </a:p>
          <a:p>
            <a:pPr>
              <a:lnSpc>
                <a:spcPct val="150000"/>
              </a:lnSpc>
            </a:pPr>
            <a:endParaRPr lang="nl-NL" dirty="0">
              <a:solidFill>
                <a:schemeClr val="bg1"/>
              </a:solidFill>
              <a:latin typeface="Arial MT Std Medium" panose="020B0402020200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CE838A2-A5A9-0104-99A3-A34C85EF5E80}"/>
              </a:ext>
            </a:extLst>
          </p:cNvPr>
          <p:cNvSpPr txBox="1"/>
          <p:nvPr/>
        </p:nvSpPr>
        <p:spPr>
          <a:xfrm>
            <a:off x="6211892" y="4107422"/>
            <a:ext cx="5929313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nl-NL" dirty="0">
              <a:solidFill>
                <a:schemeClr val="bg1"/>
              </a:solidFill>
              <a:latin typeface="Arial MT Std Medium" panose="020B0402020200020204" pitchFamily="34" charset="0"/>
            </a:endParaRPr>
          </a:p>
          <a:p>
            <a:pPr>
              <a:lnSpc>
                <a:spcPct val="150000"/>
              </a:lnSpc>
            </a:pPr>
            <a:endParaRPr lang="nl-NL" dirty="0">
              <a:solidFill>
                <a:schemeClr val="bg1"/>
              </a:solidFill>
              <a:latin typeface="Arial MT Std Medium" panose="020B0402020200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dirty="0" err="1">
                <a:solidFill>
                  <a:schemeClr val="bg1"/>
                </a:solidFill>
                <a:latin typeface="Arial MT Std Medium" panose="020B0402020200020204" pitchFamily="34" charset="0"/>
              </a:rPr>
              <a:t>www.linkedin.com</a:t>
            </a:r>
            <a:r>
              <a:rPr lang="nl-NL" dirty="0">
                <a:solidFill>
                  <a:schemeClr val="bg1"/>
                </a:solidFill>
                <a:latin typeface="Arial MT Std Medium" panose="020B0402020200020204" pitchFamily="34" charset="0"/>
              </a:rPr>
              <a:t>/company/</a:t>
            </a:r>
            <a:r>
              <a:rPr lang="nl-NL" dirty="0" err="1">
                <a:solidFill>
                  <a:schemeClr val="bg1"/>
                </a:solidFill>
                <a:latin typeface="Arial MT Std Medium" panose="020B0402020200020204" pitchFamily="34" charset="0"/>
              </a:rPr>
              <a:t>recognition-rewards</a:t>
            </a:r>
            <a:endParaRPr lang="nl-NL" dirty="0">
              <a:solidFill>
                <a:schemeClr val="bg1"/>
              </a:solidFill>
              <a:latin typeface="Arial MT Std Medium" panose="020B0402020200020204" pitchFamily="34" charset="0"/>
            </a:endParaRPr>
          </a:p>
          <a:p>
            <a:pPr>
              <a:lnSpc>
                <a:spcPct val="150000"/>
              </a:lnSpc>
            </a:pP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242E77-0760-C514-00E7-15E253F99D3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5607682" y="4963105"/>
            <a:ext cx="604210" cy="6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B2EE5-F552-0606-99A0-65F3B0EB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Outline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BFAD08-54BB-A081-236A-BA8C0DC95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70893"/>
            <a:ext cx="6999165" cy="4518758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rgbClr val="EC672A"/>
                </a:solidFill>
              </a:rPr>
              <a:t>Why</a:t>
            </a:r>
            <a:r>
              <a:rPr lang="nl-NL" dirty="0"/>
              <a:t> do we </a:t>
            </a:r>
            <a:r>
              <a:rPr lang="nl-NL" dirty="0" err="1"/>
              <a:t>need</a:t>
            </a:r>
            <a:r>
              <a:rPr lang="nl-NL" dirty="0"/>
              <a:t> a change in </a:t>
            </a:r>
            <a:r>
              <a:rPr lang="nl-NL" dirty="0" err="1"/>
              <a:t>recognition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rewards</a:t>
            </a:r>
            <a:r>
              <a:rPr lang="nl-NL" dirty="0"/>
              <a:t>?</a:t>
            </a:r>
          </a:p>
          <a:p>
            <a:pPr marL="342900" indent="-342900">
              <a:lnSpc>
                <a:spcPct val="20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rgbClr val="EC672A"/>
                </a:solidFill>
              </a:rPr>
              <a:t>What</a:t>
            </a:r>
            <a:r>
              <a:rPr lang="nl-NL" dirty="0">
                <a:solidFill>
                  <a:schemeClr val="accent5"/>
                </a:solidFill>
              </a:rPr>
              <a:t> </a:t>
            </a:r>
            <a:r>
              <a:rPr lang="nl-NL" dirty="0"/>
              <a:t>do we want </a:t>
            </a:r>
            <a:r>
              <a:rPr lang="nl-NL" dirty="0" err="1"/>
              <a:t>to</a:t>
            </a:r>
            <a:r>
              <a:rPr lang="nl-NL" dirty="0"/>
              <a:t> change?</a:t>
            </a:r>
          </a:p>
          <a:p>
            <a:pPr marL="342900" indent="-342900">
              <a:lnSpc>
                <a:spcPct val="20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C672A"/>
                </a:solidFill>
              </a:rPr>
              <a:t>How </a:t>
            </a:r>
            <a:r>
              <a:rPr lang="nl-NL" dirty="0"/>
              <a:t>do we </a:t>
            </a:r>
            <a:r>
              <a:rPr lang="nl-NL" dirty="0" err="1"/>
              <a:t>achieve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change?</a:t>
            </a:r>
          </a:p>
          <a:p>
            <a:pPr marL="342900" indent="-342900">
              <a:lnSpc>
                <a:spcPct val="20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nl-NL" dirty="0"/>
              <a:t>How </a:t>
            </a:r>
            <a:r>
              <a:rPr lang="nl-NL" dirty="0" err="1"/>
              <a:t>can</a:t>
            </a:r>
            <a:r>
              <a:rPr lang="nl-NL" dirty="0"/>
              <a:t> I </a:t>
            </a:r>
            <a:r>
              <a:rPr lang="nl-NL" dirty="0" err="1">
                <a:solidFill>
                  <a:srgbClr val="EC672A"/>
                </a:solidFill>
              </a:rPr>
              <a:t>contribute</a:t>
            </a:r>
            <a:r>
              <a:rPr lang="nl-NL" dirty="0">
                <a:solidFill>
                  <a:srgbClr val="EC672A"/>
                </a:solidFill>
              </a:rPr>
              <a:t>?</a:t>
            </a:r>
          </a:p>
          <a:p>
            <a:pPr marL="342900" indent="-342900">
              <a:lnSpc>
                <a:spcPct val="200000"/>
              </a:lnSpc>
              <a:buClr>
                <a:srgbClr val="2F5364"/>
              </a:buClr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rgbClr val="EC672A"/>
                </a:solidFill>
              </a:rPr>
              <a:t>Conclusion</a:t>
            </a:r>
            <a:endParaRPr lang="nl-NL" dirty="0">
              <a:solidFill>
                <a:srgbClr val="EC67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60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06DAA-2301-06D9-1093-379D7B455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b="0" dirty="0" err="1">
                <a:solidFill>
                  <a:schemeClr val="bg1"/>
                </a:solidFill>
                <a:latin typeface="Arial MT Std Light" panose="020B0302030403020204" pitchFamily="34" charset="0"/>
              </a:rPr>
              <a:t>Why</a:t>
            </a:r>
            <a:r>
              <a:rPr lang="nl-NL" sz="6000" b="0" dirty="0">
                <a:solidFill>
                  <a:schemeClr val="bg1"/>
                </a:solidFill>
                <a:latin typeface="Arial MT Std Light" panose="020B0302030403020204" pitchFamily="34" charset="0"/>
              </a:rPr>
              <a:t> do we </a:t>
            </a:r>
            <a:r>
              <a:rPr lang="nl-NL" sz="6000" b="0" dirty="0" err="1">
                <a:solidFill>
                  <a:schemeClr val="bg1"/>
                </a:solidFill>
                <a:latin typeface="Arial MT Std Light" panose="020B0302030403020204" pitchFamily="34" charset="0"/>
              </a:rPr>
              <a:t>need</a:t>
            </a:r>
            <a:r>
              <a:rPr lang="nl-NL" sz="6000" b="0" dirty="0">
                <a:solidFill>
                  <a:schemeClr val="bg1"/>
                </a:solidFill>
                <a:latin typeface="Arial MT Std Light" panose="020B0302030403020204" pitchFamily="34" charset="0"/>
              </a:rPr>
              <a:t> a change in </a:t>
            </a:r>
            <a:r>
              <a:rPr lang="nl-NL" sz="6000" b="0" dirty="0" err="1">
                <a:solidFill>
                  <a:schemeClr val="bg1"/>
                </a:solidFill>
                <a:latin typeface="Arial MT Std Light" panose="020B0302030403020204" pitchFamily="34" charset="0"/>
              </a:rPr>
              <a:t>recognition</a:t>
            </a:r>
            <a:r>
              <a:rPr lang="nl-NL" sz="6000" b="0" dirty="0">
                <a:solidFill>
                  <a:schemeClr val="bg1"/>
                </a:solidFill>
                <a:latin typeface="Arial MT Std Light" panose="020B0302030403020204" pitchFamily="34" charset="0"/>
              </a:rPr>
              <a:t> </a:t>
            </a:r>
            <a:r>
              <a:rPr lang="nl-NL" sz="6000" b="0" dirty="0" err="1">
                <a:solidFill>
                  <a:schemeClr val="bg1"/>
                </a:solidFill>
                <a:latin typeface="Arial MT Std Light" panose="020B0302030403020204" pitchFamily="34" charset="0"/>
              </a:rPr>
              <a:t>and</a:t>
            </a:r>
            <a:r>
              <a:rPr lang="nl-NL" sz="6000" b="0" dirty="0">
                <a:solidFill>
                  <a:schemeClr val="bg1"/>
                </a:solidFill>
                <a:latin typeface="Arial MT Std Light" panose="020B0302030403020204" pitchFamily="34" charset="0"/>
              </a:rPr>
              <a:t> </a:t>
            </a:r>
            <a:r>
              <a:rPr lang="nl-NL" sz="6000" b="0" dirty="0" err="1">
                <a:solidFill>
                  <a:schemeClr val="bg1"/>
                </a:solidFill>
                <a:latin typeface="Arial MT Std Light" panose="020B0302030403020204" pitchFamily="34" charset="0"/>
              </a:rPr>
              <a:t>rewards</a:t>
            </a:r>
            <a:r>
              <a:rPr lang="nl-NL" sz="6000" b="0" dirty="0">
                <a:solidFill>
                  <a:schemeClr val="bg1"/>
                </a:solidFill>
                <a:latin typeface="Arial MT Std Light" panose="020B0302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8937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B6839-31FB-46C7-5D61-5655D4EB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a change is </a:t>
            </a:r>
            <a:r>
              <a:rPr lang="nl-NL" dirty="0" err="1"/>
              <a:t>needed</a:t>
            </a:r>
            <a:endParaRPr lang="nl-NL" dirty="0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AB0ECF89-13D7-EAF0-65B0-7B6E20F9ADE7}"/>
              </a:ext>
            </a:extLst>
          </p:cNvPr>
          <p:cNvSpPr/>
          <p:nvPr/>
        </p:nvSpPr>
        <p:spPr>
          <a:xfrm>
            <a:off x="2930114" y="1987310"/>
            <a:ext cx="4288231" cy="3546364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nl-NL" sz="2667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 Std Cond" panose="020B0402020200020204" pitchFamily="34" charset="0"/>
              <a:cs typeface="Avenir Black" panose="020B0803020203020204" pitchFamily="34" charset="-78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667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 Std Cond" panose="020B0402020200020204" pitchFamily="34" charset="0"/>
                <a:cs typeface="Avenir Black" panose="020B0803020203020204" pitchFamily="34" charset="-78"/>
                <a:sym typeface="Arial"/>
              </a:rPr>
              <a:t>WHAT WE</a:t>
            </a:r>
            <a:r>
              <a:rPr kumimoji="0" lang="en-GB" sz="2667" b="1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 Std Cond" panose="020B0402020200020204" pitchFamily="34" charset="0"/>
                <a:cs typeface="Avenir Black" panose="020B0803020203020204" pitchFamily="34" charset="-78"/>
                <a:sym typeface="Arial"/>
              </a:rPr>
              <a:t> AIM FOR</a:t>
            </a:r>
            <a:endParaRPr kumimoji="0" lang="en-GB" sz="2667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 Std Cond" panose="020B0402020200020204" pitchFamily="34" charset="0"/>
              <a:cs typeface="Avenir Black" panose="020B0803020203020204" pitchFamily="34" charset="-78"/>
              <a:sym typeface="Arial"/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913FA031-AB55-B59D-13E1-35575E80217B}"/>
              </a:ext>
            </a:extLst>
          </p:cNvPr>
          <p:cNvSpPr/>
          <p:nvPr/>
        </p:nvSpPr>
        <p:spPr>
          <a:xfrm>
            <a:off x="6318524" y="1751358"/>
            <a:ext cx="2720181" cy="2067407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667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 Std Cond" panose="020B0402020200020204" pitchFamily="34" charset="0"/>
                <a:cs typeface="Avenir Black" panose="020B0803020203020204" pitchFamily="34" charset="-78"/>
                <a:sym typeface="Arial"/>
              </a:rPr>
              <a:t>WHAT</a:t>
            </a:r>
            <a:r>
              <a:rPr kumimoji="0" lang="en-GB" sz="2667" b="1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MT Std Cond" panose="020B0402020200020204" pitchFamily="34" charset="0"/>
                <a:cs typeface="Avenir Black" panose="020B0803020203020204" pitchFamily="34" charset="-78"/>
                <a:sym typeface="Arial"/>
              </a:rPr>
              <a:t> WE REWARD</a:t>
            </a:r>
            <a:endParaRPr kumimoji="0" lang="en-GB" sz="2667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MT Std Cond" panose="020B0402020200020204" pitchFamily="34" charset="0"/>
              <a:cs typeface="Avenir Black" panose="020B0803020203020204" pitchFamily="34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89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6">
            <a:extLst>
              <a:ext uri="{FF2B5EF4-FFF2-40B4-BE49-F238E27FC236}">
                <a16:creationId xmlns:a16="http://schemas.microsoft.com/office/drawing/2014/main" id="{3C87BC6A-F7C4-9F65-3924-9CC4013CD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5" y="333645"/>
            <a:ext cx="7656553" cy="611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2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8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B6A4E-F42C-6B7C-2EFE-D5980A7B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do we want </a:t>
            </a:r>
            <a:r>
              <a:rPr lang="nl-NL" dirty="0" err="1"/>
              <a:t>to</a:t>
            </a:r>
            <a:r>
              <a:rPr lang="nl-NL" dirty="0"/>
              <a:t> change?</a:t>
            </a:r>
          </a:p>
        </p:txBody>
      </p:sp>
    </p:spTree>
    <p:extLst>
      <p:ext uri="{BB962C8B-B14F-4D97-AF65-F5344CB8AC3E}">
        <p14:creationId xmlns:p14="http://schemas.microsoft.com/office/powerpoint/2010/main" val="293463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B2EE5-F552-0606-99A0-65F3B0EB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we want </a:t>
            </a:r>
            <a:r>
              <a:rPr lang="nl-NL" dirty="0" err="1"/>
              <a:t>to</a:t>
            </a:r>
            <a:r>
              <a:rPr lang="nl-NL" dirty="0"/>
              <a:t> change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BFAD08-54BB-A081-236A-BA8C0DC95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70893"/>
            <a:ext cx="7626350" cy="4518758"/>
          </a:xfrm>
        </p:spPr>
        <p:txBody>
          <a:bodyPr/>
          <a:lstStyle/>
          <a:p>
            <a:pPr marL="514350" indent="-514350">
              <a:buClr>
                <a:srgbClr val="2F5364"/>
              </a:buClr>
              <a:buFont typeface="+mj-lt"/>
              <a:buAutoNum type="arabicPeriod"/>
            </a:pPr>
            <a:r>
              <a:rPr lang="en-US" u="sng" dirty="0">
                <a:solidFill>
                  <a:srgbClr val="EC672A"/>
                </a:solidFill>
              </a:rPr>
              <a:t>Diversifying</a:t>
            </a:r>
            <a:r>
              <a:rPr lang="en-US" dirty="0">
                <a:solidFill>
                  <a:srgbClr val="EC6626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/>
              <a:t>vitalising</a:t>
            </a:r>
            <a:r>
              <a:rPr lang="en-US" dirty="0"/>
              <a:t> </a:t>
            </a:r>
            <a:r>
              <a:rPr lang="en-US" dirty="0">
                <a:solidFill>
                  <a:srgbClr val="EC672A"/>
                </a:solidFill>
              </a:rPr>
              <a:t>career paths</a:t>
            </a:r>
          </a:p>
          <a:p>
            <a:pPr marL="514350" indent="-514350">
              <a:buClr>
                <a:srgbClr val="2F5364"/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20000"/>
              </a:lnSpc>
              <a:buClr>
                <a:srgbClr val="2F5364"/>
              </a:buClr>
              <a:buFont typeface="+mj-lt"/>
              <a:buAutoNum type="arabicPeriod"/>
            </a:pPr>
            <a:r>
              <a:rPr lang="en-US" dirty="0"/>
              <a:t>Achieving </a:t>
            </a:r>
            <a:r>
              <a:rPr lang="en-US" dirty="0">
                <a:solidFill>
                  <a:srgbClr val="EC672A"/>
                </a:solidFill>
              </a:rPr>
              <a:t>balance</a:t>
            </a:r>
            <a:r>
              <a:rPr lang="en-US" dirty="0"/>
              <a:t> between </a:t>
            </a:r>
            <a:r>
              <a:rPr lang="en-US" dirty="0">
                <a:solidFill>
                  <a:srgbClr val="EC672A"/>
                </a:solidFill>
              </a:rPr>
              <a:t>individuals and the collective</a:t>
            </a:r>
          </a:p>
          <a:p>
            <a:pPr marL="514350" indent="-514350">
              <a:buClr>
                <a:srgbClr val="2F5364"/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buClr>
                <a:srgbClr val="2F5364"/>
              </a:buClr>
              <a:buFont typeface="+mj-lt"/>
              <a:buAutoNum type="arabicPeriod"/>
            </a:pPr>
            <a:r>
              <a:rPr lang="nl-NL" dirty="0" err="1"/>
              <a:t>Focusing</a:t>
            </a:r>
            <a:r>
              <a:rPr lang="nl-NL" dirty="0"/>
              <a:t> on </a:t>
            </a:r>
            <a:r>
              <a:rPr lang="nl-NL" dirty="0" err="1">
                <a:solidFill>
                  <a:srgbClr val="EC672A"/>
                </a:solidFill>
              </a:rPr>
              <a:t>quality</a:t>
            </a:r>
            <a:endParaRPr lang="nl-NL" dirty="0">
              <a:solidFill>
                <a:srgbClr val="EC672A"/>
              </a:solidFill>
            </a:endParaRPr>
          </a:p>
          <a:p>
            <a:pPr marL="514350" indent="-514350">
              <a:buClr>
                <a:srgbClr val="2F5364"/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buClr>
                <a:srgbClr val="2F5364"/>
              </a:buClr>
              <a:buFont typeface="+mj-lt"/>
              <a:buAutoNum type="arabicPeriod"/>
            </a:pPr>
            <a:r>
              <a:rPr lang="nl-NL" dirty="0" err="1"/>
              <a:t>Stimulating</a:t>
            </a:r>
            <a:r>
              <a:rPr lang="nl-NL" dirty="0"/>
              <a:t> </a:t>
            </a:r>
            <a:r>
              <a:rPr lang="nl-NL" dirty="0">
                <a:solidFill>
                  <a:srgbClr val="EC672A"/>
                </a:solidFill>
              </a:rPr>
              <a:t>open </a:t>
            </a:r>
            <a:r>
              <a:rPr lang="nl-NL" dirty="0" err="1">
                <a:solidFill>
                  <a:srgbClr val="EC672A"/>
                </a:solidFill>
              </a:rPr>
              <a:t>science</a:t>
            </a:r>
            <a:endParaRPr lang="nl-NL" dirty="0">
              <a:solidFill>
                <a:srgbClr val="EC672A"/>
              </a:solidFill>
            </a:endParaRPr>
          </a:p>
          <a:p>
            <a:pPr marL="514350" indent="-514350">
              <a:buClr>
                <a:srgbClr val="2F5364"/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buClr>
                <a:srgbClr val="2F5364"/>
              </a:buClr>
              <a:buFont typeface="+mj-lt"/>
              <a:buAutoNum type="arabicPeriod"/>
            </a:pPr>
            <a:r>
              <a:rPr lang="nl-NL" dirty="0" err="1"/>
              <a:t>Stimulating</a:t>
            </a:r>
            <a:r>
              <a:rPr lang="nl-NL" dirty="0"/>
              <a:t> </a:t>
            </a:r>
            <a:r>
              <a:rPr lang="nl-NL" dirty="0" err="1">
                <a:solidFill>
                  <a:srgbClr val="EC672A"/>
                </a:solidFill>
              </a:rPr>
              <a:t>leadership</a:t>
            </a:r>
            <a:r>
              <a:rPr lang="nl-NL" dirty="0"/>
              <a:t> in </a:t>
            </a:r>
            <a:r>
              <a:rPr lang="nl-NL" dirty="0" err="1"/>
              <a:t>academia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779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2D8501B-F1C0-0E0A-28D9-620FA2225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-2" b="14319"/>
          <a:stretch/>
        </p:blipFill>
        <p:spPr>
          <a:xfrm>
            <a:off x="5204496" y="1879600"/>
            <a:ext cx="6773558" cy="4356000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A882D18-82B1-BB90-5FDC-02DF878DD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70893"/>
            <a:ext cx="6893658" cy="4518758"/>
          </a:xfrm>
        </p:spPr>
        <p:txBody>
          <a:bodyPr/>
          <a:lstStyle/>
          <a:p>
            <a:pPr marL="0" indent="0">
              <a:lnSpc>
                <a:spcPts val="2600"/>
              </a:lnSpc>
              <a:buNone/>
            </a:pPr>
            <a:r>
              <a:rPr lang="en-US" dirty="0"/>
              <a:t>Enable diversification and </a:t>
            </a:r>
            <a:r>
              <a:rPr lang="en-US" dirty="0" err="1"/>
              <a:t>vitalisation</a:t>
            </a:r>
            <a:r>
              <a:rPr lang="en-US" dirty="0"/>
              <a:t> of career paths, thereby promoting excellence in each of the key areas (education, research, impact, leadership and patient care)</a:t>
            </a:r>
          </a:p>
          <a:p>
            <a:pPr>
              <a:lnSpc>
                <a:spcPts val="2600"/>
              </a:lnSpc>
            </a:pP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144034-CBC7-87BF-6BDD-21CEDB29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</a:t>
            </a:r>
            <a:r>
              <a:rPr lang="nl-NL" dirty="0" err="1"/>
              <a:t>Diversifying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vitalising</a:t>
            </a:r>
            <a:r>
              <a:rPr lang="nl-NL" dirty="0"/>
              <a:t> </a:t>
            </a:r>
            <a:r>
              <a:rPr lang="nl-NL" dirty="0" err="1"/>
              <a:t>career</a:t>
            </a:r>
            <a:r>
              <a:rPr lang="nl-NL" dirty="0"/>
              <a:t> </a:t>
            </a:r>
            <a:r>
              <a:rPr lang="nl-NL" dirty="0" err="1"/>
              <a:t>paths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7248206"/>
      </p:ext>
    </p:extLst>
  </p:cSld>
  <p:clrMapOvr>
    <a:masterClrMapping/>
  </p:clrMapOvr>
</p:sld>
</file>

<file path=ppt/theme/theme1.xml><?xml version="1.0" encoding="utf-8"?>
<a:theme xmlns:a="http://schemas.openxmlformats.org/drawingml/2006/main" name="RECOGNITION &amp; REWARDS">
  <a:themeElements>
    <a:clrScheme name="Recognition &amp; Rewards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C9DBFF"/>
      </a:accent1>
      <a:accent2>
        <a:srgbClr val="4D8DCC"/>
      </a:accent2>
      <a:accent3>
        <a:srgbClr val="2F5363"/>
      </a:accent3>
      <a:accent4>
        <a:srgbClr val="75A341"/>
      </a:accent4>
      <a:accent5>
        <a:srgbClr val="AE1F2A"/>
      </a:accent5>
      <a:accent6>
        <a:srgbClr val="EC662A"/>
      </a:accent6>
      <a:hlink>
        <a:srgbClr val="4D8DCC"/>
      </a:hlink>
      <a:folHlink>
        <a:srgbClr val="4D8D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&amp;R_powerpoint" id="{388D3BF2-2D9C-4F72-89B7-EFF0D70F80B7}" vid="{7D2FD8E0-BF26-4E61-803F-7729BC4B8EA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ee75680-9f7b-47b7-9b27-829f9b0620df" xsi:nil="true"/>
    <lcf76f155ced4ddcb4097134ff3c332f xmlns="d4fd02f8-42f5-4010-a436-35ddbd96325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E1B3BAAB5CF4D85B54AD715E3217C" ma:contentTypeVersion="13" ma:contentTypeDescription="Een nieuw document maken." ma:contentTypeScope="" ma:versionID="eb6f30e30dbe351358bc2e6d302beaa0">
  <xsd:schema xmlns:xsd="http://www.w3.org/2001/XMLSchema" xmlns:xs="http://www.w3.org/2001/XMLSchema" xmlns:p="http://schemas.microsoft.com/office/2006/metadata/properties" xmlns:ns2="d4fd02f8-42f5-4010-a436-35ddbd963253" xmlns:ns3="eee75680-9f7b-47b7-9b27-829f9b0620df" targetNamespace="http://schemas.microsoft.com/office/2006/metadata/properties" ma:root="true" ma:fieldsID="239a6bdea777f90c54a5610253bfeff3" ns2:_="" ns3:_="">
    <xsd:import namespace="d4fd02f8-42f5-4010-a436-35ddbd963253"/>
    <xsd:import namespace="eee75680-9f7b-47b7-9b27-829f9b0620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fd02f8-42f5-4010-a436-35ddbd9632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a699ef98-48e4-4496-8b93-6028222a0a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e75680-9f7b-47b7-9b27-829f9b0620d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7582590-4100-4fc3-94fa-1a5b38223b03}" ma:internalName="TaxCatchAll" ma:showField="CatchAllData" ma:web="eee75680-9f7b-47b7-9b27-829f9b0620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BA3CF6-F101-4A06-9430-7B06780042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97C2CA-8D0F-4FEF-BC0A-89E8CD0D86ED}">
  <ds:schemaRefs>
    <ds:schemaRef ds:uri="http://schemas.microsoft.com/office/2006/metadata/properties"/>
    <ds:schemaRef ds:uri="http://schemas.microsoft.com/office/infopath/2007/PartnerControls"/>
    <ds:schemaRef ds:uri="eee75680-9f7b-47b7-9b27-829f9b0620df"/>
    <ds:schemaRef ds:uri="d4fd02f8-42f5-4010-a436-35ddbd963253"/>
  </ds:schemaRefs>
</ds:datastoreItem>
</file>

<file path=customXml/itemProps3.xml><?xml version="1.0" encoding="utf-8"?>
<ds:datastoreItem xmlns:ds="http://schemas.openxmlformats.org/officeDocument/2006/customXml" ds:itemID="{78904FCA-04D1-4AB7-B73B-3821371511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fd02f8-42f5-4010-a436-35ddbd963253"/>
    <ds:schemaRef ds:uri="eee75680-9f7b-47b7-9b27-829f9b0620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RECOGNITION &amp; REWARDS</Template>
  <TotalTime>16</TotalTime>
  <Words>731</Words>
  <Application>Microsoft Macintosh PowerPoint</Application>
  <PresentationFormat>Breedbeeld</PresentationFormat>
  <Paragraphs>93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7" baseType="lpstr">
      <vt:lpstr>Arial</vt:lpstr>
      <vt:lpstr>Arial MT Std</vt:lpstr>
      <vt:lpstr>Arial MT Std Cond</vt:lpstr>
      <vt:lpstr>Arial MT Std Light</vt:lpstr>
      <vt:lpstr>Arial MT Std Medium</vt:lpstr>
      <vt:lpstr>Avenir Black</vt:lpstr>
      <vt:lpstr>Avenir Book</vt:lpstr>
      <vt:lpstr>Calibri</vt:lpstr>
      <vt:lpstr>Verdana</vt:lpstr>
      <vt:lpstr>RECOGNITION &amp; REWARDS</vt:lpstr>
      <vt:lpstr>Making room for everyone’s talent</vt:lpstr>
      <vt:lpstr>Our ambition</vt:lpstr>
      <vt:lpstr>Outline</vt:lpstr>
      <vt:lpstr>Why do we need a change in recognition and rewards?</vt:lpstr>
      <vt:lpstr>Why a change is needed</vt:lpstr>
      <vt:lpstr>PowerPoint-presentatie</vt:lpstr>
      <vt:lpstr>What do we want to change?</vt:lpstr>
      <vt:lpstr>What we want to change</vt:lpstr>
      <vt:lpstr>1. Diversifying and vitalising career paths</vt:lpstr>
      <vt:lpstr>2. Balance between individual and team</vt:lpstr>
      <vt:lpstr>3. More focus on quality of work</vt:lpstr>
      <vt:lpstr>4. Stimulating open science</vt:lpstr>
      <vt:lpstr>5. Stimulating leadership in academia</vt:lpstr>
      <vt:lpstr>How do we achieve this change?</vt:lpstr>
      <vt:lpstr>PowerPoint-presentatie</vt:lpstr>
      <vt:lpstr>Change approach in 6 phases</vt:lpstr>
      <vt:lpstr>Our approach</vt:lpstr>
      <vt:lpstr>PowerPoint-presentatie</vt:lpstr>
      <vt:lpstr>Bottom-up &amp; top-down </vt:lpstr>
      <vt:lpstr>PowerPoint-presentatie</vt:lpstr>
      <vt:lpstr>Guiding principles</vt:lpstr>
      <vt:lpstr>How can I contribute?</vt:lpstr>
      <vt:lpstr>Get involved!</vt:lpstr>
      <vt:lpstr>Conclusion</vt:lpstr>
      <vt:lpstr>Conclusion</vt:lpstr>
      <vt:lpstr>Let’s move together!</vt:lpstr>
      <vt:lpstr>Thank you for your attention!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room for everyone’s talent</dc:title>
  <dc:creator>Claartje Chajes</dc:creator>
  <cp:lastModifiedBy>Claartje Chajes</cp:lastModifiedBy>
  <cp:revision>2</cp:revision>
  <dcterms:created xsi:type="dcterms:W3CDTF">2025-10-08T11:39:54Z</dcterms:created>
  <dcterms:modified xsi:type="dcterms:W3CDTF">2025-10-08T11:56:48Z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0x010100098E1B3BAAB5CF4D85B54AD715E3217C</vt:lpwstr>
  </property>
  <property fmtid="{D5CDD505-2E9C-101B-9397-08002B2CF9AE}" pid="3" name="MediaServiceImageTags">
    <vt:lpwstr/>
  </property>
</Properties>
</file>