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358_FAE84683.xml" ContentType="application/vnd.ms-powerpoint.comments+xml"/>
  <Override PartName="/ppt/comments/modernComment_36D_3D06D49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4"/>
  </p:sldMasterIdLst>
  <p:notesMasterIdLst>
    <p:notesMasterId r:id="rId18"/>
  </p:notesMasterIdLst>
  <p:handoutMasterIdLst>
    <p:handoutMasterId r:id="rId19"/>
  </p:handoutMasterIdLst>
  <p:sldIdLst>
    <p:sldId id="728" r:id="rId5"/>
    <p:sldId id="872" r:id="rId6"/>
    <p:sldId id="857" r:id="rId7"/>
    <p:sldId id="852" r:id="rId8"/>
    <p:sldId id="871" r:id="rId9"/>
    <p:sldId id="875" r:id="rId10"/>
    <p:sldId id="870" r:id="rId11"/>
    <p:sldId id="860" r:id="rId12"/>
    <p:sldId id="864" r:id="rId13"/>
    <p:sldId id="856" r:id="rId14"/>
    <p:sldId id="874" r:id="rId15"/>
    <p:sldId id="867" r:id="rId16"/>
    <p:sldId id="877" r:id="rId17"/>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F81F05-369E-705E-6FA7-FEB97BD17D39}" name="Slop, H. (Hanneke)" initials="HS" userId="S::h.slop@vu.nl::752304c9-d910-487b-9c25-90dd33cf681d" providerId="AD"/>
  <p188:author id="{46EBAB29-005E-8DCF-2887-F6481EFCA040}" name="Nico Laus" initials="NL" userId="S::nico.laus@haagsblauw.onmicrosoft.com::874205a0-99d3-4b6b-802c-60127e241fc9" providerId="AD"/>
  <p188:author id="{1242839A-D683-55B2-C899-8DBB38092A4D}" name="Mascha Weijers" initials="MW" userId="S::mascha@vank.nu::9326f238-593d-48e1-9cc4-de656e78b122" providerId="AD"/>
  <p188:author id="{D4E246E6-C3DA-E948-E2EC-9F0A6B8E4DC1}" name="Gerdine Kuggeleijn" initials="GK" userId="0cc4b9163abed0fa" providerId="Windows Live"/>
  <p188:author id="{99F4C5E7-412A-701F-F1C2-BA89D6D55734}" name="Taalcentrum-VU" initials="TC-VU" userId="Taalcentrum-V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FED"/>
    <a:srgbClr val="FA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571DD-CA52-4270-8985-6BEBEB6318CA}" v="7" dt="2024-12-17T14:00:17.195"/>
  </p1510:revLst>
</p1510:revInfo>
</file>

<file path=ppt/tableStyles.xml><?xml version="1.0" encoding="utf-8"?>
<a:tblStyleLst xmlns:a="http://schemas.openxmlformats.org/drawingml/2006/main" def="{7BEBEF05-B2D3-47B2-9E27-61AD2477CBAF}">
  <a:tblStyle styleId="{7BEBEF05-B2D3-47B2-9E27-61AD2477CBAF}" styleName="VU table">
    <a:wholeTbl>
      <a:tcTxStyle>
        <a:fontRef idx="minor">
          <a:prstClr val="black"/>
        </a:fontRef>
        <a:schemeClr val="dk1"/>
      </a:tcTxStyle>
      <a:tcStyle>
        <a:tcBdr>
          <a:left>
            <a:ln w="0">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rgbClr val="FAF7F5"/>
          </a:solidFill>
        </a:fill>
      </a:tcStyle>
    </a:wholeTbl>
    <a:band1H>
      <a:tcStyle>
        <a:tcBdr/>
        <a:fill>
          <a:solidFill>
            <a:srgbClr val="FAF7F5"/>
          </a:solidFill>
        </a:fill>
      </a:tcStyle>
    </a:band1H>
    <a:band2H>
      <a:tcStyle>
        <a:tcBdr/>
        <a:fill>
          <a:solidFill>
            <a:srgbClr val="D8D3D0"/>
          </a:solidFill>
        </a:fill>
      </a:tcStyle>
    </a:band2H>
    <a:band1V>
      <a:tcStyle>
        <a:tcBdr/>
        <a:fill>
          <a:solidFill>
            <a:srgbClr val="FAF7F5"/>
          </a:solidFill>
        </a:fill>
      </a:tcStyle>
    </a:band1V>
    <a:band2V>
      <a:tcStyle>
        <a:tcBdr/>
        <a:fill>
          <a:solidFill>
            <a:srgbClr val="D8D3D0"/>
          </a:solidFill>
        </a:fill>
      </a:tcStyle>
    </a:band2V>
    <a:lastCol>
      <a:tcTxStyle b="on">
        <a:fontRef idx="minor">
          <a:prstClr val="white"/>
        </a:fontRef>
        <a:schemeClr val="lt2"/>
      </a:tcTxStyle>
      <a:tcStyle>
        <a:tcBdr/>
        <a:fill>
          <a:solidFill>
            <a:srgbClr val="D8D3D0"/>
          </a:solidFill>
        </a:fill>
      </a:tcStyle>
    </a:lastCol>
    <a:firstCol>
      <a:tcTxStyle b="on">
        <a:fontRef idx="minor">
          <a:prstClr val="white"/>
        </a:fontRef>
        <a:schemeClr val="lt2"/>
      </a:tcTxStyle>
      <a:tcStyle>
        <a:tcBdr/>
        <a:fill>
          <a:solidFill>
            <a:srgbClr val="D8D3D0"/>
          </a:solidFill>
        </a:fill>
      </a:tcStyle>
    </a:firstCol>
    <a:lastRow>
      <a:tcTxStyle b="on">
        <a:fontRef idx="minor">
          <a:prstClr val="white"/>
        </a:fontRef>
        <a:srgbClr val="FFFFFF"/>
      </a:tcTxStyle>
      <a:tcStyle>
        <a:tcBdr>
          <a:top>
            <a:ln w="0" cmpd="sng">
              <a:solidFill>
                <a:srgbClr val="8E4DA4"/>
              </a:solidFill>
            </a:ln>
          </a:top>
          <a:bottom>
            <a:ln w="0" cmpd="sng">
              <a:solidFill>
                <a:srgbClr val="0077B3"/>
              </a:solidFill>
            </a:ln>
          </a:bottom>
        </a:tcBdr>
        <a:fill>
          <a:solidFill>
            <a:srgbClr val="0077B3"/>
          </a:solidFill>
        </a:fill>
      </a:tcStyle>
    </a:lastRow>
    <a:firstRow>
      <a:tcTxStyle b="on">
        <a:fontRef idx="minor">
          <a:prstClr val="white"/>
        </a:fontRef>
        <a:srgbClr val="FFFFFF"/>
      </a:tcTxStyle>
      <a:tcStyle>
        <a:tcBdr>
          <a:bottom>
            <a:ln w="0" cmpd="sng">
              <a:solidFill>
                <a:srgbClr val="8E4DA4"/>
              </a:solidFill>
            </a:ln>
          </a:bottom>
        </a:tcBdr>
        <a:fill>
          <a:solidFill>
            <a:srgbClr val="0077B3"/>
          </a:solidFill>
        </a:fill>
      </a:tcStyle>
    </a:firstRow>
  </a:tblStyle>
  <a:tblStyle styleId="{5C22544A-7EE6-4342-B048-85BDC9FD1C3A}" styleName="VU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99" autoAdjust="0"/>
    <p:restoredTop sz="84985" autoAdjust="0"/>
  </p:normalViewPr>
  <p:slideViewPr>
    <p:cSldViewPr snapToGrid="0" snapToObjects="1" showGuides="1">
      <p:cViewPr varScale="1">
        <p:scale>
          <a:sx n="63" d="100"/>
          <a:sy n="63" d="100"/>
        </p:scale>
        <p:origin x="116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304"/>
    </p:cViewPr>
  </p:sorterViewPr>
  <p:notesViewPr>
    <p:cSldViewPr snapToGrid="0" snapToObjects="1" showGuides="1">
      <p:cViewPr varScale="1">
        <p:scale>
          <a:sx n="156" d="100"/>
          <a:sy n="156" d="100"/>
        </p:scale>
        <p:origin x="532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lena Gallardo Torres" userId="9b02e178-6ff3-42ca-8931-150042fe0b42" providerId="ADAL" clId="{1E6D47A5-9D07-4F62-AA6C-A83066C656C5}"/>
    <pc:docChg chg="modSld">
      <pc:chgData name="Selena Gallardo Torres" userId="9b02e178-6ff3-42ca-8931-150042fe0b42" providerId="ADAL" clId="{1E6D47A5-9D07-4F62-AA6C-A83066C656C5}" dt="2024-12-04T15:09:14.048" v="2" actId="20577"/>
      <pc:docMkLst>
        <pc:docMk/>
      </pc:docMkLst>
      <pc:sldChg chg="modSp mod">
        <pc:chgData name="Selena Gallardo Torres" userId="9b02e178-6ff3-42ca-8931-150042fe0b42" providerId="ADAL" clId="{1E6D47A5-9D07-4F62-AA6C-A83066C656C5}" dt="2024-12-04T15:09:14.048" v="2" actId="20577"/>
        <pc:sldMkLst>
          <pc:docMk/>
          <pc:sldMk cId="663171067" sldId="860"/>
        </pc:sldMkLst>
        <pc:spChg chg="mod">
          <ac:chgData name="Selena Gallardo Torres" userId="9b02e178-6ff3-42ca-8931-150042fe0b42" providerId="ADAL" clId="{1E6D47A5-9D07-4F62-AA6C-A83066C656C5}" dt="2024-12-04T15:09:14.048" v="2" actId="20577"/>
          <ac:spMkLst>
            <pc:docMk/>
            <pc:sldMk cId="663171067" sldId="860"/>
            <ac:spMk id="19" creationId="{4C4D1B96-465E-3711-5D65-2E650918D8CB}"/>
          </ac:spMkLst>
        </pc:spChg>
      </pc:sldChg>
      <pc:sldChg chg="modSp mod">
        <pc:chgData name="Selena Gallardo Torres" userId="9b02e178-6ff3-42ca-8931-150042fe0b42" providerId="ADAL" clId="{1E6D47A5-9D07-4F62-AA6C-A83066C656C5}" dt="2024-12-04T15:08:55.400" v="1" actId="20577"/>
        <pc:sldMkLst>
          <pc:docMk/>
          <pc:sldMk cId="2550541176" sldId="867"/>
        </pc:sldMkLst>
        <pc:spChg chg="mod">
          <ac:chgData name="Selena Gallardo Torres" userId="9b02e178-6ff3-42ca-8931-150042fe0b42" providerId="ADAL" clId="{1E6D47A5-9D07-4F62-AA6C-A83066C656C5}" dt="2024-12-04T15:08:55.400" v="1" actId="20577"/>
          <ac:spMkLst>
            <pc:docMk/>
            <pc:sldMk cId="2550541176" sldId="867"/>
            <ac:spMk id="23" creationId="{BC15A262-C71C-B1C7-3476-3044B8E6B43B}"/>
          </ac:spMkLst>
        </pc:spChg>
      </pc:sldChg>
      <pc:sldChg chg="modSp mod">
        <pc:chgData name="Selena Gallardo Torres" userId="9b02e178-6ff3-42ca-8931-150042fe0b42" providerId="ADAL" clId="{1E6D47A5-9D07-4F62-AA6C-A83066C656C5}" dt="2024-12-04T15:08:50.175" v="0" actId="20577"/>
        <pc:sldMkLst>
          <pc:docMk/>
          <pc:sldMk cId="1023857810" sldId="877"/>
        </pc:sldMkLst>
        <pc:spChg chg="mod">
          <ac:chgData name="Selena Gallardo Torres" userId="9b02e178-6ff3-42ca-8931-150042fe0b42" providerId="ADAL" clId="{1E6D47A5-9D07-4F62-AA6C-A83066C656C5}" dt="2024-12-04T15:08:50.175" v="0" actId="20577"/>
          <ac:spMkLst>
            <pc:docMk/>
            <pc:sldMk cId="1023857810" sldId="877"/>
            <ac:spMk id="3" creationId="{3A81037F-7EE3-857F-2E67-BBE8737B91DD}"/>
          </ac:spMkLst>
        </pc:spChg>
      </pc:sldChg>
    </pc:docChg>
  </pc:docChgLst>
  <pc:docChgLst>
    <pc:chgData name="Slop, H. (Hanneke)" userId="752304c9-d910-487b-9c25-90dd33cf681d" providerId="ADAL" clId="{A0D571DD-CA52-4270-8985-6BEBEB6318CA}"/>
    <pc:docChg chg="custSel modSld">
      <pc:chgData name="Slop, H. (Hanneke)" userId="752304c9-d910-487b-9c25-90dd33cf681d" providerId="ADAL" clId="{A0D571DD-CA52-4270-8985-6BEBEB6318CA}" dt="2024-12-17T14:00:25.037" v="9" actId="13926"/>
      <pc:docMkLst>
        <pc:docMk/>
      </pc:docMkLst>
      <pc:sldChg chg="modSp mod">
        <pc:chgData name="Slop, H. (Hanneke)" userId="752304c9-d910-487b-9c25-90dd33cf681d" providerId="ADAL" clId="{A0D571DD-CA52-4270-8985-6BEBEB6318CA}" dt="2024-12-17T13:55:49.692" v="3" actId="13926"/>
        <pc:sldMkLst>
          <pc:docMk/>
          <pc:sldMk cId="4209526403" sldId="856"/>
        </pc:sldMkLst>
        <pc:spChg chg="mod">
          <ac:chgData name="Slop, H. (Hanneke)" userId="752304c9-d910-487b-9c25-90dd33cf681d" providerId="ADAL" clId="{A0D571DD-CA52-4270-8985-6BEBEB6318CA}" dt="2024-12-17T13:55:49.692" v="3" actId="13926"/>
          <ac:spMkLst>
            <pc:docMk/>
            <pc:sldMk cId="4209526403" sldId="856"/>
            <ac:spMk id="16" creationId="{717DF01E-33C8-18FB-CFEE-F0850C851AAE}"/>
          </ac:spMkLst>
        </pc:spChg>
      </pc:sldChg>
      <pc:sldChg chg="modSp mod">
        <pc:chgData name="Slop, H. (Hanneke)" userId="752304c9-d910-487b-9c25-90dd33cf681d" providerId="ADAL" clId="{A0D571DD-CA52-4270-8985-6BEBEB6318CA}" dt="2024-12-17T13:53:43" v="1" actId="13926"/>
        <pc:sldMkLst>
          <pc:docMk/>
          <pc:sldMk cId="663171067" sldId="860"/>
        </pc:sldMkLst>
        <pc:spChg chg="mod">
          <ac:chgData name="Slop, H. (Hanneke)" userId="752304c9-d910-487b-9c25-90dd33cf681d" providerId="ADAL" clId="{A0D571DD-CA52-4270-8985-6BEBEB6318CA}" dt="2024-12-17T13:53:43" v="1" actId="13926"/>
          <ac:spMkLst>
            <pc:docMk/>
            <pc:sldMk cId="663171067" sldId="860"/>
            <ac:spMk id="19" creationId="{4C4D1B96-465E-3711-5D65-2E650918D8CB}"/>
          </ac:spMkLst>
        </pc:spChg>
      </pc:sldChg>
      <pc:sldChg chg="modSp mod">
        <pc:chgData name="Slop, H. (Hanneke)" userId="752304c9-d910-487b-9c25-90dd33cf681d" providerId="ADAL" clId="{A0D571DD-CA52-4270-8985-6BEBEB6318CA}" dt="2024-12-17T14:00:25.037" v="9" actId="13926"/>
        <pc:sldMkLst>
          <pc:docMk/>
          <pc:sldMk cId="2325064534" sldId="874"/>
        </pc:sldMkLst>
        <pc:spChg chg="mod">
          <ac:chgData name="Slop, H. (Hanneke)" userId="752304c9-d910-487b-9c25-90dd33cf681d" providerId="ADAL" clId="{A0D571DD-CA52-4270-8985-6BEBEB6318CA}" dt="2024-12-17T14:00:25.037" v="9" actId="13926"/>
          <ac:spMkLst>
            <pc:docMk/>
            <pc:sldMk cId="2325064534" sldId="874"/>
            <ac:spMk id="19" creationId="{D9D3B61E-3317-195C-0402-22E911A4BCB5}"/>
          </ac:spMkLst>
        </pc:spChg>
      </pc:sldChg>
    </pc:docChg>
  </pc:docChgLst>
</pc:chgInfo>
</file>

<file path=ppt/comments/modernComment_358_FAE84683.xml><?xml version="1.0" encoding="utf-8"?>
<p188:cmLst xmlns:a="http://schemas.openxmlformats.org/drawingml/2006/main" xmlns:r="http://schemas.openxmlformats.org/officeDocument/2006/relationships" xmlns:p188="http://schemas.microsoft.com/office/powerpoint/2018/8/main">
  <p188:cm id="{A2AB3202-414E-45A5-A35A-11626B3CEEE9}" authorId="{56F81F05-369E-705E-6FA7-FEB97BD17D39}" created="2024-11-26T15:10:38.975">
    <ac:deMkLst xmlns:ac="http://schemas.microsoft.com/office/drawing/2013/main/command">
      <pc:docMk xmlns:pc="http://schemas.microsoft.com/office/powerpoint/2013/main/command"/>
      <pc:sldMk xmlns:pc="http://schemas.microsoft.com/office/powerpoint/2013/main/command" cId="4209526403" sldId="856"/>
      <ac:spMk id="3" creationId="{F0FC6FD0-F44D-FDBB-DD7F-5AD283A9FDFD}"/>
    </ac:deMkLst>
    <p188:txBody>
      <a:bodyPr/>
      <a:lstStyle/>
      <a:p>
        <a:r>
          <a:rPr lang="nl-NL"/>
          <a:t>Link toevoegen</a:t>
        </a:r>
      </a:p>
    </p188:txBody>
    <p188:extLst>
      <p:ext xmlns:p="http://schemas.openxmlformats.org/presentationml/2006/main" uri="{57CB4572-C831-44C2-8A1C-0ADB6CCDFE69}">
        <p223:reactions xmlns:p223="http://schemas.microsoft.com/office/powerpoint/2022/03/main">
          <p223:rxn type="👍">
            <p223:instance time="2024-11-27T13:11:28.605" authorId="{1242839A-D683-55B2-C899-8DBB38092A4D}"/>
          </p223:rxn>
        </p223:reactions>
      </p:ext>
    </p188:extLst>
  </p188:cm>
</p188:cmLst>
</file>

<file path=ppt/comments/modernComment_36D_3D06D492.xml><?xml version="1.0" encoding="utf-8"?>
<p188:cmLst xmlns:a="http://schemas.openxmlformats.org/drawingml/2006/main" xmlns:r="http://schemas.openxmlformats.org/officeDocument/2006/relationships" xmlns:p188="http://schemas.microsoft.com/office/powerpoint/2018/8/main">
  <p188:cm id="{435F78BE-A9CA-674F-87E6-4A5EF48A734A}" authorId="{46EBAB29-005E-8DCF-2887-F6481EFCA040}" created="2024-11-28T10:40:05.163">
    <ac:deMkLst xmlns:ac="http://schemas.microsoft.com/office/drawing/2013/main/command">
      <pc:docMk xmlns:pc="http://schemas.microsoft.com/office/powerpoint/2013/main/command"/>
      <pc:sldMk xmlns:pc="http://schemas.microsoft.com/office/powerpoint/2013/main/command" cId="1175918065" sldId="876"/>
      <ac:spMk id="8" creationId="{CD994342-C0FE-4A92-7FBF-F2DFEF67CF07}"/>
    </ac:deMkLst>
    <p188:txBody>
      <a:bodyPr/>
      <a:lstStyle/>
      <a:p>
        <a:r>
          <a:rPr lang="nl-NL"/>
          <a:t>Extra tabje onderin?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8BDEFA-A554-1E40-8D25-315BBC61C422}"/>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204D59F-C98A-AC42-935D-C321305918E2}"/>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0C0FAEF-3B2E-B84E-9D41-03FAF4D9BA9D}" type="datetimeFigureOut">
              <a:rPr lang="nl-NL" smtClean="0"/>
              <a:t>17-12-2024</a:t>
            </a:fld>
            <a:endParaRPr lang="nl-NL"/>
          </a:p>
        </p:txBody>
      </p:sp>
      <p:sp>
        <p:nvSpPr>
          <p:cNvPr id="4" name="Tijdelijke aanduiding voor voettekst 3">
            <a:extLst>
              <a:ext uri="{FF2B5EF4-FFF2-40B4-BE49-F238E27FC236}">
                <a16:creationId xmlns:a16="http://schemas.microsoft.com/office/drawing/2014/main" id="{23EFB91D-3B19-9044-ADCB-04346E47C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5D35D1-2FD5-8045-8868-EED3B5234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80B5BA-55A1-AE4F-80AA-7E4A4229FF99}" type="slidenum">
              <a:rPr lang="nl-NL" smtClean="0"/>
              <a:t>‹nr.›</a:t>
            </a:fld>
            <a:endParaRPr lang="nl-NL"/>
          </a:p>
        </p:txBody>
      </p:sp>
    </p:spTree>
    <p:extLst>
      <p:ext uri="{BB962C8B-B14F-4D97-AF65-F5344CB8AC3E}">
        <p14:creationId xmlns:p14="http://schemas.microsoft.com/office/powerpoint/2010/main" val="246748684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C12399FF-BCBA-A949-B505-2F356A9AA32F}" type="datetimeFigureOut">
              <a:rPr lang="nl-NL" smtClean="0"/>
              <a:t>17-12-2024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BE6A-1E29-8C4E-B011-77BCFA8447CC}" type="slidenum">
              <a:rPr lang="nl-NL" smtClean="0"/>
              <a:t>‹nr.›</a:t>
            </a:fld>
            <a:endParaRPr lang="nl-NL"/>
          </a:p>
        </p:txBody>
      </p:sp>
    </p:spTree>
    <p:extLst>
      <p:ext uri="{BB962C8B-B14F-4D97-AF65-F5344CB8AC3E}">
        <p14:creationId xmlns:p14="http://schemas.microsoft.com/office/powerpoint/2010/main" val="200080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lgn="l" rtl="0"/>
            <a:fld id="{370DBE6A-1E29-8C4E-B011-77BCFA8447CC}" type="slidenum">
              <a:rPr/>
              <a:t>1</a:t>
            </a:fld>
            <a:endParaRPr lang="en-gb"/>
          </a:p>
        </p:txBody>
      </p:sp>
    </p:spTree>
    <p:extLst>
      <p:ext uri="{BB962C8B-B14F-4D97-AF65-F5344CB8AC3E}">
        <p14:creationId xmlns:p14="http://schemas.microsoft.com/office/powerpoint/2010/main" val="388068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pPr algn="l" rtl="0"/>
            <a:fld id="{370DBE6A-1E29-8C4E-B011-77BCFA8447CC}" type="slidenum">
              <a:rPr/>
              <a:t>3</a:t>
            </a:fld>
            <a:endParaRPr lang="en-gb"/>
          </a:p>
        </p:txBody>
      </p:sp>
    </p:spTree>
    <p:extLst>
      <p:ext uri="{BB962C8B-B14F-4D97-AF65-F5344CB8AC3E}">
        <p14:creationId xmlns:p14="http://schemas.microsoft.com/office/powerpoint/2010/main" val="2604277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rtl="0"/>
            <a:r>
              <a:rPr lang="en-gb" b="0" i="0" u="none" baseline="0"/>
              <a:t>Alle aspecten van WS</a:t>
            </a:r>
          </a:p>
          <a:p>
            <a:pPr algn="l" rtl="0"/>
            <a:r>
              <a:rPr lang="en-gb" b="0" i="0" u="none" baseline="0"/>
              <a:t>berdere waraderen O,O en I waarnbij he niet alels hoeft et doen</a:t>
            </a:r>
          </a:p>
          <a:p>
            <a:pPr algn="l" rtl="0"/>
            <a:r>
              <a:rPr lang="en-gb" b="0" i="0" u="none" baseline="0"/>
              <a:t>LG stemt met MDW af waar eiamdn focus op legt omdat niet alels hoeft et kunenn</a:t>
            </a:r>
            <a:endParaRPr lang="en-gb" dirty="0"/>
          </a:p>
        </p:txBody>
      </p:sp>
      <p:sp>
        <p:nvSpPr>
          <p:cNvPr id="4" name="Tijdelijke aanduiding voor dianummer 3"/>
          <p:cNvSpPr>
            <a:spLocks noGrp="1"/>
          </p:cNvSpPr>
          <p:nvPr>
            <p:ph type="sldNum" sz="quarter" idx="5"/>
          </p:nvPr>
        </p:nvSpPr>
        <p:spPr/>
        <p:txBody>
          <a:bodyPr/>
          <a:lstStyle/>
          <a:p>
            <a:pPr algn="l" rtl="0"/>
            <a:fld id="{370DBE6A-1E29-8C4E-B011-77BCFA8447CC}" type="slidenum">
              <a:rPr/>
              <a:t>4</a:t>
            </a:fld>
            <a:endParaRPr lang="en-gb"/>
          </a:p>
        </p:txBody>
      </p:sp>
    </p:spTree>
    <p:extLst>
      <p:ext uri="{BB962C8B-B14F-4D97-AF65-F5344CB8AC3E}">
        <p14:creationId xmlns:p14="http://schemas.microsoft.com/office/powerpoint/2010/main" val="274733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wmf"/><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900113" y="2136775"/>
            <a:ext cx="5196681" cy="3819525"/>
          </a:xfrm>
          <a:prstGeom prst="rect">
            <a:avLst/>
          </a:prstGeom>
        </p:spPr>
        <p:txBody>
          <a:bodyPr>
            <a:noAutofit/>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r>
              <a:rPr lang="nl-NL" dirty="0"/>
              <a:t>Tekststijl van het model bewerken</a:t>
            </a:r>
          </a:p>
          <a:p>
            <a:pPr lvl="1"/>
            <a:r>
              <a:rPr lang="nl-NL" dirty="0"/>
              <a:t>Tweede niveau</a:t>
            </a:r>
          </a:p>
          <a:p>
            <a:pPr lvl="2"/>
            <a:r>
              <a:rPr lang="nl-NL" dirty="0"/>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nl-NL"/>
              <a:t>Klik op het pictogram als u een afbeelding wilt toevoegen</a:t>
            </a:r>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spTree>
    <p:extLst>
      <p:ext uri="{BB962C8B-B14F-4D97-AF65-F5344CB8AC3E}">
        <p14:creationId xmlns:p14="http://schemas.microsoft.com/office/powerpoint/2010/main" val="1718854053"/>
      </p:ext>
    </p:extLst>
  </p:cSld>
  <p:clrMapOvr>
    <a:masterClrMapping/>
  </p:clrMapOvr>
  <p:extLst>
    <p:ext uri="{DCECCB84-F9BA-43D5-87BE-67443E8EF086}">
      <p15:sldGuideLst xmlns:p15="http://schemas.microsoft.com/office/powerpoint/2012/main">
        <p15:guide id="4" pos="7402">
          <p15:clr>
            <a:srgbClr val="FBAE40"/>
          </p15:clr>
        </p15:guide>
        <p15:guide id="9" pos="567" userDrawn="1">
          <p15:clr>
            <a:srgbClr val="FBAE40"/>
          </p15:clr>
        </p15:guide>
        <p15:guide id="10" orient="horz" pos="1346" userDrawn="1">
          <p15:clr>
            <a:srgbClr val="FBAE40"/>
          </p15:clr>
        </p15:guide>
        <p15:guide id="11" pos="3984" userDrawn="1">
          <p15:clr>
            <a:srgbClr val="FBAE40"/>
          </p15:clr>
        </p15:guide>
        <p15:guide id="12" pos="3700" userDrawn="1">
          <p15:clr>
            <a:srgbClr val="FBAE40"/>
          </p15:clr>
        </p15:guide>
        <p15:guide id="13" pos="7111" userDrawn="1">
          <p15:clr>
            <a:srgbClr val="FBAE40"/>
          </p15:clr>
        </p15:guide>
        <p15:guide id="14" pos="2309" userDrawn="1">
          <p15:clr>
            <a:srgbClr val="FBAE40"/>
          </p15:clr>
        </p15:guide>
        <p15:guide id="15" pos="21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794" y="0"/>
            <a:ext cx="12193588" cy="6858000"/>
          </a:xfrm>
          <a:prstGeom prst="rect">
            <a:avLst/>
          </a:prstGeom>
          <a:solidFill>
            <a:srgbClr val="0077B3"/>
          </a:solidFill>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8280400" y="4749456"/>
            <a:ext cx="3463925" cy="1657694"/>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094667516"/>
      </p:ext>
    </p:extLst>
  </p:cSld>
  <p:clrMapOvr>
    <a:masterClrMapping/>
  </p:clrMapOvr>
  <p:extLst>
    <p:ext uri="{DCECCB84-F9BA-43D5-87BE-67443E8EF086}">
      <p15:sldGuideLst xmlns:p15="http://schemas.microsoft.com/office/powerpoint/2012/main">
        <p15:guide id="1" pos="3840" userDrawn="1">
          <p15:clr>
            <a:srgbClr val="FBAE40"/>
          </p15:clr>
        </p15:guide>
        <p15:guide id="2" pos="2466" userDrawn="1">
          <p15:clr>
            <a:srgbClr val="FBAE40"/>
          </p15:clr>
        </p15:guide>
        <p15:guide id="3" pos="2750" userDrawn="1">
          <p15:clr>
            <a:srgbClr val="FBAE40"/>
          </p15:clr>
        </p15:guide>
        <p15:guide id="4" pos="4934" userDrawn="1">
          <p15:clr>
            <a:srgbClr val="FBAE40"/>
          </p15:clr>
        </p15:guide>
        <p15:guide id="5" pos="52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291924"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442800" y="442800"/>
            <a:ext cx="11307988" cy="5972400"/>
          </a:xfrm>
          <a:prstGeom prst="rect">
            <a:avLst/>
          </a:prstGeom>
        </p:spPr>
        <p:txBody>
          <a:bodyPr anchor="ctr" anchorCtr="0">
            <a:normAutofit/>
          </a:bodyPr>
          <a:lstStyle>
            <a:lvl1pPr algn="ctr">
              <a:lnSpc>
                <a:spcPct val="100000"/>
              </a:lnSpc>
              <a:defRPr sz="4000">
                <a:ln>
                  <a:noFill/>
                </a:ln>
                <a:solidFill>
                  <a:schemeClr val="bg2"/>
                </a:solidFill>
              </a:defRPr>
            </a:lvl1pPr>
          </a:lstStyle>
          <a:p>
            <a:pPr lvl="0"/>
            <a:r>
              <a:rPr lang="nl-NL"/>
              <a:t>Klikken om de tekststijl van het model te bewerken</a:t>
            </a:r>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1690719335"/>
      </p:ext>
    </p:extLst>
  </p:cSld>
  <p:clrMapOvr>
    <a:masterClrMapping/>
  </p:clrMapOvr>
  <p:extLst>
    <p:ext uri="{DCECCB84-F9BA-43D5-87BE-67443E8EF086}">
      <p15:sldGuideLst xmlns:p15="http://schemas.microsoft.com/office/powerpoint/2012/main">
        <p15:guide id="4" pos="74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193588"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450850" y="450850"/>
            <a:ext cx="3463925" cy="25888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4365625" y="450850"/>
            <a:ext cx="3463925" cy="2770645"/>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933084723"/>
      </p:ext>
    </p:extLst>
  </p:cSld>
  <p:clrMapOvr>
    <a:masterClrMapping/>
  </p:clrMapOvr>
  <p:extLst>
    <p:ext uri="{DCECCB84-F9BA-43D5-87BE-67443E8EF086}">
      <p15:sldGuideLst xmlns:p15="http://schemas.microsoft.com/office/powerpoint/2012/main">
        <p15:guide id="5" pos="1232" userDrawn="1">
          <p15:clr>
            <a:srgbClr val="FBAE40"/>
          </p15:clr>
        </p15:guide>
        <p15:guide id="6" pos="1516" userDrawn="1">
          <p15:clr>
            <a:srgbClr val="FBAE40"/>
          </p15:clr>
        </p15:guide>
        <p15:guide id="7" pos="2466" userDrawn="1">
          <p15:clr>
            <a:srgbClr val="FBAE40"/>
          </p15:clr>
        </p15:guide>
        <p15:guide id="8" pos="2750" userDrawn="1">
          <p15:clr>
            <a:srgbClr val="FBAE40"/>
          </p15:clr>
        </p15:guide>
        <p15:guide id="9" pos="3698" userDrawn="1">
          <p15:clr>
            <a:srgbClr val="FBAE40"/>
          </p15:clr>
        </p15:guide>
        <p15:guide id="10" pos="3982" userDrawn="1">
          <p15:clr>
            <a:srgbClr val="FBAE40"/>
          </p15:clr>
        </p15:guide>
        <p15:guide id="11" pos="6164" userDrawn="1">
          <p15:clr>
            <a:srgbClr val="FBAE40"/>
          </p15:clr>
        </p15:guide>
        <p15:guide id="12" pos="6448" userDrawn="1">
          <p15:clr>
            <a:srgbClr val="FBAE40"/>
          </p15:clr>
        </p15:guide>
        <p15:guide id="13" pos="4930" userDrawn="1">
          <p15:clr>
            <a:srgbClr val="FBAE40"/>
          </p15:clr>
        </p15:guide>
        <p15:guide id="14" pos="52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450848" y="450000"/>
            <a:ext cx="472634" cy="782467"/>
          </a:xfrm>
        </p:spPr>
        <p:txBody>
          <a:bodyPr anchor="t" anchorCtr="0"/>
          <a:lstStyle>
            <a:lvl1pPr>
              <a:lnSpc>
                <a:spcPct val="90000"/>
              </a:lnSpc>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6859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43148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69437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95726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nl-NL"/>
              <a:t>Klikken om de tekststijl van het model te bewerken</a:t>
            </a:r>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‹nr.›</a:t>
            </a:fld>
            <a:r>
              <a:rPr lang="nl-NL"/>
              <a:t> </a:t>
            </a:r>
          </a:p>
        </p:txBody>
      </p:sp>
    </p:spTree>
    <p:extLst>
      <p:ext uri="{BB962C8B-B14F-4D97-AF65-F5344CB8AC3E}">
        <p14:creationId xmlns:p14="http://schemas.microsoft.com/office/powerpoint/2010/main" val="1792855591"/>
      </p:ext>
    </p:extLst>
  </p:cSld>
  <p:clrMapOvr>
    <a:masterClrMapping/>
  </p:clrMapOvr>
  <p:extLst>
    <p:ext uri="{DCECCB84-F9BA-43D5-87BE-67443E8EF086}">
      <p15:sldGuideLst xmlns:p15="http://schemas.microsoft.com/office/powerpoint/2012/main">
        <p15:guide id="2" pos="2432" userDrawn="1">
          <p15:clr>
            <a:srgbClr val="FBAE40"/>
          </p15:clr>
        </p15:guide>
        <p15:guide id="3" pos="2714" userDrawn="1">
          <p15:clr>
            <a:srgbClr val="FBAE40"/>
          </p15:clr>
        </p15:guide>
        <p15:guide id="4" pos="4090" userDrawn="1">
          <p15:clr>
            <a:srgbClr val="FBAE40"/>
          </p15:clr>
        </p15:guide>
        <p15:guide id="5" pos="4370" userDrawn="1">
          <p15:clr>
            <a:srgbClr val="FBAE40"/>
          </p15:clr>
        </p15:guide>
        <p15:guide id="6" pos="5742" userDrawn="1">
          <p15:clr>
            <a:srgbClr val="FBAE40"/>
          </p15:clr>
        </p15:guide>
        <p15:guide id="7" pos="6026" userDrawn="1">
          <p15:clr>
            <a:srgbClr val="FBAE40"/>
          </p15:clr>
        </p15:guide>
        <p15:guide id="9" pos="10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450850" y="451166"/>
            <a:ext cx="3653633" cy="782467"/>
          </a:xfrm>
        </p:spPr>
        <p:txBody>
          <a:bodyPr/>
          <a:lstStyle>
            <a:lvl1pPr>
              <a:lnSpc>
                <a:spcPct val="90000"/>
              </a:lnSpc>
              <a:defRPr/>
            </a:lvl1pPr>
          </a:lstStyle>
          <a:p>
            <a:r>
              <a:rPr lang="nl-NL"/>
              <a:t>Klik om stijl te bewerken</a:t>
            </a:r>
            <a:endParaRPr lang="nl-NL" dirty="0"/>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510282" y="1685925"/>
            <a:ext cx="10238806" cy="4270374"/>
          </a:xfrm>
          <a:prstGeom prst="rect">
            <a:avLst/>
          </a:prstGeom>
        </p:spPr>
        <p:txBody>
          <a:bodyPr/>
          <a:lstStyle/>
          <a:p>
            <a:r>
              <a:rPr lang="nl-NL"/>
              <a:t>Klik op het pictogram als u een tabel wilt toevoegen</a:t>
            </a:r>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Footer text - Faculty or Research Institute name</a:t>
            </a:r>
            <a:endParaRPr lang="nl-NL"/>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‹nr.›</a:t>
            </a:fld>
            <a:r>
              <a:rPr lang="nl-NL"/>
              <a:t> </a:t>
            </a:r>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680864" y="188640"/>
            <a:ext cx="1680864" cy="215444"/>
          </a:xfrm>
          <a:prstGeom prst="rect">
            <a:avLst/>
          </a:prstGeom>
          <a:noFill/>
        </p:spPr>
        <p:txBody>
          <a:bodyPr wrap="square" rtlCol="0">
            <a:spAutoFit/>
          </a:bodyPr>
          <a:lstStyle/>
          <a:p>
            <a:r>
              <a:rPr lang="nl-NL" sz="800" err="1"/>
              <a:t>NoLevel</a:t>
            </a:r>
            <a:endParaRPr lang="nl-NL" sz="800"/>
          </a:p>
        </p:txBody>
      </p:sp>
    </p:spTree>
    <p:extLst>
      <p:ext uri="{BB962C8B-B14F-4D97-AF65-F5344CB8AC3E}">
        <p14:creationId xmlns:p14="http://schemas.microsoft.com/office/powerpoint/2010/main" val="37234024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559128"/>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Pro-Medium" pitchFamily="2" charset="0"/>
              </a:defRPr>
            </a:lvl1pPr>
            <a:lvl2pPr>
              <a:lnSpc>
                <a:spcPct val="90000"/>
              </a:lnSpc>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5" name="TypeTextLevel" hidden="1">
            <a:extLst>
              <a:ext uri="{FF2B5EF4-FFF2-40B4-BE49-F238E27FC236}">
                <a16:creationId xmlns:a16="http://schemas.microsoft.com/office/drawing/2014/main" id="{D6489275-1A54-4253-9B79-42FA5F1E3216}"/>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504746502"/>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632994"/>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Pro-Medium" pitchFamily="2" charset="0"/>
              </a:defRPr>
            </a:lvl1pPr>
            <a:lvl2pPr>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7" name="TypeTextLevel" hidden="1">
            <a:extLst>
              <a:ext uri="{FF2B5EF4-FFF2-40B4-BE49-F238E27FC236}">
                <a16:creationId xmlns:a16="http://schemas.microsoft.com/office/drawing/2014/main" id="{DD0753F9-AB9F-484E-AB75-937E33C9CD6E}"/>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dirty="0"/>
              <a:t>ENTER THE NAME OF THE FACULTY OR RESEARCH INSTITUTE HERE</a:t>
            </a:r>
            <a:endParaRPr lang="nl-NL" dirty="0"/>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a:srcRect l="-1188" t="409" r="95017" b="6030"/>
          <a:stretch/>
        </p:blipFill>
        <p:spPr>
          <a:xfrm>
            <a:off x="3293202" y="459581"/>
            <a:ext cx="682605"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1840531873"/>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userDrawn="1">
          <p15:clr>
            <a:srgbClr val="FBAE40"/>
          </p15:clr>
        </p15:guide>
        <p15:guide id="14" pos="2276" userDrawn="1">
          <p15:clr>
            <a:srgbClr val="FBAE40"/>
          </p15:clr>
        </p15:guide>
        <p15:guide id="15" pos="1996" userDrawn="1">
          <p15:clr>
            <a:srgbClr val="FBAE40"/>
          </p15:clr>
        </p15:guide>
        <p15:guide id="16" pos="5411" userDrawn="1">
          <p15:clr>
            <a:srgbClr val="FBAE40"/>
          </p15:clr>
        </p15:guide>
        <p15:guide id="17" pos="5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ext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5D3F-2ED7-EDDC-23D1-6C2A8606B62E}"/>
              </a:ext>
            </a:extLst>
          </p:cNvPr>
          <p:cNvSpPr>
            <a:spLocks noGrp="1"/>
          </p:cNvSpPr>
          <p:nvPr>
            <p:ph type="title"/>
          </p:nvPr>
        </p:nvSpPr>
        <p:spPr>
          <a:xfrm>
            <a:off x="609681" y="446967"/>
            <a:ext cx="4273931" cy="782467"/>
          </a:xfrm>
        </p:spPr>
        <p:txBody>
          <a:bodyPr/>
          <a:lstStyle/>
          <a:p>
            <a:r>
              <a:rPr lang="en-US"/>
              <a:t>Click to edit Master title style</a:t>
            </a:r>
          </a:p>
        </p:txBody>
      </p:sp>
      <p:sp>
        <p:nvSpPr>
          <p:cNvPr id="3" name="Date Placeholder 2">
            <a:extLst>
              <a:ext uri="{FF2B5EF4-FFF2-40B4-BE49-F238E27FC236}">
                <a16:creationId xmlns:a16="http://schemas.microsoft.com/office/drawing/2014/main" id="{224BCDB5-92CE-19FC-210E-528313183730}"/>
              </a:ext>
            </a:extLst>
          </p:cNvPr>
          <p:cNvSpPr>
            <a:spLocks noGrp="1"/>
          </p:cNvSpPr>
          <p:nvPr>
            <p:ph type="dt" sz="half" idx="10"/>
          </p:nvPr>
        </p:nvSpPr>
        <p:spPr/>
        <p:txBody>
          <a:bodyPr/>
          <a:lstStyle/>
          <a:p>
            <a:fld id="{2E405B87-0B1C-464B-928F-AA5E9D282D70}" type="datetimeFigureOut">
              <a:rPr lang="en-US" smtClean="0"/>
              <a:t>12/17/2024</a:t>
            </a:fld>
            <a:endParaRPr lang="en-US"/>
          </a:p>
        </p:txBody>
      </p:sp>
      <p:sp>
        <p:nvSpPr>
          <p:cNvPr id="4" name="Footer Placeholder 3">
            <a:extLst>
              <a:ext uri="{FF2B5EF4-FFF2-40B4-BE49-F238E27FC236}">
                <a16:creationId xmlns:a16="http://schemas.microsoft.com/office/drawing/2014/main" id="{7EB004F1-D87B-3EFD-38E4-82030EC3F6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8C3EC-6AEF-4A9D-0ADF-E1554C7B9058}"/>
              </a:ext>
            </a:extLst>
          </p:cNvPr>
          <p:cNvSpPr>
            <a:spLocks noGrp="1"/>
          </p:cNvSpPr>
          <p:nvPr>
            <p:ph type="sldNum" sz="quarter" idx="12"/>
          </p:nvPr>
        </p:nvSpPr>
        <p:spPr/>
        <p:txBody>
          <a:bodyPr/>
          <a:lstStyle/>
          <a:p>
            <a:fld id="{D9AD4B2D-25FF-0B46-98A4-87FBB723E472}" type="slidenum">
              <a:rPr lang="en-US" smtClean="0"/>
              <a:t>‹nr.›</a:t>
            </a:fld>
            <a:endParaRPr lang="en-US"/>
          </a:p>
        </p:txBody>
      </p:sp>
      <p:sp>
        <p:nvSpPr>
          <p:cNvPr id="6" name="Text Placeholder 2">
            <a:extLst>
              <a:ext uri="{FF2B5EF4-FFF2-40B4-BE49-F238E27FC236}">
                <a16:creationId xmlns:a16="http://schemas.microsoft.com/office/drawing/2014/main" id="{D021B172-A4F0-5282-DB74-F5ACD631B73B}"/>
              </a:ext>
            </a:extLst>
          </p:cNvPr>
          <p:cNvSpPr>
            <a:spLocks noGrp="1"/>
          </p:cNvSpPr>
          <p:nvPr>
            <p:ph type="body" idx="1" hasCustomPrompt="1"/>
          </p:nvPr>
        </p:nvSpPr>
        <p:spPr>
          <a:xfrm>
            <a:off x="4305861" y="2604703"/>
            <a:ext cx="7255185" cy="684848"/>
          </a:xfrm>
        </p:spPr>
        <p:txBody>
          <a:bodyPr anchor="b">
            <a:normAutofit/>
          </a:bodyPr>
          <a:lstStyle>
            <a:lvl1pPr marL="0" indent="0">
              <a:buNone/>
              <a:defRPr sz="2000" b="1">
                <a:solidFill>
                  <a:schemeClr val="tx1"/>
                </a:solidFill>
                <a:latin typeface="Franklin Gothic Medium" panose="020B06030201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Header</a:t>
            </a:r>
          </a:p>
        </p:txBody>
      </p:sp>
      <p:sp>
        <p:nvSpPr>
          <p:cNvPr id="7" name="Content Placeholder 3">
            <a:extLst>
              <a:ext uri="{FF2B5EF4-FFF2-40B4-BE49-F238E27FC236}">
                <a16:creationId xmlns:a16="http://schemas.microsoft.com/office/drawing/2014/main" id="{17A1B9EB-D4F3-ECAC-785C-671C0F3BF323}"/>
              </a:ext>
            </a:extLst>
          </p:cNvPr>
          <p:cNvSpPr>
            <a:spLocks noGrp="1"/>
          </p:cNvSpPr>
          <p:nvPr>
            <p:ph sz="half" idx="2"/>
          </p:nvPr>
        </p:nvSpPr>
        <p:spPr>
          <a:xfrm>
            <a:off x="4305861" y="3429002"/>
            <a:ext cx="7255185" cy="28193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329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faculty nam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900113" y="2136775"/>
            <a:ext cx="5196681" cy="3819525"/>
          </a:xfrm>
          <a:prstGeom prst="rect">
            <a:avLst/>
          </a:prstGeom>
        </p:spPr>
        <p:txBody>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pPr lvl="0"/>
            <a:r>
              <a:rPr lang="nl-NL"/>
              <a:t>Klikken om de tekststijl van het model te bewerken</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nl-NL"/>
              <a:t>Klik op het pictogram als u een afbeelding wilt toevoegen</a:t>
            </a:r>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dirty="0"/>
              <a:t>ENTER THE NAME OF THE FACULTY OR RESEARCH INSTITUTE HERE</a:t>
            </a:r>
            <a:endParaRPr lang="nl-NL" dirty="0"/>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680864" y="188640"/>
            <a:ext cx="1680864" cy="215444"/>
          </a:xfrm>
          <a:prstGeom prst="rect">
            <a:avLst/>
          </a:prstGeom>
          <a:noFill/>
        </p:spPr>
        <p:txBody>
          <a:bodyPr wrap="square" rtlCol="0">
            <a:spAutoFit/>
          </a:bodyPr>
          <a:lstStyle/>
          <a:p>
            <a:r>
              <a:rPr lang="nl-NL" sz="80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a:srcRect l="-1188" t="409" r="95017" b="6030"/>
          <a:stretch/>
        </p:blipFill>
        <p:spPr>
          <a:xfrm>
            <a:off x="3293202" y="459581"/>
            <a:ext cx="682605" cy="784225"/>
          </a:xfrm>
          <a:prstGeom prst="rect">
            <a:avLst/>
          </a:prstGeom>
        </p:spPr>
      </p:pic>
    </p:spTree>
    <p:extLst>
      <p:ext uri="{BB962C8B-B14F-4D97-AF65-F5344CB8AC3E}">
        <p14:creationId xmlns:p14="http://schemas.microsoft.com/office/powerpoint/2010/main" val="107207163"/>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450850" y="451166"/>
            <a:ext cx="3653633" cy="782467"/>
          </a:xfrm>
        </p:spPr>
        <p:txBody>
          <a:bodyPr/>
          <a:lstStyle>
            <a:lvl1pPr>
              <a:lnSpc>
                <a:spcPct val="90000"/>
              </a:lnSpc>
              <a:defRPr/>
            </a:lvl1pPr>
          </a:lstStyle>
          <a:p>
            <a:r>
              <a:rPr lang="nl-NL"/>
              <a:t>Klik om stijl te bewerken</a:t>
            </a:r>
            <a:endParaRPr lang="nl-NL" dirty="0"/>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685925" y="1685925"/>
            <a:ext cx="6553200" cy="4273550"/>
          </a:xfrm>
        </p:spPr>
        <p:txBody>
          <a:bodyPr/>
          <a:lstStyle>
            <a:lvl1pPr>
              <a:spcAft>
                <a:spcPts val="0"/>
              </a:spcAft>
              <a:defRPr/>
            </a:lvl1pPr>
          </a:lstStyle>
          <a:p>
            <a:pPr lvl="0"/>
            <a:r>
              <a:rPr lang="nl-NL"/>
              <a:t>Klikken om de tekststijl van het model te bewerken</a:t>
            </a:r>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Footer text - Faculty or Research Institute name</a:t>
            </a:r>
            <a:endParaRPr lang="nl-NL"/>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‹nr.›</a:t>
            </a:fld>
            <a:r>
              <a:rPr lang="nl-NL"/>
              <a:t> </a:t>
            </a:r>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204378009"/>
      </p:ext>
    </p:extLst>
  </p:cSld>
  <p:clrMapOvr>
    <a:masterClrMapping/>
  </p:clrMapOvr>
  <p:extLst>
    <p:ext uri="{DCECCB84-F9BA-43D5-87BE-67443E8EF086}">
      <p15:sldGuideLst xmlns:p15="http://schemas.microsoft.com/office/powerpoint/2012/main">
        <p15:guide id="3" pos="2982" userDrawn="1">
          <p15:clr>
            <a:srgbClr val="FBAE40"/>
          </p15:clr>
        </p15:guide>
        <p15:guide id="4" pos="3266" userDrawn="1">
          <p15:clr>
            <a:srgbClr val="FBAE40"/>
          </p15:clr>
        </p15:guide>
        <p15:guide id="5" pos="5190" userDrawn="1">
          <p15:clr>
            <a:srgbClr val="FBAE40"/>
          </p15:clr>
        </p15:guide>
        <p15:guide id="6" pos="5474" userDrawn="1">
          <p15:clr>
            <a:srgbClr val="FBAE40"/>
          </p15:clr>
        </p15:guide>
        <p15:guide id="8" pos="10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1235074" y="0"/>
            <a:ext cx="7156785"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nl-NL"/>
              <a:t>Klik op het pictogram als u een afbeelding wilt toevoegen</a:t>
            </a:r>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4899" y="452608"/>
            <a:ext cx="3653633" cy="782467"/>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8689975" y="1685926"/>
            <a:ext cx="3054350" cy="4270374"/>
          </a:xfrm>
          <a:prstGeom prst="rect">
            <a:avLst/>
          </a:prstGeom>
        </p:spPr>
        <p:txBody>
          <a:bodyPr>
            <a:normAutofit/>
          </a:bodyPr>
          <a:lstStyle>
            <a:lvl1pPr>
              <a:lnSpc>
                <a:spcPct val="11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3324314"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Footer text - Faculty or Research Institute name</a:t>
            </a:r>
            <a:endParaRPr lang="nl-NL"/>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‹nr.›</a:t>
            </a:fld>
            <a:r>
              <a:rPr lang="nl-NL"/>
              <a:t> </a:t>
            </a:r>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21342648"/>
      </p:ext>
    </p:extLst>
  </p:cSld>
  <p:clrMapOvr>
    <a:masterClrMapping/>
  </p:clrMapOvr>
  <p:extLst>
    <p:ext uri="{DCECCB84-F9BA-43D5-87BE-67443E8EF086}">
      <p15:sldGuideLst xmlns:p15="http://schemas.microsoft.com/office/powerpoint/2012/main">
        <p15:guide id="2" pos="5190" userDrawn="1">
          <p15:clr>
            <a:srgbClr val="FBAE40"/>
          </p15:clr>
        </p15:guide>
        <p15:guide id="4" pos="54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0850" y="452608"/>
            <a:ext cx="3653633" cy="782467"/>
          </a:xfrm>
        </p:spPr>
        <p:txBody>
          <a:bodyPr/>
          <a:lstStyle>
            <a:lvl1pPr>
              <a:lnSpc>
                <a:spcPct val="90000"/>
              </a:lnSpc>
              <a:defRPr/>
            </a:lvl1pPr>
          </a:lstStyle>
          <a:p>
            <a:r>
              <a:rPr lang="nl-NL"/>
              <a:t>Klik om stijl te bewerken</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685926" y="1685925"/>
            <a:ext cx="3044824" cy="4270375"/>
          </a:xfrm>
          <a:prstGeom prst="rect">
            <a:avLst/>
          </a:prstGeom>
        </p:spPr>
        <p:txBody>
          <a:bodyPr>
            <a:normAutofit/>
          </a:bodyPr>
          <a:lstStyle>
            <a:lvl1pPr>
              <a:lnSpc>
                <a:spcPct val="9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5181600" y="0"/>
            <a:ext cx="6562725"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nl-NL"/>
              <a:t>Klik op het pictogram als u een afbeelding wilt toevoegen</a:t>
            </a:r>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717847"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Footer text - Faculty or Research Institute name</a:t>
            </a:r>
            <a:endParaRPr lang="nl-NL"/>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‹nr.›</a:t>
            </a:fld>
            <a:r>
              <a:rPr lang="nl-NL"/>
              <a:t> </a:t>
            </a:r>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320460941"/>
      </p:ext>
    </p:extLst>
  </p:cSld>
  <p:clrMapOvr>
    <a:masterClrMapping/>
  </p:clrMapOvr>
  <p:extLst>
    <p:ext uri="{DCECCB84-F9BA-43D5-87BE-67443E8EF086}">
      <p15:sldGuideLst xmlns:p15="http://schemas.microsoft.com/office/powerpoint/2012/main">
        <p15:guide id="2" pos="2980" userDrawn="1">
          <p15:clr>
            <a:srgbClr val="FBAE40"/>
          </p15:clr>
        </p15:guide>
        <p15:guide id="3" pos="3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685925" y="1685925"/>
            <a:ext cx="3206750" cy="427037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5041900" y="1685924"/>
            <a:ext cx="3206750" cy="2047875"/>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5041900" y="3883025"/>
            <a:ext cx="3206750" cy="207486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‹nr.›</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2155228760"/>
      </p:ext>
    </p:extLst>
  </p:cSld>
  <p:clrMapOvr>
    <a:masterClrMapping/>
  </p:clrMapOvr>
  <p:extLst>
    <p:ext uri="{DCECCB84-F9BA-43D5-87BE-67443E8EF086}">
      <p15:sldGuideLst xmlns:p15="http://schemas.microsoft.com/office/powerpoint/2012/main">
        <p15:guide id="1" orient="horz" pos="2260" userDrawn="1">
          <p15:clr>
            <a:srgbClr val="FBAE40"/>
          </p15:clr>
        </p15:guide>
        <p15:guide id="2" orient="horz" pos="2540" userDrawn="1">
          <p15:clr>
            <a:srgbClr val="FBAE40"/>
          </p15:clr>
        </p15:guide>
        <p15:guide id="4" pos="2989" userDrawn="1">
          <p15:clr>
            <a:srgbClr val="FBAE40"/>
          </p15:clr>
        </p15:guide>
        <p15:guide id="5" pos="3268" userDrawn="1">
          <p15:clr>
            <a:srgbClr val="FBAE40"/>
          </p15:clr>
        </p15:guide>
        <p15:guide id="6" pos="5196" userDrawn="1">
          <p15:clr>
            <a:srgbClr val="FBAE40"/>
          </p15:clr>
        </p15:guide>
        <p15:guide id="7" pos="5476" userDrawn="1">
          <p15:clr>
            <a:srgbClr val="FBAE40"/>
          </p15:clr>
        </p15:guide>
        <p15:guide id="9" pos="1062" userDrawn="1">
          <p15:clr>
            <a:srgbClr val="FBAE40"/>
          </p15:clr>
        </p15:guide>
        <p15:guide id="11" pos="3082" userDrawn="1">
          <p15:clr>
            <a:srgbClr val="FBAE40"/>
          </p15:clr>
        </p15:guide>
        <p15:guide id="12" pos="3176" userDrawn="1">
          <p15:clr>
            <a:srgbClr val="FBAE40"/>
          </p15:clr>
        </p15:guide>
        <p15:guide id="13" pos="3940" userDrawn="1">
          <p15:clr>
            <a:srgbClr val="FBAE40"/>
          </p15:clr>
        </p15:guide>
        <p15:guide id="14" orient="horz" pos="2160" userDrawn="1">
          <p15:clr>
            <a:srgbClr val="FBAE40"/>
          </p15:clr>
        </p15:guide>
        <p15:guide id="15" orient="horz" pos="2352" userDrawn="1">
          <p15:clr>
            <a:srgbClr val="FBAE40"/>
          </p15:clr>
        </p15:guide>
        <p15:guide id="16" orient="horz" pos="24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5187950" y="1685926"/>
            <a:ext cx="3206750" cy="427037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8543925" y="1684335"/>
            <a:ext cx="3206750" cy="2047875"/>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8543925" y="3881436"/>
            <a:ext cx="3206750" cy="2074864"/>
          </a:xfrm>
          <a:prstGeom prst="rect">
            <a:avLst/>
          </a:prstGeom>
          <a:solidFill>
            <a:srgbClr val="D8D3D0"/>
          </a:solidFill>
        </p:spPr>
        <p:txBody>
          <a:bodyPr lIns="450000" tIns="450000" rIns="450000" bIns="450000">
            <a:normAutofit/>
          </a:bodyPr>
          <a:lstStyle>
            <a:lvl1pPr algn="ctr">
              <a:defRPr sz="1400"/>
            </a:lvl1pPr>
          </a:lstStyle>
          <a:p>
            <a:r>
              <a:rPr lang="nl-NL"/>
              <a:t>Klik op het pictogram als u een afbeelding wilt toevoegen</a:t>
            </a:r>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692274" y="1685926"/>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‹nr.›</a:t>
            </a:fld>
            <a:endParaRPr lang="nl-NL"/>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1618081480"/>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3" pos="5286" userDrawn="1">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5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Pro-Medium" pitchFamily="2" charset="0"/>
              </a:defRPr>
            </a:lvl1pPr>
          </a:lstStyle>
          <a:p>
            <a:r>
              <a:rPr lang="nl-NL"/>
              <a:t>Klik om stijl te bewerken</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Pro-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‹nr.›</a:t>
            </a:fld>
            <a:r>
              <a:rPr lang="nl-NL"/>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864" y="188640"/>
            <a:ext cx="1680864" cy="215444"/>
          </a:xfrm>
          <a:prstGeom prst="rect">
            <a:avLst/>
          </a:prstGeom>
          <a:noFill/>
        </p:spPr>
        <p:txBody>
          <a:bodyPr wrap="square" rtlCol="0">
            <a:spAutoFit/>
          </a:bodyPr>
          <a:lstStyle/>
          <a:p>
            <a:r>
              <a:rPr lang="nl-NL" sz="800" err="1"/>
              <a:t>TextSlide</a:t>
            </a:r>
            <a:endParaRPr lang="nl-NL" sz="800"/>
          </a:p>
        </p:txBody>
      </p:sp>
    </p:spTree>
    <p:extLst>
      <p:ext uri="{BB962C8B-B14F-4D97-AF65-F5344CB8AC3E}">
        <p14:creationId xmlns:p14="http://schemas.microsoft.com/office/powerpoint/2010/main" val="3601263426"/>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12193588" cy="6858000"/>
          </a:xfrm>
          <a:prstGeom prst="rect">
            <a:avLst/>
          </a:prstGeom>
          <a:solidFill>
            <a:srgbClr val="0077B3"/>
          </a:solidFill>
          <a:ln>
            <a:noFill/>
          </a:ln>
        </p:spPr>
        <p:txBody>
          <a:bodyPr/>
          <a:lstStyle/>
          <a:p>
            <a:r>
              <a:rPr lang="nl-NL"/>
              <a:t>Klik op het pictogram als u een afbeelding wilt toevoegen</a:t>
            </a:r>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849" y="450850"/>
            <a:ext cx="3611599" cy="134991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680864" y="188640"/>
            <a:ext cx="1680864" cy="215444"/>
          </a:xfrm>
          <a:prstGeom prst="rect">
            <a:avLst/>
          </a:prstGeom>
          <a:noFill/>
        </p:spPr>
        <p:txBody>
          <a:bodyPr wrap="square" rtlCol="0">
            <a:spAutoFit/>
          </a:bodyPr>
          <a:lstStyle/>
          <a:p>
            <a:r>
              <a:rPr lang="nl-NL" sz="800" err="1"/>
              <a:t>Caption</a:t>
            </a:r>
            <a:endParaRPr lang="nl-NL" sz="800"/>
          </a:p>
        </p:txBody>
      </p:sp>
    </p:spTree>
    <p:extLst>
      <p:ext uri="{BB962C8B-B14F-4D97-AF65-F5344CB8AC3E}">
        <p14:creationId xmlns:p14="http://schemas.microsoft.com/office/powerpoint/2010/main" val="3601741833"/>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1" y="0"/>
            <a:ext cx="1235075"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50850" y="451166"/>
            <a:ext cx="3653633" cy="782467"/>
          </a:xfrm>
          <a:prstGeom prst="rect">
            <a:avLst/>
          </a:prstGeom>
          <a:solidFill>
            <a:srgbClr val="0077B3"/>
          </a:solidFill>
        </p:spPr>
        <p:txBody>
          <a:bodyPr vert="horz" wrap="none" lIns="251999" tIns="216000" rIns="216000" bIns="216000" rtlCol="0" anchor="ctr">
            <a:spAutoFit/>
          </a:bodyPr>
          <a:lstStyle/>
          <a:p>
            <a:r>
              <a:rPr lang="nl-NL" dirty="0"/>
              <a:t>Klik om stijl te bewerken</a:t>
            </a:r>
            <a:endParaRPr lang="en-US" dirty="0"/>
          </a:p>
        </p:txBody>
      </p:sp>
      <p:sp>
        <p:nvSpPr>
          <p:cNvPr id="6" name="Slide Number Placeholder 5"/>
          <p:cNvSpPr>
            <a:spLocks noGrp="1"/>
          </p:cNvSpPr>
          <p:nvPr>
            <p:ph type="sldNum" sz="quarter" idx="4"/>
          </p:nvPr>
        </p:nvSpPr>
        <p:spPr>
          <a:xfrm>
            <a:off x="450849" y="5958000"/>
            <a:ext cx="784225" cy="900000"/>
          </a:xfrm>
          <a:prstGeom prst="rect">
            <a:avLst/>
          </a:prstGeom>
        </p:spPr>
        <p:txBody>
          <a:bodyPr vert="horz" lIns="0" tIns="0" rIns="0" bIns="0" rtlCol="0" anchor="ctr"/>
          <a:lstStyle>
            <a:lvl1pPr algn="r">
              <a:defRPr sz="1050" b="0" i="0">
                <a:solidFill>
                  <a:srgbClr val="7F7F7F"/>
                </a:solidFill>
                <a:latin typeface="DINPro" pitchFamily="2" charset="0"/>
              </a:defRPr>
            </a:lvl1pPr>
          </a:lstStyle>
          <a:p>
            <a:pPr algn="l"/>
            <a:fld id="{840C1E0B-154D-844F-9C3C-CB8827A7EAB0}" type="slidenum">
              <a:rPr lang="nl-NL" smtClean="0"/>
              <a:pPr algn="l"/>
              <a:t>‹nr.›</a:t>
            </a:fld>
            <a:r>
              <a:rPr lang="nl-NL"/>
              <a:t> </a:t>
            </a:r>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685924" y="5957999"/>
            <a:ext cx="6925796" cy="900001"/>
          </a:xfrm>
          <a:prstGeom prst="rect">
            <a:avLst/>
          </a:prstGeom>
        </p:spPr>
        <p:txBody>
          <a:bodyPr vert="horz" lIns="0" tIns="0" rIns="0" bIns="0" rtlCol="0" anchor="ctr"/>
          <a:lstStyle>
            <a:lvl1pPr algn="l">
              <a:defRPr sz="1050" b="0" i="0">
                <a:solidFill>
                  <a:srgbClr val="7F7F7F"/>
                </a:solidFill>
                <a:latin typeface="DINPro" pitchFamily="2" charset="0"/>
              </a:defRPr>
            </a:lvl1pPr>
          </a:lstStyle>
          <a:p>
            <a:r>
              <a:rPr lang="en-GB"/>
              <a:t>Footer text - Faculty or Research Institute name</a:t>
            </a:r>
            <a:endParaRPr lang="nl-NL"/>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684366" y="1684373"/>
            <a:ext cx="10058373"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dirty="0"/>
          </a:p>
        </p:txBody>
      </p:sp>
    </p:spTree>
    <p:extLst>
      <p:ext uri="{BB962C8B-B14F-4D97-AF65-F5344CB8AC3E}">
        <p14:creationId xmlns:p14="http://schemas.microsoft.com/office/powerpoint/2010/main" val="1952633024"/>
      </p:ext>
    </p:extLst>
  </p:cSld>
  <p:clrMap bg1="lt1" tx1="dk1" bg2="lt2" tx2="dk2" accent1="accent1" accent2="accent2" accent3="accent3" accent4="accent4" accent5="accent5" accent6="accent6" hlink="hlink" folHlink="folHlink"/>
  <p:sldLayoutIdLst>
    <p:sldLayoutId id="2147483888" r:id="rId1"/>
    <p:sldLayoutId id="2147483898" r:id="rId2"/>
    <p:sldLayoutId id="2147483874" r:id="rId3"/>
    <p:sldLayoutId id="2147483885" r:id="rId4"/>
    <p:sldLayoutId id="2147483890" r:id="rId5"/>
    <p:sldLayoutId id="2147483889" r:id="rId6"/>
    <p:sldLayoutId id="2147483896" r:id="rId7"/>
    <p:sldLayoutId id="2147483900" r:id="rId8"/>
    <p:sldLayoutId id="2147483893" r:id="rId9"/>
    <p:sldLayoutId id="2147483879" r:id="rId10"/>
    <p:sldLayoutId id="2147483883" r:id="rId11"/>
    <p:sldLayoutId id="2147483895" r:id="rId12"/>
    <p:sldLayoutId id="2147483892" r:id="rId13"/>
    <p:sldLayoutId id="2147483886" r:id="rId14"/>
    <p:sldLayoutId id="2147483899" r:id="rId15"/>
    <p:sldLayoutId id="2147483897" r:id="rId16"/>
    <p:sldLayoutId id="2147483906" r:id="rId17"/>
  </p:sldLayoutIdLst>
  <p:hf hdr="0" dt="0"/>
  <p:txStyles>
    <p:title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p:titleStyle>
    <p:body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userDrawn="1">
          <p15:clr>
            <a:srgbClr val="F26B43"/>
          </p15:clr>
        </p15:guide>
        <p15:guide id="4" orient="horz" pos="778" userDrawn="1">
          <p15:clr>
            <a:srgbClr val="F26B43"/>
          </p15:clr>
        </p15:guide>
        <p15:guide id="10" pos="7398" userDrawn="1">
          <p15:clr>
            <a:srgbClr val="F26B43"/>
          </p15:clr>
        </p15:guide>
        <p15:guide id="11" orient="horz" pos="3752" userDrawn="1">
          <p15:clr>
            <a:srgbClr val="F26B43"/>
          </p15:clr>
        </p15:guide>
        <p15:guide id="12" orient="horz" pos="4036" userDrawn="1">
          <p15:clr>
            <a:srgbClr val="F26B43"/>
          </p15:clr>
        </p15:guide>
        <p15:guide id="13" pos="284" userDrawn="1">
          <p15:clr>
            <a:srgbClr val="F26B43"/>
          </p15:clr>
        </p15:guide>
        <p15:guide id="15" orient="horz" pos="10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vu.nl/en/employee/annual-consultation/the-annual-consultation-for-employees" TargetMode="External"/><Relationship Id="rId2" Type="http://schemas.microsoft.com/office/2018/10/relationships/comments" Target="../comments/modernComment_358_FAE8468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vu.nl/nl/medewerker/jaargesprek/academische-loopbaanpad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vunl.sharepoint.com/:b:/s/HRM-CMT-ErkennenWaarderenVUAmsterdam/EUBEzrrzpg9ApuafYUDMZDwBpRkK7eZ6kPPKXLDCN6qUCA?e=KPcedc" TargetMode="External"/><Relationship Id="rId2" Type="http://schemas.openxmlformats.org/officeDocument/2006/relationships/hyperlink" Target="https://assets-us-01.kc-usercontent.com/d8b6f1f5-816c-005b-1dc1-e363dd7ce9a5/de3480c3-3962-4a3e-a934-b61fe6deb90e/Academic%20Careerpath%202023%20VU_EN.pdf" TargetMode="External"/><Relationship Id="rId1" Type="http://schemas.openxmlformats.org/officeDocument/2006/relationships/slideLayout" Target="../slideLayouts/slideLayout3.xml"/><Relationship Id="rId4" Type="http://schemas.openxmlformats.org/officeDocument/2006/relationships/hyperlink" Target="https://vu.nl/en/employee/annual-consultation/the-annual-consultation-for-employe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erkennenenwaarderen@vu.nl" TargetMode="External"/><Relationship Id="rId2" Type="http://schemas.microsoft.com/office/2018/10/relationships/comments" Target="../comments/modernComment_36D_3D06D49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vu.nl/en/employee/research-support/creating-impact" TargetMode="External"/><Relationship Id="rId7" Type="http://schemas.openxmlformats.org/officeDocument/2006/relationships/hyperlink" Target="https://vu.nl/en/employee/leadership/management-framework" TargetMode="External"/><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hyperlink" Target="https://vu.nl/en/employee/learning-and-development" TargetMode="External"/><Relationship Id="rId5" Type="http://schemas.openxmlformats.org/officeDocument/2006/relationships/hyperlink" Target="https://www.ctl-vu.nl/en/" TargetMode="External"/><Relationship Id="rId4" Type="http://schemas.openxmlformats.org/officeDocument/2006/relationships/hyperlink" Target="https://vu.nl/en/employee/learning-and-development/personal-development-vu-employe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vunl.sharepoint.com/:b:/s/HRM-CMT-ErkennenWaarderenVUAmsterdam/EUBEzrrzpg9ApuafYUDMZDwBpRkK7eZ6kPPKXLDCN6qUCA?e=KPcedc"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3165D11-B96A-0DB5-88BB-D03684752CED}"/>
              </a:ext>
            </a:extLst>
          </p:cNvPr>
          <p:cNvSpPr>
            <a:spLocks noGrp="1"/>
          </p:cNvSpPr>
          <p:nvPr>
            <p:ph type="body" sz="quarter" idx="20"/>
          </p:nvPr>
        </p:nvSpPr>
        <p:spPr>
          <a:xfrm>
            <a:off x="3421857" y="455857"/>
            <a:ext cx="2902743" cy="784225"/>
          </a:xfrm>
        </p:spPr>
        <p:txBody>
          <a:bodyPr/>
          <a:lstStyle/>
          <a:p>
            <a:pPr algn="l" rtl="0"/>
            <a:r>
              <a:rPr lang="en-gb" b="0" i="0" u="none" baseline="0"/>
              <a:t>Recognition &amp; Rewards</a:t>
            </a:r>
            <a:endParaRPr lang="en-gb" dirty="0"/>
          </a:p>
        </p:txBody>
      </p:sp>
      <p:pic>
        <p:nvPicPr>
          <p:cNvPr id="4" name="Tijdelijke aanduiding voor afbeelding 5">
            <a:extLst>
              <a:ext uri="{FF2B5EF4-FFF2-40B4-BE49-F238E27FC236}">
                <a16:creationId xmlns:a16="http://schemas.microsoft.com/office/drawing/2014/main" id="{26E17900-5F0A-D458-3FFF-9A0C656C8E1C}"/>
              </a:ext>
            </a:extLst>
          </p:cNvPr>
          <p:cNvPicPr>
            <a:picLocks noGrp="1" noChangeAspect="1"/>
          </p:cNvPicPr>
          <p:nvPr>
            <p:ph type="pic" sz="quarter" idx="19"/>
          </p:nvPr>
        </p:nvPicPr>
        <p:blipFill rotWithShape="1">
          <a:blip r:embed="rId3"/>
          <a:srcRect l="5812" t="-4943" r="5182" b="-4606"/>
          <a:stretch/>
        </p:blipFill>
        <p:spPr>
          <a:xfrm>
            <a:off x="6322576" y="1685925"/>
            <a:ext cx="5421749" cy="4719600"/>
          </a:xfrm>
          <a:solidFill>
            <a:schemeClr val="bg2">
              <a:lumMod val="95000"/>
            </a:schemeClr>
          </a:solidFill>
        </p:spPr>
      </p:pic>
      <p:sp>
        <p:nvSpPr>
          <p:cNvPr id="7" name="Tijdelijke aanduiding voor tekst 18">
            <a:extLst>
              <a:ext uri="{FF2B5EF4-FFF2-40B4-BE49-F238E27FC236}">
                <a16:creationId xmlns:a16="http://schemas.microsoft.com/office/drawing/2014/main" id="{52ED9780-A4EF-E7E8-494A-8FD2C4E0B229}"/>
              </a:ext>
            </a:extLst>
          </p:cNvPr>
          <p:cNvSpPr txBox="1">
            <a:spLocks/>
          </p:cNvSpPr>
          <p:nvPr/>
        </p:nvSpPr>
        <p:spPr>
          <a:xfrm>
            <a:off x="900113" y="2136775"/>
            <a:ext cx="5196681" cy="1916241"/>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0"/>
              </a:spcAft>
              <a:buFont typeface="Arial" panose="020B0604020202020204" pitchFamily="34" charset="0"/>
              <a:buNone/>
              <a:defRPr sz="3200" b="0" i="0" kern="1200">
                <a:solidFill>
                  <a:schemeClr val="bg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2400" b="0" i="0" kern="1200">
                <a:solidFill>
                  <a:schemeClr val="bg2"/>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bg2"/>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4200" b="0" i="0" u="none" baseline="0"/>
              <a:t>Guide to academic career paths</a:t>
            </a:r>
            <a:endParaRPr lang="en-gb" dirty="0"/>
          </a:p>
        </p:txBody>
      </p:sp>
      <p:sp>
        <p:nvSpPr>
          <p:cNvPr id="2" name="Tijdelijke aanduiding voor tekst 18">
            <a:extLst>
              <a:ext uri="{FF2B5EF4-FFF2-40B4-BE49-F238E27FC236}">
                <a16:creationId xmlns:a16="http://schemas.microsoft.com/office/drawing/2014/main" id="{89D3C1AC-2DA2-E2F8-2354-55E47008B62A}"/>
              </a:ext>
            </a:extLst>
          </p:cNvPr>
          <p:cNvSpPr txBox="1">
            <a:spLocks/>
          </p:cNvSpPr>
          <p:nvPr/>
        </p:nvSpPr>
        <p:spPr>
          <a:xfrm>
            <a:off x="900113" y="4485902"/>
            <a:ext cx="4973637" cy="1916241"/>
          </a:xfrm>
          <a:prstGeom prst="rect">
            <a:avLst/>
          </a:prstGeom>
        </p:spPr>
        <p:txBody>
          <a:bodyPr vert="horz" lIns="0" tIns="0" rIns="0" bIns="0" rtlCol="0">
            <a:noAutofit/>
          </a:bodyPr>
          <a:lstStyle>
            <a:lvl1pPr marL="0" indent="0" algn="l" defTabSz="685800" rtl="0" eaLnBrk="1" latinLnBrk="0" hangingPunct="1">
              <a:lnSpc>
                <a:spcPct val="90000"/>
              </a:lnSpc>
              <a:spcBef>
                <a:spcPts val="0"/>
              </a:spcBef>
              <a:spcAft>
                <a:spcPts val="0"/>
              </a:spcAft>
              <a:buFont typeface="Arial" panose="020B0604020202020204" pitchFamily="34" charset="0"/>
              <a:buNone/>
              <a:defRPr sz="3200" b="0" i="0" kern="1200">
                <a:solidFill>
                  <a:schemeClr val="bg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2400" b="0" i="0" kern="1200">
                <a:solidFill>
                  <a:schemeClr val="bg2"/>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bg2"/>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gn="l" rtl="0"/>
            <a:r>
              <a:rPr lang="en-gb" sz="2000" b="0" i="0" u="none" baseline="0"/>
              <a:t>For academics with an appointment as assistant professor, associate professor or full professor, and their managers</a:t>
            </a:r>
            <a:endParaRPr lang="en-gb" sz="2000" dirty="0"/>
          </a:p>
        </p:txBody>
      </p:sp>
    </p:spTree>
    <p:extLst>
      <p:ext uri="{BB962C8B-B14F-4D97-AF65-F5344CB8AC3E}">
        <p14:creationId xmlns:p14="http://schemas.microsoft.com/office/powerpoint/2010/main" val="2170026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77A6E-5C09-9403-4A4C-3941BC535CFA}"/>
              </a:ext>
            </a:extLst>
          </p:cNvPr>
          <p:cNvSpPr>
            <a:spLocks noGrp="1"/>
          </p:cNvSpPr>
          <p:nvPr>
            <p:ph type="title"/>
          </p:nvPr>
        </p:nvSpPr>
        <p:spPr>
          <a:xfrm>
            <a:off x="450849" y="451166"/>
            <a:ext cx="3306867" cy="782467"/>
          </a:xfrm>
          <a:solidFill>
            <a:srgbClr val="0077B3"/>
          </a:solidFill>
        </p:spPr>
        <p:txBody>
          <a:bodyPr/>
          <a:lstStyle/>
          <a:p>
            <a:pPr algn="l" rtl="0"/>
            <a:r>
              <a:rPr lang="en-gb" b="0" i="0" u="none" baseline="0" dirty="0"/>
              <a:t>Annual consultation</a:t>
            </a:r>
          </a:p>
        </p:txBody>
      </p:sp>
      <p:sp>
        <p:nvSpPr>
          <p:cNvPr id="5" name="Tijdelijke aanduiding voor dianummer 4">
            <a:extLst>
              <a:ext uri="{FF2B5EF4-FFF2-40B4-BE49-F238E27FC236}">
                <a16:creationId xmlns:a16="http://schemas.microsoft.com/office/drawing/2014/main" id="{AF9FF407-668D-C2D2-5CCB-0B0C7F301BEA}"/>
              </a:ext>
            </a:extLst>
          </p:cNvPr>
          <p:cNvSpPr>
            <a:spLocks noGrp="1"/>
          </p:cNvSpPr>
          <p:nvPr>
            <p:ph type="sldNum" sz="quarter" idx="15"/>
          </p:nvPr>
        </p:nvSpPr>
        <p:spPr/>
        <p:txBody>
          <a:bodyPr/>
          <a:lstStyle/>
          <a:p>
            <a:pPr algn="l" rtl="0"/>
            <a:fld id="{840C1E0B-154D-844F-9C3C-CB8827A7EAB0}" type="slidenum">
              <a:rPr/>
              <a:pPr algn="l"/>
              <a:t>10</a:t>
            </a:fld>
            <a:r>
              <a:rPr lang="en-gb" b="0" i="0" u="none" baseline="0"/>
              <a:t> </a:t>
            </a:r>
          </a:p>
        </p:txBody>
      </p:sp>
      <p:sp>
        <p:nvSpPr>
          <p:cNvPr id="16" name="Tekstvak 15">
            <a:extLst>
              <a:ext uri="{FF2B5EF4-FFF2-40B4-BE49-F238E27FC236}">
                <a16:creationId xmlns:a16="http://schemas.microsoft.com/office/drawing/2014/main" id="{717DF01E-33C8-18FB-CFEE-F0850C851AAE}"/>
              </a:ext>
            </a:extLst>
          </p:cNvPr>
          <p:cNvSpPr txBox="1"/>
          <p:nvPr/>
        </p:nvSpPr>
        <p:spPr>
          <a:xfrm>
            <a:off x="1685924" y="1685925"/>
            <a:ext cx="4218690" cy="2042559"/>
          </a:xfrm>
          <a:prstGeom prst="rect">
            <a:avLst/>
          </a:prstGeom>
          <a:noFill/>
          <a:effectLst>
            <a:outerShdw blurRad="254000" dist="127000" dir="2700000" algn="ctr" rotWithShape="0">
              <a:schemeClr val="tx1">
                <a:alpha val="5000"/>
              </a:schemeClr>
            </a:outerShdw>
          </a:effectLst>
        </p:spPr>
        <p:txBody>
          <a:bodyPr wrap="square" lIns="0" tIns="0" rIns="0" bIns="0" rtlCol="0">
            <a:noAutofit/>
          </a:bodyPr>
          <a:lstStyle/>
          <a:p>
            <a:pPr algn="l" rtl="0">
              <a:lnSpc>
                <a:spcPts val="1800"/>
              </a:lnSpc>
            </a:pPr>
            <a:r>
              <a:rPr lang="en-gb" sz="1400" b="0" i="0" u="none" kern="100" baseline="0" dirty="0">
                <a:solidFill>
                  <a:srgbClr val="000000"/>
                </a:solidFill>
                <a:effectLst/>
                <a:latin typeface="DINPro" pitchFamily="2" charset="0"/>
                <a:ea typeface="Calibri" panose="020F0502020204030204" pitchFamily="34" charset="0"/>
                <a:cs typeface="Times New Roman" panose="02020603050405020304" pitchFamily="18" charset="0"/>
              </a:rPr>
              <a:t>The </a:t>
            </a:r>
            <a:r>
              <a:rPr lang="en-gb" sz="1400" b="0" i="0" u="sng" kern="100" baseline="0" dirty="0">
                <a:solidFill>
                  <a:schemeClr val="bg1"/>
                </a:solidFill>
                <a:effectLst/>
                <a:latin typeface="DINPro" pitchFamily="2" charset="0"/>
                <a:ea typeface="Calibri" panose="020F0502020204030204" pitchFamily="34" charset="0"/>
                <a:cs typeface="Times New Roman" panose="02020603050405020304" pitchFamily="18" charset="0"/>
                <a:hlinkClick r:id="rId3"/>
              </a:rPr>
              <a:t>annual consultation</a:t>
            </a:r>
            <a:r>
              <a:rPr lang="en-gb" sz="1400" b="0" i="0" u="none" kern="100" baseline="0" dirty="0">
                <a:solidFill>
                  <a:srgbClr val="000000"/>
                </a:solidFill>
                <a:effectLst/>
                <a:latin typeface="DINPro" pitchFamily="2" charset="0"/>
                <a:ea typeface="Calibri" panose="020F0502020204030204" pitchFamily="34" charset="0"/>
                <a:cs typeface="Times New Roman" panose="02020603050405020304" pitchFamily="18" charset="0"/>
                <a:hlinkClick r:id="rId3"/>
              </a:rPr>
              <a:t> </a:t>
            </a:r>
            <a:r>
              <a:rPr lang="en-gb" sz="1400" b="0" i="0" u="none" kern="100" baseline="0" dirty="0">
                <a:solidFill>
                  <a:srgbClr val="000000"/>
                </a:solidFill>
                <a:effectLst/>
                <a:latin typeface="DINPro" pitchFamily="2" charset="0"/>
                <a:ea typeface="Calibri" panose="020F0502020204030204" pitchFamily="34" charset="0"/>
                <a:cs typeface="Times New Roman" panose="02020603050405020304" pitchFamily="18" charset="0"/>
              </a:rPr>
              <a:t>is a moment to look back and ahead and make agreements about the things you do and how you do them. The structure of the consultation is flexible, so you can shape it together based on joint responsibility. This enables you to discuss broader topics, such as collaboration and career planning. As of 2025, assistant professors, associate professors and full professors will additionally discuss their focus on a core domain. </a:t>
            </a:r>
          </a:p>
        </p:txBody>
      </p:sp>
      <p:sp>
        <p:nvSpPr>
          <p:cNvPr id="3" name="Tekstvak 2">
            <a:extLst>
              <a:ext uri="{FF2B5EF4-FFF2-40B4-BE49-F238E27FC236}">
                <a16:creationId xmlns:a16="http://schemas.microsoft.com/office/drawing/2014/main" id="{F0FC6FD0-F44D-FDBB-DD7F-5AD283A9FDFD}"/>
              </a:ext>
            </a:extLst>
          </p:cNvPr>
          <p:cNvSpPr txBox="1"/>
          <p:nvPr/>
        </p:nvSpPr>
        <p:spPr>
          <a:xfrm>
            <a:off x="1685925" y="4014496"/>
            <a:ext cx="4218690" cy="1408109"/>
          </a:xfrm>
          <a:prstGeom prst="rect">
            <a:avLst/>
          </a:prstGeom>
          <a:solidFill>
            <a:srgbClr val="DFF2FD"/>
          </a:solidFill>
          <a:effectLst/>
        </p:spPr>
        <p:txBody>
          <a:bodyPr wrap="square" lIns="144000" tIns="144000" rIns="72000" bIns="0" rtlCol="0">
            <a:noAutofit/>
          </a:bodyPr>
          <a:lstStyle/>
          <a:p>
            <a:pPr algn="l" rtl="0">
              <a:lnSpc>
                <a:spcPts val="1800"/>
              </a:lnSpc>
            </a:pPr>
            <a:r>
              <a:rPr lang="en-gb" sz="1400" b="0" i="0" u="none" kern="100" baseline="0">
                <a:solidFill>
                  <a:srgbClr val="0077B3"/>
                </a:solidFill>
                <a:effectLst/>
                <a:latin typeface="DINPro-Medium" pitchFamily="2" charset="0"/>
                <a:ea typeface="Calibri" panose="020F0502020204030204" pitchFamily="34" charset="0"/>
                <a:cs typeface="Times New Roman" panose="02020603050405020304" pitchFamily="18" charset="0"/>
              </a:rPr>
              <a:t>As a good consultation starts with good preparation, </a:t>
            </a:r>
            <a:r>
              <a:rPr lang="en-gb" sz="1400" b="0" i="0" u="sng" kern="100" baseline="0">
                <a:solidFill>
                  <a:srgbClr val="0077B3"/>
                </a:solidFill>
                <a:effectLst/>
                <a:highlight>
                  <a:srgbClr val="FFFF00"/>
                </a:highlight>
                <a:latin typeface="DINPro-Medium" pitchFamily="2" charset="0"/>
                <a:ea typeface="Calibri" panose="020F0502020204030204" pitchFamily="34" charset="0"/>
                <a:cs typeface="Times New Roman" panose="02020603050405020304" pitchFamily="18" charset="0"/>
                <a:hlinkClick r:id="rId4"/>
              </a:rPr>
              <a:t>here</a:t>
            </a:r>
            <a:r>
              <a:rPr lang="en-gb" sz="1400" b="0" i="0" u="none" kern="100" baseline="0">
                <a:solidFill>
                  <a:srgbClr val="0077B3"/>
                </a:solidFill>
                <a:effectLst/>
                <a:latin typeface="DINPro-Medium" pitchFamily="2" charset="0"/>
                <a:ea typeface="Calibri" panose="020F0502020204030204" pitchFamily="34" charset="0"/>
                <a:cs typeface="Times New Roman" panose="02020603050405020304" pitchFamily="18" charset="0"/>
              </a:rPr>
              <a:t> you will find an explanation of who does what, which tools are available and how you register the consultation in the annual consultation form</a:t>
            </a:r>
            <a:r>
              <a:rPr lang="en-gb" sz="1400" b="0" i="0" u="none" kern="100" baseline="0">
                <a:solidFill>
                  <a:srgbClr val="0077B3"/>
                </a:solidFill>
                <a:latin typeface="DINPro-Medium" pitchFamily="2" charset="0"/>
                <a:ea typeface="Calibri" panose="020F0502020204030204" pitchFamily="34" charset="0"/>
                <a:cs typeface="Times New Roman" panose="02020603050405020304" pitchFamily="18" charset="0"/>
              </a:rPr>
              <a:t>.</a:t>
            </a:r>
            <a:endParaRPr lang="en-gb" sz="1400" kern="100" dirty="0">
              <a:solidFill>
                <a:srgbClr val="0077B3"/>
              </a:solidFill>
              <a:effectLst/>
              <a:latin typeface="DINPro-Medium" pitchFamily="2" charset="0"/>
              <a:ea typeface="Calibri" panose="020F0502020204030204" pitchFamily="34" charset="0"/>
              <a:cs typeface="Times New Roman" panose="02020603050405020304" pitchFamily="18" charset="0"/>
            </a:endParaRPr>
          </a:p>
        </p:txBody>
      </p:sp>
      <p:pic>
        <p:nvPicPr>
          <p:cNvPr id="12" name="Afbeelding 11">
            <a:extLst>
              <a:ext uri="{FF2B5EF4-FFF2-40B4-BE49-F238E27FC236}">
                <a16:creationId xmlns:a16="http://schemas.microsoft.com/office/drawing/2014/main" id="{16ABF00A-02AE-BD79-3E18-56FFF38AE0D8}"/>
              </a:ext>
            </a:extLst>
          </p:cNvPr>
          <p:cNvPicPr>
            <a:picLocks noChangeAspect="1"/>
          </p:cNvPicPr>
          <p:nvPr/>
        </p:nvPicPr>
        <p:blipFill>
          <a:blip r:embed="rId5"/>
          <a:srcRect/>
          <a:stretch/>
        </p:blipFill>
        <p:spPr>
          <a:xfrm>
            <a:off x="7694356" y="1686567"/>
            <a:ext cx="2604976" cy="3684710"/>
          </a:xfrm>
          <a:prstGeom prst="rect">
            <a:avLst/>
          </a:prstGeom>
          <a:solidFill>
            <a:schemeClr val="bg2"/>
          </a:solidFill>
          <a:effectLst>
            <a:outerShdw blurRad="63500" dir="16080000" sx="102040" sy="102040" algn="ctr" rotWithShape="0">
              <a:prstClr val="black">
                <a:alpha val="16577"/>
              </a:prstClr>
            </a:outerShdw>
          </a:effectLst>
        </p:spPr>
      </p:pic>
      <p:pic>
        <p:nvPicPr>
          <p:cNvPr id="8" name="Afbeelding 7">
            <a:extLst>
              <a:ext uri="{FF2B5EF4-FFF2-40B4-BE49-F238E27FC236}">
                <a16:creationId xmlns:a16="http://schemas.microsoft.com/office/drawing/2014/main" id="{98E60219-5D8B-9DCF-853C-8BCCFD9FDA04}"/>
              </a:ext>
            </a:extLst>
          </p:cNvPr>
          <p:cNvPicPr>
            <a:picLocks noChangeAspect="1"/>
          </p:cNvPicPr>
          <p:nvPr/>
        </p:nvPicPr>
        <p:blipFill>
          <a:blip r:embed="rId6"/>
          <a:srcRect/>
          <a:stretch/>
        </p:blipFill>
        <p:spPr>
          <a:xfrm>
            <a:off x="6288975" y="3428999"/>
            <a:ext cx="2608074" cy="2608074"/>
          </a:xfrm>
          <a:prstGeom prst="rect">
            <a:avLst/>
          </a:prstGeom>
        </p:spPr>
      </p:pic>
      <p:sp>
        <p:nvSpPr>
          <p:cNvPr id="4" name="Titel 1">
            <a:extLst>
              <a:ext uri="{FF2B5EF4-FFF2-40B4-BE49-F238E27FC236}">
                <a16:creationId xmlns:a16="http://schemas.microsoft.com/office/drawing/2014/main" id="{6BB8FE8A-5584-7E6E-C380-7AC874C280C2}"/>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7" name="Titel 1">
            <a:extLst>
              <a:ext uri="{FF2B5EF4-FFF2-40B4-BE49-F238E27FC236}">
                <a16:creationId xmlns:a16="http://schemas.microsoft.com/office/drawing/2014/main" id="{1FC80E44-95CA-447A-8D10-A989B250260F}"/>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9" name="Titel 1">
            <a:extLst>
              <a:ext uri="{FF2B5EF4-FFF2-40B4-BE49-F238E27FC236}">
                <a16:creationId xmlns:a16="http://schemas.microsoft.com/office/drawing/2014/main" id="{5A58E17E-EEB5-C6F9-7C1A-5091C047F9FA}"/>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0" name="Titel 1">
            <a:extLst>
              <a:ext uri="{FF2B5EF4-FFF2-40B4-BE49-F238E27FC236}">
                <a16:creationId xmlns:a16="http://schemas.microsoft.com/office/drawing/2014/main" id="{62BD6A05-CE4E-82E1-24B0-9B87076B5734}"/>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1" name="Titel 1">
            <a:extLst>
              <a:ext uri="{FF2B5EF4-FFF2-40B4-BE49-F238E27FC236}">
                <a16:creationId xmlns:a16="http://schemas.microsoft.com/office/drawing/2014/main" id="{E6726434-1F2A-F5A8-9F5F-5A35401E813B}"/>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420952640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D7D57398-348A-402F-F698-383C2DE01A1C}"/>
              </a:ext>
            </a:extLst>
          </p:cNvPr>
          <p:cNvSpPr>
            <a:spLocks noGrp="1"/>
          </p:cNvSpPr>
          <p:nvPr>
            <p:ph type="sldNum" sz="quarter" idx="15"/>
          </p:nvPr>
        </p:nvSpPr>
        <p:spPr/>
        <p:txBody>
          <a:bodyPr/>
          <a:lstStyle/>
          <a:p>
            <a:pPr algn="l" rtl="0"/>
            <a:fld id="{840C1E0B-154D-844F-9C3C-CB8827A7EAB0}" type="slidenum">
              <a:rPr/>
              <a:pPr algn="l"/>
              <a:t>11</a:t>
            </a:fld>
            <a:r>
              <a:rPr lang="en-gb" b="0" i="0" u="none" baseline="0"/>
              <a:t> </a:t>
            </a:r>
          </a:p>
        </p:txBody>
      </p:sp>
      <p:sp>
        <p:nvSpPr>
          <p:cNvPr id="14" name="Titel 13">
            <a:extLst>
              <a:ext uri="{FF2B5EF4-FFF2-40B4-BE49-F238E27FC236}">
                <a16:creationId xmlns:a16="http://schemas.microsoft.com/office/drawing/2014/main" id="{701E2477-6259-4CF9-FD29-D9D32F72B3C3}"/>
              </a:ext>
            </a:extLst>
          </p:cNvPr>
          <p:cNvSpPr>
            <a:spLocks noGrp="1"/>
          </p:cNvSpPr>
          <p:nvPr>
            <p:ph type="title"/>
          </p:nvPr>
        </p:nvSpPr>
        <p:spPr>
          <a:xfrm>
            <a:off x="450850" y="451166"/>
            <a:ext cx="5923573" cy="782467"/>
          </a:xfrm>
        </p:spPr>
        <p:txBody>
          <a:bodyPr/>
          <a:lstStyle/>
          <a:p>
            <a:pPr algn="l" rtl="0"/>
            <a:r>
              <a:rPr lang="en-gb" b="0" i="0" u="none" baseline="0"/>
              <a:t>Career paths for individual academics</a:t>
            </a:r>
          </a:p>
        </p:txBody>
      </p:sp>
      <p:sp>
        <p:nvSpPr>
          <p:cNvPr id="15" name="Rechthoek 14">
            <a:extLst>
              <a:ext uri="{FF2B5EF4-FFF2-40B4-BE49-F238E27FC236}">
                <a16:creationId xmlns:a16="http://schemas.microsoft.com/office/drawing/2014/main" id="{617FB804-6A89-6BE2-3D8E-9354EF95B8DB}"/>
              </a:ext>
            </a:extLst>
          </p:cNvPr>
          <p:cNvSpPr/>
          <p:nvPr/>
        </p:nvSpPr>
        <p:spPr>
          <a:xfrm>
            <a:off x="1685925" y="2823846"/>
            <a:ext cx="7762875" cy="1150120"/>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6" name="Rechthoek 15">
            <a:extLst>
              <a:ext uri="{FF2B5EF4-FFF2-40B4-BE49-F238E27FC236}">
                <a16:creationId xmlns:a16="http://schemas.microsoft.com/office/drawing/2014/main" id="{A45B56D9-4599-DA42-B9AD-F92F50D01DBE}"/>
              </a:ext>
            </a:extLst>
          </p:cNvPr>
          <p:cNvSpPr/>
          <p:nvPr/>
        </p:nvSpPr>
        <p:spPr>
          <a:xfrm>
            <a:off x="1685925" y="5240595"/>
            <a:ext cx="7762876" cy="715705"/>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7" name="Rechthoek 16">
            <a:extLst>
              <a:ext uri="{FF2B5EF4-FFF2-40B4-BE49-F238E27FC236}">
                <a16:creationId xmlns:a16="http://schemas.microsoft.com/office/drawing/2014/main" id="{4F298BCC-47AD-CC0D-70B6-23DA6ED2C27B}"/>
              </a:ext>
            </a:extLst>
          </p:cNvPr>
          <p:cNvSpPr/>
          <p:nvPr/>
        </p:nvSpPr>
        <p:spPr>
          <a:xfrm>
            <a:off x="1685925" y="4064256"/>
            <a:ext cx="7762876" cy="1081198"/>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8" name="Tekstvak 17">
            <a:extLst>
              <a:ext uri="{FF2B5EF4-FFF2-40B4-BE49-F238E27FC236}">
                <a16:creationId xmlns:a16="http://schemas.microsoft.com/office/drawing/2014/main" id="{AA0C0636-6ACD-7FBD-9096-75C4B57B18BB}"/>
              </a:ext>
            </a:extLst>
          </p:cNvPr>
          <p:cNvSpPr txBox="1"/>
          <p:nvPr/>
        </p:nvSpPr>
        <p:spPr>
          <a:xfrm>
            <a:off x="1679662" y="1501918"/>
            <a:ext cx="10063076" cy="215444"/>
          </a:xfrm>
          <a:prstGeom prst="rect">
            <a:avLst/>
          </a:prstGeom>
          <a:noFill/>
          <a:ln>
            <a:noFill/>
          </a:ln>
        </p:spPr>
        <p:txBody>
          <a:bodyPr wrap="square" lIns="0" tIns="0" rIns="0" bIns="0" rtlCol="0">
            <a:spAutoFit/>
          </a:bodyPr>
          <a:lstStyle/>
          <a:p>
            <a:pPr algn="l" rtl="0"/>
            <a:r>
              <a:rPr lang="en-gb" sz="1400" b="0" i="0" u="none" baseline="0">
                <a:solidFill>
                  <a:schemeClr val="bg1"/>
                </a:solidFill>
                <a:latin typeface="DINPro-Medium" pitchFamily="2" charset="0"/>
                <a:ea typeface="DINPro-Medium" pitchFamily="2" charset="0"/>
                <a:cs typeface="DINPro-Medium" pitchFamily="2" charset="0"/>
              </a:rPr>
              <a:t>The below questions will give you a general idea of how you can discuss career opportunities</a:t>
            </a:r>
            <a:endParaRPr lang="en-gb" sz="1400" strike="sngStrike" dirty="0">
              <a:solidFill>
                <a:schemeClr val="bg1"/>
              </a:solidFill>
              <a:latin typeface="DINPro-Medium" pitchFamily="2" charset="0"/>
            </a:endParaRPr>
          </a:p>
        </p:txBody>
      </p:sp>
      <p:sp>
        <p:nvSpPr>
          <p:cNvPr id="19" name="Tijdelijke aanduiding voor tekst 2">
            <a:extLst>
              <a:ext uri="{FF2B5EF4-FFF2-40B4-BE49-F238E27FC236}">
                <a16:creationId xmlns:a16="http://schemas.microsoft.com/office/drawing/2014/main" id="{D9D3B61E-3317-195C-0402-22E911A4BCB5}"/>
              </a:ext>
            </a:extLst>
          </p:cNvPr>
          <p:cNvSpPr>
            <a:spLocks noGrp="1"/>
          </p:cNvSpPr>
          <p:nvPr>
            <p:ph type="body" sz="quarter" idx="13"/>
          </p:nvPr>
        </p:nvSpPr>
        <p:spPr>
          <a:xfrm>
            <a:off x="9585485" y="1985648"/>
            <a:ext cx="2157254" cy="2377126"/>
          </a:xfrm>
          <a:solidFill>
            <a:srgbClr val="DFF2FD"/>
          </a:solidFill>
        </p:spPr>
        <p:txBody>
          <a:bodyPr lIns="108000" tIns="108000" rIns="36000" bIns="108000"/>
          <a:lstStyle/>
          <a:p>
            <a:pPr algn="l" rtl="0">
              <a:lnSpc>
                <a:spcPts val="1600"/>
              </a:lnSpc>
            </a:pPr>
            <a:r>
              <a:rPr lang="en-gb" sz="1400" b="0" i="0" u="none" baseline="0" dirty="0">
                <a:solidFill>
                  <a:schemeClr val="bg1"/>
                </a:solidFill>
              </a:rPr>
              <a:t>Tools for academics</a:t>
            </a:r>
          </a:p>
          <a:p>
            <a:pPr algn="l" rtl="0">
              <a:lnSpc>
                <a:spcPts val="1300"/>
              </a:lnSpc>
            </a:pPr>
            <a:endParaRPr lang="en-gb" sz="1000" dirty="0">
              <a:solidFill>
                <a:schemeClr val="tx1"/>
              </a:solidFill>
              <a:latin typeface="DINPro" pitchFamily="2" charset="0"/>
            </a:endParaRPr>
          </a:p>
          <a:p>
            <a:pPr algn="l" rtl="0">
              <a:lnSpc>
                <a:spcPts val="600"/>
              </a:lnSpc>
            </a:pPr>
            <a:endParaRPr lang="en-gb" sz="1000" dirty="0">
              <a:solidFill>
                <a:schemeClr val="tx1"/>
              </a:solidFill>
              <a:latin typeface="DINPro" pitchFamily="2" charset="0"/>
            </a:endParaRPr>
          </a:p>
          <a:p>
            <a:pPr marL="171450" indent="-171450" algn="l" rtl="0">
              <a:lnSpc>
                <a:spcPts val="1300"/>
              </a:lnSpc>
              <a:buFont typeface="Arial" panose="020B0604020202020204" pitchFamily="34" charset="0"/>
              <a:buChar char="•"/>
            </a:pPr>
            <a:r>
              <a:rPr lang="en-gb" sz="1000" b="0" i="0" u="sng" baseline="0" dirty="0">
                <a:solidFill>
                  <a:schemeClr val="bg1"/>
                </a:solidFill>
                <a:latin typeface="DINPro" pitchFamily="2" charset="0"/>
                <a:ea typeface="DINPro" pitchFamily="2" charset="0"/>
                <a:cs typeface="DINPro" pitchFamily="2" charset="0"/>
                <a:hlinkClick r:id="rId2"/>
              </a:rPr>
              <a:t>Academic career paths</a:t>
            </a:r>
            <a:endParaRPr lang="en-gb" sz="1000" b="0" i="0" u="sng" baseline="0" dirty="0">
              <a:solidFill>
                <a:schemeClr val="bg1"/>
              </a:solidFill>
              <a:latin typeface="DINPro" pitchFamily="2" charset="0"/>
              <a:ea typeface="DINPro" pitchFamily="2" charset="0"/>
              <a:cs typeface="DINPro" pitchFamily="2" charset="0"/>
            </a:endParaRPr>
          </a:p>
          <a:p>
            <a:pPr marL="171450" indent="-171450" algn="l" rtl="0">
              <a:lnSpc>
                <a:spcPts val="1300"/>
              </a:lnSpc>
              <a:buFont typeface="Arial" panose="020B0604020202020204" pitchFamily="34" charset="0"/>
              <a:buChar char="•"/>
            </a:pPr>
            <a:endParaRPr lang="en-gb" sz="1000" u="sng" dirty="0">
              <a:solidFill>
                <a:schemeClr val="bg1"/>
              </a:solidFill>
              <a:latin typeface="DINPro" pitchFamily="2" charset="0"/>
            </a:endParaRPr>
          </a:p>
          <a:p>
            <a:pPr marL="171450" indent="-171450" algn="l" rtl="0">
              <a:lnSpc>
                <a:spcPts val="1300"/>
              </a:lnSpc>
              <a:buFont typeface="Arial" panose="020B0604020202020204" pitchFamily="34" charset="0"/>
              <a:buChar char="•"/>
            </a:pPr>
            <a:r>
              <a:rPr lang="en-gb" sz="1000" b="0" i="0" u="sng" baseline="0" dirty="0">
                <a:solidFill>
                  <a:schemeClr val="bg1"/>
                </a:solidFill>
                <a:latin typeface="DINPro" pitchFamily="2" charset="0"/>
                <a:ea typeface="DINPro" pitchFamily="2" charset="0"/>
                <a:cs typeface="DINPro" pitchFamily="2" charset="0"/>
                <a:hlinkClick r:id="rId3"/>
              </a:rPr>
              <a:t>Reflection questions</a:t>
            </a:r>
            <a:endParaRPr lang="en-gb" sz="1000" b="0" i="0" u="sng" baseline="0" dirty="0">
              <a:solidFill>
                <a:schemeClr val="bg1"/>
              </a:solidFill>
              <a:latin typeface="DINPro" pitchFamily="2" charset="0"/>
              <a:ea typeface="DINPro" pitchFamily="2" charset="0"/>
              <a:cs typeface="DINPro" pitchFamily="2" charset="0"/>
            </a:endParaRPr>
          </a:p>
          <a:p>
            <a:pPr marL="171450" indent="-171450" algn="l" rtl="0">
              <a:lnSpc>
                <a:spcPts val="1300"/>
              </a:lnSpc>
              <a:buFont typeface="Arial" panose="020B0604020202020204" pitchFamily="34" charset="0"/>
              <a:buChar char="•"/>
            </a:pPr>
            <a:endParaRPr lang="en-gb" sz="1000" u="sng" dirty="0">
              <a:solidFill>
                <a:schemeClr val="bg1"/>
              </a:solidFill>
              <a:highlight>
                <a:srgbClr val="FFFF00"/>
              </a:highlight>
              <a:latin typeface="DINPro" pitchFamily="2" charset="0"/>
            </a:endParaRPr>
          </a:p>
          <a:p>
            <a:pPr marL="171450" indent="-171450" algn="l" rtl="0">
              <a:lnSpc>
                <a:spcPts val="1300"/>
              </a:lnSpc>
              <a:buFont typeface="Arial" panose="020B0604020202020204" pitchFamily="34" charset="0"/>
              <a:buChar char="•"/>
            </a:pPr>
            <a:r>
              <a:rPr lang="en-gb" sz="1000" b="0" i="0" u="sng" baseline="0" dirty="0">
                <a:solidFill>
                  <a:schemeClr val="bg1"/>
                </a:solidFill>
                <a:latin typeface="DINPro" pitchFamily="2" charset="0"/>
                <a:ea typeface="DINPro" pitchFamily="2" charset="0"/>
                <a:cs typeface="DINPro" pitchFamily="2" charset="0"/>
                <a:hlinkClick r:id="rId4"/>
              </a:rPr>
              <a:t>Annual consultations</a:t>
            </a:r>
            <a:endParaRPr lang="en-gb" sz="1000" u="sng" dirty="0">
              <a:solidFill>
                <a:schemeClr val="bg1"/>
              </a:solidFill>
              <a:latin typeface="DINPro" pitchFamily="2" charset="0"/>
            </a:endParaRPr>
          </a:p>
          <a:p>
            <a:pPr marL="171450" indent="-171450" algn="l" rtl="0">
              <a:lnSpc>
                <a:spcPts val="1300"/>
              </a:lnSpc>
              <a:buFont typeface="Arial" panose="020B0604020202020204" pitchFamily="34" charset="0"/>
              <a:buChar char="•"/>
            </a:pPr>
            <a:endParaRPr lang="en-gb" sz="1000" u="sng" dirty="0">
              <a:solidFill>
                <a:schemeClr val="tx1"/>
              </a:solidFill>
              <a:latin typeface="DINPro" pitchFamily="2" charset="0"/>
            </a:endParaRPr>
          </a:p>
        </p:txBody>
      </p:sp>
      <p:sp>
        <p:nvSpPr>
          <p:cNvPr id="22" name="Rechthoek 21">
            <a:extLst>
              <a:ext uri="{FF2B5EF4-FFF2-40B4-BE49-F238E27FC236}">
                <a16:creationId xmlns:a16="http://schemas.microsoft.com/office/drawing/2014/main" id="{4AE4790E-B251-4891-663F-27192B108BAE}"/>
              </a:ext>
            </a:extLst>
          </p:cNvPr>
          <p:cNvSpPr/>
          <p:nvPr/>
        </p:nvSpPr>
        <p:spPr>
          <a:xfrm>
            <a:off x="1685925" y="1992575"/>
            <a:ext cx="7762875" cy="755188"/>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4" name="Tekstvak 23">
            <a:extLst>
              <a:ext uri="{FF2B5EF4-FFF2-40B4-BE49-F238E27FC236}">
                <a16:creationId xmlns:a16="http://schemas.microsoft.com/office/drawing/2014/main" id="{21D35FE9-35A0-1CAB-6560-A99620C1223B}"/>
              </a:ext>
            </a:extLst>
          </p:cNvPr>
          <p:cNvSpPr txBox="1"/>
          <p:nvPr/>
        </p:nvSpPr>
        <p:spPr>
          <a:xfrm>
            <a:off x="1679661" y="1992575"/>
            <a:ext cx="2764658" cy="559410"/>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a:pPr>
            <a:r>
              <a:rPr lang="en-gb" sz="1000" b="0" i="0" u="none" baseline="0" dirty="0">
                <a:solidFill>
                  <a:schemeClr val="bg1"/>
                </a:solidFill>
                <a:latin typeface="DINPro-Medium" pitchFamily="2" charset="0"/>
                <a:ea typeface="DINPro-Medium" pitchFamily="2" charset="0"/>
                <a:cs typeface="DINPro-Medium" pitchFamily="2" charset="0"/>
              </a:rPr>
              <a:t>Is the scientist an assistant professor/</a:t>
            </a:r>
            <a:br>
              <a:rPr lang="en-GB" sz="1000" b="0" i="0" u="none" baseline="0" dirty="0">
                <a:solidFill>
                  <a:schemeClr val="bg1"/>
                </a:solidFill>
                <a:latin typeface="DINPro-Medium" pitchFamily="2" charset="0"/>
                <a:ea typeface="DINPro-Medium" pitchFamily="2" charset="0"/>
                <a:cs typeface="DINPro-Medium" pitchFamily="2" charset="0"/>
              </a:rPr>
            </a:br>
            <a:r>
              <a:rPr lang="en-gb" sz="1000" b="0" i="0" u="none" baseline="0" dirty="0">
                <a:solidFill>
                  <a:schemeClr val="bg1"/>
                </a:solidFill>
                <a:latin typeface="DINPro-Medium" pitchFamily="2" charset="0"/>
                <a:ea typeface="DINPro-Medium" pitchFamily="2" charset="0"/>
                <a:cs typeface="DINPro-Medium" pitchFamily="2" charset="0"/>
              </a:rPr>
              <a:t>associate professor/full professor?</a:t>
            </a:r>
          </a:p>
        </p:txBody>
      </p:sp>
      <p:sp>
        <p:nvSpPr>
          <p:cNvPr id="27" name="Tekstvak 26">
            <a:extLst>
              <a:ext uri="{FF2B5EF4-FFF2-40B4-BE49-F238E27FC236}">
                <a16:creationId xmlns:a16="http://schemas.microsoft.com/office/drawing/2014/main" id="{24F996ED-7358-53DB-6F82-97F0CC0F2307}"/>
              </a:ext>
            </a:extLst>
          </p:cNvPr>
          <p:cNvSpPr txBox="1"/>
          <p:nvPr/>
        </p:nvSpPr>
        <p:spPr>
          <a:xfrm>
            <a:off x="1679659" y="2820406"/>
            <a:ext cx="3067327" cy="473174"/>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startAt="2"/>
            </a:pPr>
            <a:r>
              <a:rPr lang="en-gb" sz="1000" b="0" i="0" u="none" baseline="0" dirty="0">
                <a:solidFill>
                  <a:schemeClr val="bg1"/>
                </a:solidFill>
                <a:latin typeface="DINPro-Medium" pitchFamily="2" charset="0"/>
                <a:ea typeface="DINPro-Medium" pitchFamily="2" charset="0"/>
                <a:cs typeface="DINPro-Medium" pitchFamily="2" charset="0"/>
              </a:rPr>
              <a:t>Does the academic have the capacity for self reflection and are they developing in terms of: </a:t>
            </a:r>
          </a:p>
        </p:txBody>
      </p:sp>
      <p:sp>
        <p:nvSpPr>
          <p:cNvPr id="28" name="Tekstvak 27">
            <a:extLst>
              <a:ext uri="{FF2B5EF4-FFF2-40B4-BE49-F238E27FC236}">
                <a16:creationId xmlns:a16="http://schemas.microsoft.com/office/drawing/2014/main" id="{8548B77D-3182-8BBC-B715-39A182B27F3F}"/>
              </a:ext>
            </a:extLst>
          </p:cNvPr>
          <p:cNvSpPr txBox="1"/>
          <p:nvPr/>
        </p:nvSpPr>
        <p:spPr>
          <a:xfrm>
            <a:off x="1679660" y="4061053"/>
            <a:ext cx="2390607" cy="603235"/>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startAt="3"/>
            </a:pPr>
            <a:r>
              <a:rPr lang="en-gb" sz="1000" b="0" i="0" u="none" baseline="0">
                <a:solidFill>
                  <a:schemeClr val="bg1"/>
                </a:solidFill>
                <a:latin typeface="DINPro-Medium" pitchFamily="2" charset="0"/>
                <a:ea typeface="DINPro-Medium" pitchFamily="2" charset="0"/>
                <a:cs typeface="DINPro-Medium" pitchFamily="2" charset="0"/>
              </a:rPr>
              <a:t>Does the academic meet the </a:t>
            </a:r>
            <a:br>
              <a:rPr lang="en-gb" sz="1000">
                <a:solidFill>
                  <a:schemeClr val="bg1"/>
                </a:solidFill>
                <a:latin typeface="DINPro-Medium" pitchFamily="2" charset="0"/>
              </a:rPr>
            </a:br>
            <a:r>
              <a:rPr lang="en-gb" sz="1000" b="0" i="0" u="none" baseline="0">
                <a:solidFill>
                  <a:schemeClr val="bg1"/>
                </a:solidFill>
                <a:latin typeface="DINPro-Medium" pitchFamily="2" charset="0"/>
                <a:ea typeface="DINPro-Medium" pitchFamily="2" charset="0"/>
                <a:cs typeface="DINPro-Medium" pitchFamily="2" charset="0"/>
              </a:rPr>
              <a:t>position’s basic requirements when it comes to the core domains (as they apply at the faculty)?</a:t>
            </a:r>
          </a:p>
        </p:txBody>
      </p:sp>
      <p:sp>
        <p:nvSpPr>
          <p:cNvPr id="29" name="Tekstvak 28">
            <a:extLst>
              <a:ext uri="{FF2B5EF4-FFF2-40B4-BE49-F238E27FC236}">
                <a16:creationId xmlns:a16="http://schemas.microsoft.com/office/drawing/2014/main" id="{B3F68FD4-2E2A-9EFE-FB29-4C937F8C9F81}"/>
              </a:ext>
            </a:extLst>
          </p:cNvPr>
          <p:cNvSpPr txBox="1"/>
          <p:nvPr/>
        </p:nvSpPr>
        <p:spPr>
          <a:xfrm>
            <a:off x="1845914" y="3262283"/>
            <a:ext cx="2598406" cy="687743"/>
          </a:xfrm>
          <a:prstGeom prst="rect">
            <a:avLst/>
          </a:prstGeom>
          <a:noFill/>
          <a:effectLst/>
        </p:spPr>
        <p:txBody>
          <a:bodyPr wrap="square" lIns="108000" tIns="0" rIns="108000" bIns="0" rtlCol="0">
            <a:noAutofit/>
          </a:bodyPr>
          <a:lstStyle/>
          <a:p>
            <a:pPr marL="108000" indent="-108000" algn="l" rtl="0">
              <a:lnSpc>
                <a:spcPts val="1200"/>
              </a:lnSpc>
              <a:buFont typeface="Arial" panose="020B0604020202020204" pitchFamily="34" charset="0"/>
              <a:buChar char="•"/>
            </a:pPr>
            <a:r>
              <a:rPr lang="en-gb" sz="1000" b="0" i="0" u="none" baseline="0">
                <a:solidFill>
                  <a:schemeClr val="bg1"/>
                </a:solidFill>
                <a:latin typeface="DINPro-Medium" pitchFamily="2" charset="0"/>
                <a:ea typeface="DINPro-Medium" pitchFamily="2" charset="0"/>
                <a:cs typeface="DINPro-Medium" pitchFamily="2" charset="0"/>
              </a:rPr>
              <a:t>the three aspects of leadership,</a:t>
            </a:r>
          </a:p>
          <a:p>
            <a:pPr marL="108000" indent="-108000" algn="l" rtl="0">
              <a:lnSpc>
                <a:spcPts val="1200"/>
              </a:lnSpc>
              <a:buFont typeface="Arial" panose="020B0604020202020204" pitchFamily="34" charset="0"/>
              <a:buChar char="•"/>
            </a:pPr>
            <a:r>
              <a:rPr lang="en-gb" sz="1000" b="0" i="0" u="none" baseline="0">
                <a:solidFill>
                  <a:schemeClr val="bg1"/>
                </a:solidFill>
                <a:latin typeface="DINPro-Medium" pitchFamily="2" charset="0"/>
                <a:ea typeface="DINPro-Medium" pitchFamily="2" charset="0"/>
                <a:cs typeface="DINPro-Medium" pitchFamily="2" charset="0"/>
              </a:rPr>
              <a:t>management (if applicable), </a:t>
            </a:r>
          </a:p>
          <a:p>
            <a:pPr marL="108000" indent="-108000" algn="l" rtl="0">
              <a:lnSpc>
                <a:spcPts val="1200"/>
              </a:lnSpc>
              <a:buFont typeface="Arial" panose="020B0604020202020204" pitchFamily="34" charset="0"/>
              <a:buChar char="•"/>
            </a:pPr>
            <a:r>
              <a:rPr lang="en-gb" sz="1000" b="0" i="0" u="none" baseline="0">
                <a:solidFill>
                  <a:schemeClr val="bg1"/>
                </a:solidFill>
                <a:latin typeface="DINPro-Medium" pitchFamily="2" charset="0"/>
                <a:ea typeface="DINPro-Medium" pitchFamily="2" charset="0"/>
                <a:cs typeface="DINPro-Medium" pitchFamily="2" charset="0"/>
              </a:rPr>
              <a:t>and training &amp; development in accordance with the position?</a:t>
            </a:r>
          </a:p>
        </p:txBody>
      </p:sp>
      <p:sp>
        <p:nvSpPr>
          <p:cNvPr id="35" name="Tekstvak 34">
            <a:extLst>
              <a:ext uri="{FF2B5EF4-FFF2-40B4-BE49-F238E27FC236}">
                <a16:creationId xmlns:a16="http://schemas.microsoft.com/office/drawing/2014/main" id="{4C79E668-2318-EC5D-D011-0FC8A3AA60BA}"/>
              </a:ext>
            </a:extLst>
          </p:cNvPr>
          <p:cNvSpPr txBox="1"/>
          <p:nvPr/>
        </p:nvSpPr>
        <p:spPr>
          <a:xfrm>
            <a:off x="1679660" y="5259684"/>
            <a:ext cx="3235700" cy="653243"/>
          </a:xfrm>
          <a:prstGeom prst="rect">
            <a:avLst/>
          </a:prstGeom>
          <a:noFill/>
          <a:effectLst/>
        </p:spPr>
        <p:txBody>
          <a:bodyPr wrap="square" lIns="108000" tIns="108000" rIns="108000" bIns="108000" rtlCol="0">
            <a:noAutofit/>
          </a:bodyPr>
          <a:lstStyle/>
          <a:p>
            <a:pPr marL="180000" indent="-180000" algn="l" rtl="0">
              <a:lnSpc>
                <a:spcPts val="1200"/>
              </a:lnSpc>
              <a:buFont typeface="+mj-lt"/>
              <a:buAutoNum type="arabicPeriod" startAt="4"/>
            </a:pPr>
            <a:r>
              <a:rPr lang="en-gb" sz="1000" b="0" i="0" u="none" baseline="0">
                <a:solidFill>
                  <a:schemeClr val="bg1"/>
                </a:solidFill>
                <a:latin typeface="DINPro-Medium" pitchFamily="2" charset="0"/>
                <a:ea typeface="DINPro-Medium" pitchFamily="2" charset="0"/>
                <a:cs typeface="DINPro-Medium" pitchFamily="2" charset="0"/>
              </a:rPr>
              <a:t>Does the academic see a match between their wish and the scope for focus domains with their faculty/department?</a:t>
            </a:r>
          </a:p>
        </p:txBody>
      </p:sp>
      <p:sp>
        <p:nvSpPr>
          <p:cNvPr id="37" name="Tekstvak 36">
            <a:extLst>
              <a:ext uri="{FF2B5EF4-FFF2-40B4-BE49-F238E27FC236}">
                <a16:creationId xmlns:a16="http://schemas.microsoft.com/office/drawing/2014/main" id="{C8C23DF5-10DC-A40A-3398-5BCD6DACD18C}"/>
              </a:ext>
            </a:extLst>
          </p:cNvPr>
          <p:cNvSpPr txBox="1"/>
          <p:nvPr/>
        </p:nvSpPr>
        <p:spPr>
          <a:xfrm>
            <a:off x="5130838" y="3022061"/>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39" name="Tekstvak 38">
            <a:extLst>
              <a:ext uri="{FF2B5EF4-FFF2-40B4-BE49-F238E27FC236}">
                <a16:creationId xmlns:a16="http://schemas.microsoft.com/office/drawing/2014/main" id="{1EEC1034-487D-55AD-D143-40F7770FC526}"/>
              </a:ext>
            </a:extLst>
          </p:cNvPr>
          <p:cNvSpPr txBox="1"/>
          <p:nvPr/>
        </p:nvSpPr>
        <p:spPr>
          <a:xfrm>
            <a:off x="5130838" y="3513246"/>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40" name="Tekstvak 39">
            <a:extLst>
              <a:ext uri="{FF2B5EF4-FFF2-40B4-BE49-F238E27FC236}">
                <a16:creationId xmlns:a16="http://schemas.microsoft.com/office/drawing/2014/main" id="{2D73F589-EC11-D469-0BEB-1C29824713D3}"/>
              </a:ext>
            </a:extLst>
          </p:cNvPr>
          <p:cNvSpPr txBox="1"/>
          <p:nvPr/>
        </p:nvSpPr>
        <p:spPr>
          <a:xfrm>
            <a:off x="5660711" y="2062597"/>
            <a:ext cx="3505114" cy="334239"/>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An academic career path with an emphasis on a focus domain is not relevant (yet). </a:t>
            </a:r>
          </a:p>
        </p:txBody>
      </p:sp>
      <p:sp>
        <p:nvSpPr>
          <p:cNvPr id="44" name="Tekstvak 43">
            <a:extLst>
              <a:ext uri="{FF2B5EF4-FFF2-40B4-BE49-F238E27FC236}">
                <a16:creationId xmlns:a16="http://schemas.microsoft.com/office/drawing/2014/main" id="{530913EE-CB9D-F4B4-D40F-E5E1605D72CB}"/>
              </a:ext>
            </a:extLst>
          </p:cNvPr>
          <p:cNvSpPr txBox="1"/>
          <p:nvPr/>
        </p:nvSpPr>
        <p:spPr>
          <a:xfrm>
            <a:off x="5660711" y="2395106"/>
            <a:ext cx="3594687" cy="334239"/>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The academic can explore how their development is going in the context of the academic career paths. </a:t>
            </a:r>
          </a:p>
        </p:txBody>
      </p:sp>
      <p:sp>
        <p:nvSpPr>
          <p:cNvPr id="51" name="Tekstvak 50">
            <a:extLst>
              <a:ext uri="{FF2B5EF4-FFF2-40B4-BE49-F238E27FC236}">
                <a16:creationId xmlns:a16="http://schemas.microsoft.com/office/drawing/2014/main" id="{8A632451-A5AA-14FD-F257-374CB14063E6}"/>
              </a:ext>
            </a:extLst>
          </p:cNvPr>
          <p:cNvSpPr txBox="1"/>
          <p:nvPr/>
        </p:nvSpPr>
        <p:spPr>
          <a:xfrm>
            <a:off x="5660711" y="3039343"/>
            <a:ext cx="3716203" cy="514348"/>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A next career step is not possible yet. Make agreements on the required development steps with regard to one or several of these topics</a:t>
            </a:r>
          </a:p>
        </p:txBody>
      </p:sp>
      <p:sp>
        <p:nvSpPr>
          <p:cNvPr id="60" name="Tekstvak 59">
            <a:extLst>
              <a:ext uri="{FF2B5EF4-FFF2-40B4-BE49-F238E27FC236}">
                <a16:creationId xmlns:a16="http://schemas.microsoft.com/office/drawing/2014/main" id="{0D387E65-BDD5-3E52-6D36-623ECBEF0653}"/>
              </a:ext>
            </a:extLst>
          </p:cNvPr>
          <p:cNvSpPr txBox="1"/>
          <p:nvPr/>
        </p:nvSpPr>
        <p:spPr>
          <a:xfrm>
            <a:off x="5660711" y="3586598"/>
            <a:ext cx="3876192" cy="341166"/>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A next career step is possible: horizontal or vertical. </a:t>
            </a:r>
          </a:p>
        </p:txBody>
      </p:sp>
      <p:sp>
        <p:nvSpPr>
          <p:cNvPr id="62" name="Tekstvak 61">
            <a:extLst>
              <a:ext uri="{FF2B5EF4-FFF2-40B4-BE49-F238E27FC236}">
                <a16:creationId xmlns:a16="http://schemas.microsoft.com/office/drawing/2014/main" id="{C9E5E6B5-9F59-3E07-F843-7E38CD64B9F8}"/>
              </a:ext>
            </a:extLst>
          </p:cNvPr>
          <p:cNvSpPr txBox="1"/>
          <p:nvPr/>
        </p:nvSpPr>
        <p:spPr>
          <a:xfrm>
            <a:off x="5660711" y="5367584"/>
            <a:ext cx="3292441" cy="205667"/>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Explore alternatives and make agreements on how to continue.</a:t>
            </a:r>
          </a:p>
        </p:txBody>
      </p:sp>
      <p:sp>
        <p:nvSpPr>
          <p:cNvPr id="63" name="Tekstvak 62">
            <a:extLst>
              <a:ext uri="{FF2B5EF4-FFF2-40B4-BE49-F238E27FC236}">
                <a16:creationId xmlns:a16="http://schemas.microsoft.com/office/drawing/2014/main" id="{B66286AC-2A29-F24C-CAE5-B8E53702BCFD}"/>
              </a:ext>
            </a:extLst>
          </p:cNvPr>
          <p:cNvSpPr txBox="1"/>
          <p:nvPr/>
        </p:nvSpPr>
        <p:spPr>
          <a:xfrm>
            <a:off x="5660711" y="5608744"/>
            <a:ext cx="3292441" cy="316195"/>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Discuss with your manager and make joint career agreements within the scope available.</a:t>
            </a:r>
          </a:p>
        </p:txBody>
      </p:sp>
      <p:sp>
        <p:nvSpPr>
          <p:cNvPr id="66" name="Tekstvak 65">
            <a:extLst>
              <a:ext uri="{FF2B5EF4-FFF2-40B4-BE49-F238E27FC236}">
                <a16:creationId xmlns:a16="http://schemas.microsoft.com/office/drawing/2014/main" id="{72677BED-3864-53F0-5CA8-FF5C9CA9CECB}"/>
              </a:ext>
            </a:extLst>
          </p:cNvPr>
          <p:cNvSpPr txBox="1"/>
          <p:nvPr/>
        </p:nvSpPr>
        <p:spPr>
          <a:xfrm>
            <a:off x="5660711" y="4670894"/>
            <a:ext cx="3712441" cy="486638"/>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The academic can explore their preferences and wishes with regard to a next step. In an annual consultation with the manager, preferences and scope within the faculty are discussed.</a:t>
            </a:r>
          </a:p>
        </p:txBody>
      </p:sp>
      <p:sp>
        <p:nvSpPr>
          <p:cNvPr id="67" name="Tekstvak 66">
            <a:extLst>
              <a:ext uri="{FF2B5EF4-FFF2-40B4-BE49-F238E27FC236}">
                <a16:creationId xmlns:a16="http://schemas.microsoft.com/office/drawing/2014/main" id="{E0BF6B93-0974-0941-3ECD-F3F4EB398433}"/>
              </a:ext>
            </a:extLst>
          </p:cNvPr>
          <p:cNvSpPr txBox="1"/>
          <p:nvPr/>
        </p:nvSpPr>
        <p:spPr>
          <a:xfrm>
            <a:off x="5660711" y="4148022"/>
            <a:ext cx="3548624" cy="486638"/>
          </a:xfrm>
          <a:prstGeom prst="rect">
            <a:avLst/>
          </a:prstGeom>
          <a:noFill/>
          <a:ln>
            <a:noFill/>
          </a:ln>
        </p:spPr>
        <p:txBody>
          <a:bodyPr wrap="square" lIns="0" tIns="0" rIns="0" bIns="0" rtlCol="0">
            <a:noAutofit/>
          </a:bodyPr>
          <a:lstStyle/>
          <a:p>
            <a:pPr algn="l" rtl="0">
              <a:lnSpc>
                <a:spcPts val="1000"/>
              </a:lnSpc>
            </a:pPr>
            <a:r>
              <a:rPr lang="en-gb" sz="850" b="0" i="0" u="none" baseline="0">
                <a:latin typeface="DINPro" pitchFamily="2" charset="0"/>
                <a:ea typeface="DINPro" pitchFamily="2" charset="0"/>
                <a:cs typeface="DINPro" pitchFamily="2" charset="0"/>
              </a:rPr>
              <a:t>Choosing an emphasis in one of the domains is not yet relevant and the focus is on meeting the basic requirements or progressing to another position (within or outside VU Amsterdam).</a:t>
            </a:r>
          </a:p>
        </p:txBody>
      </p:sp>
      <p:sp>
        <p:nvSpPr>
          <p:cNvPr id="68" name="Graphic 1035">
            <a:extLst>
              <a:ext uri="{FF2B5EF4-FFF2-40B4-BE49-F238E27FC236}">
                <a16:creationId xmlns:a16="http://schemas.microsoft.com/office/drawing/2014/main" id="{C972564E-407D-8B8F-7EF2-8FADAB482D0E}"/>
              </a:ext>
            </a:extLst>
          </p:cNvPr>
          <p:cNvSpPr/>
          <p:nvPr/>
        </p:nvSpPr>
        <p:spPr>
          <a:xfrm>
            <a:off x="4883672" y="3039342"/>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69" name="Graphic 1042">
            <a:extLst>
              <a:ext uri="{FF2B5EF4-FFF2-40B4-BE49-F238E27FC236}">
                <a16:creationId xmlns:a16="http://schemas.microsoft.com/office/drawing/2014/main" id="{B43E9967-7C2D-59F2-66ED-4C86C5FA79E5}"/>
              </a:ext>
            </a:extLst>
          </p:cNvPr>
          <p:cNvSpPr/>
          <p:nvPr/>
        </p:nvSpPr>
        <p:spPr>
          <a:xfrm>
            <a:off x="4886665" y="2105368"/>
            <a:ext cx="99366" cy="559411"/>
          </a:xfrm>
          <a:custGeom>
            <a:avLst/>
            <a:gdLst>
              <a:gd name="connsiteX0" fmla="*/ 0 w 682165"/>
              <a:gd name="connsiteY0" fmla="*/ 0 h 3840480"/>
              <a:gd name="connsiteX1" fmla="*/ 2675 w 682165"/>
              <a:gd name="connsiteY1" fmla="*/ 1232863 h 3840480"/>
              <a:gd name="connsiteX2" fmla="*/ 682165 w 682165"/>
              <a:gd name="connsiteY2" fmla="*/ 1912490 h 3840480"/>
              <a:gd name="connsiteX3" fmla="*/ 0 w 682165"/>
              <a:gd name="connsiteY3" fmla="*/ 2608920 h 3840480"/>
              <a:gd name="connsiteX4" fmla="*/ 0 w 682165"/>
              <a:gd name="connsiteY4" fmla="*/ 3840480 h 384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3840480">
                <a:moveTo>
                  <a:pt x="0" y="0"/>
                </a:moveTo>
                <a:lnTo>
                  <a:pt x="2675" y="1232863"/>
                </a:lnTo>
                <a:lnTo>
                  <a:pt x="682165" y="1912490"/>
                </a:lnTo>
                <a:lnTo>
                  <a:pt x="0" y="2608920"/>
                </a:lnTo>
                <a:lnTo>
                  <a:pt x="0" y="3840480"/>
                </a:lnTo>
              </a:path>
            </a:pathLst>
          </a:custGeom>
          <a:noFill/>
          <a:ln w="16510" cap="flat">
            <a:solidFill>
              <a:schemeClr val="tx1"/>
            </a:solidFill>
            <a:prstDash val="solid"/>
            <a:miter/>
          </a:ln>
        </p:spPr>
        <p:txBody>
          <a:bodyPr rtlCol="0" anchor="ctr"/>
          <a:lstStyle/>
          <a:p>
            <a:endParaRPr lang="en-gb" dirty="0"/>
          </a:p>
        </p:txBody>
      </p:sp>
      <p:sp>
        <p:nvSpPr>
          <p:cNvPr id="71" name="Graphic 1042">
            <a:extLst>
              <a:ext uri="{FF2B5EF4-FFF2-40B4-BE49-F238E27FC236}">
                <a16:creationId xmlns:a16="http://schemas.microsoft.com/office/drawing/2014/main" id="{184164C0-FF76-C25C-1B97-FA6EACF7581E}"/>
              </a:ext>
            </a:extLst>
          </p:cNvPr>
          <p:cNvSpPr/>
          <p:nvPr/>
        </p:nvSpPr>
        <p:spPr>
          <a:xfrm>
            <a:off x="4884087" y="5306599"/>
            <a:ext cx="99366" cy="559411"/>
          </a:xfrm>
          <a:custGeom>
            <a:avLst/>
            <a:gdLst>
              <a:gd name="connsiteX0" fmla="*/ 0 w 682165"/>
              <a:gd name="connsiteY0" fmla="*/ 0 h 3840480"/>
              <a:gd name="connsiteX1" fmla="*/ 2675 w 682165"/>
              <a:gd name="connsiteY1" fmla="*/ 1232863 h 3840480"/>
              <a:gd name="connsiteX2" fmla="*/ 682165 w 682165"/>
              <a:gd name="connsiteY2" fmla="*/ 1912490 h 3840480"/>
              <a:gd name="connsiteX3" fmla="*/ 0 w 682165"/>
              <a:gd name="connsiteY3" fmla="*/ 2608920 h 3840480"/>
              <a:gd name="connsiteX4" fmla="*/ 0 w 682165"/>
              <a:gd name="connsiteY4" fmla="*/ 3840480 h 3840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3840480">
                <a:moveTo>
                  <a:pt x="0" y="0"/>
                </a:moveTo>
                <a:lnTo>
                  <a:pt x="2675" y="1232863"/>
                </a:lnTo>
                <a:lnTo>
                  <a:pt x="682165" y="1912490"/>
                </a:lnTo>
                <a:lnTo>
                  <a:pt x="0" y="2608920"/>
                </a:lnTo>
                <a:lnTo>
                  <a:pt x="0" y="3840480"/>
                </a:lnTo>
              </a:path>
            </a:pathLst>
          </a:custGeom>
          <a:noFill/>
          <a:ln w="16510" cap="flat">
            <a:solidFill>
              <a:schemeClr val="tx1"/>
            </a:solidFill>
            <a:prstDash val="solid"/>
            <a:miter/>
          </a:ln>
        </p:spPr>
        <p:txBody>
          <a:bodyPr rtlCol="0" anchor="ctr"/>
          <a:lstStyle/>
          <a:p>
            <a:endParaRPr lang="en-gb" dirty="0"/>
          </a:p>
        </p:txBody>
      </p:sp>
      <p:sp>
        <p:nvSpPr>
          <p:cNvPr id="72" name="Graphic 1035">
            <a:extLst>
              <a:ext uri="{FF2B5EF4-FFF2-40B4-BE49-F238E27FC236}">
                <a16:creationId xmlns:a16="http://schemas.microsoft.com/office/drawing/2014/main" id="{1C0798A0-CB53-5D39-187E-F9EB2F9C34AF}"/>
              </a:ext>
            </a:extLst>
          </p:cNvPr>
          <p:cNvSpPr/>
          <p:nvPr/>
        </p:nvSpPr>
        <p:spPr>
          <a:xfrm>
            <a:off x="4883672" y="4196810"/>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73" name="Tekstvak 72">
            <a:extLst>
              <a:ext uri="{FF2B5EF4-FFF2-40B4-BE49-F238E27FC236}">
                <a16:creationId xmlns:a16="http://schemas.microsoft.com/office/drawing/2014/main" id="{B944CC8F-8A93-5438-188F-68E4B22973D8}"/>
              </a:ext>
            </a:extLst>
          </p:cNvPr>
          <p:cNvSpPr txBox="1"/>
          <p:nvPr/>
        </p:nvSpPr>
        <p:spPr>
          <a:xfrm>
            <a:off x="5130838" y="420596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5" name="Tekstvak 74">
            <a:extLst>
              <a:ext uri="{FF2B5EF4-FFF2-40B4-BE49-F238E27FC236}">
                <a16:creationId xmlns:a16="http://schemas.microsoft.com/office/drawing/2014/main" id="{15992A52-3863-ED59-41E8-AED972596B40}"/>
              </a:ext>
            </a:extLst>
          </p:cNvPr>
          <p:cNvSpPr txBox="1"/>
          <p:nvPr/>
        </p:nvSpPr>
        <p:spPr>
          <a:xfrm>
            <a:off x="5130838" y="4697153"/>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6" name="Tekstvak 75">
            <a:extLst>
              <a:ext uri="{FF2B5EF4-FFF2-40B4-BE49-F238E27FC236}">
                <a16:creationId xmlns:a16="http://schemas.microsoft.com/office/drawing/2014/main" id="{8D4A3B3C-EA16-3972-5C08-331DC4A3DF2E}"/>
              </a:ext>
            </a:extLst>
          </p:cNvPr>
          <p:cNvSpPr txBox="1"/>
          <p:nvPr/>
        </p:nvSpPr>
        <p:spPr>
          <a:xfrm>
            <a:off x="5130838" y="532856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7" name="Tekstvak 76">
            <a:extLst>
              <a:ext uri="{FF2B5EF4-FFF2-40B4-BE49-F238E27FC236}">
                <a16:creationId xmlns:a16="http://schemas.microsoft.com/office/drawing/2014/main" id="{C7BD2C55-A61F-E472-9713-B38300E29436}"/>
              </a:ext>
            </a:extLst>
          </p:cNvPr>
          <p:cNvSpPr txBox="1"/>
          <p:nvPr/>
        </p:nvSpPr>
        <p:spPr>
          <a:xfrm>
            <a:off x="5130838" y="560192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8" name="Tekstvak 77">
            <a:extLst>
              <a:ext uri="{FF2B5EF4-FFF2-40B4-BE49-F238E27FC236}">
                <a16:creationId xmlns:a16="http://schemas.microsoft.com/office/drawing/2014/main" id="{A8CBD1EF-C7B2-7FB5-9BCF-E55FA4271194}"/>
              </a:ext>
            </a:extLst>
          </p:cNvPr>
          <p:cNvSpPr txBox="1"/>
          <p:nvPr/>
        </p:nvSpPr>
        <p:spPr>
          <a:xfrm>
            <a:off x="5130838" y="2085015"/>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79" name="Tekstvak 78">
            <a:extLst>
              <a:ext uri="{FF2B5EF4-FFF2-40B4-BE49-F238E27FC236}">
                <a16:creationId xmlns:a16="http://schemas.microsoft.com/office/drawing/2014/main" id="{509E827C-B2C7-987E-E1A2-42756431B72A}"/>
              </a:ext>
            </a:extLst>
          </p:cNvPr>
          <p:cNvSpPr txBox="1"/>
          <p:nvPr/>
        </p:nvSpPr>
        <p:spPr>
          <a:xfrm>
            <a:off x="5130838" y="2377465"/>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2" name="Titel 1">
            <a:extLst>
              <a:ext uri="{FF2B5EF4-FFF2-40B4-BE49-F238E27FC236}">
                <a16:creationId xmlns:a16="http://schemas.microsoft.com/office/drawing/2014/main" id="{BFAC020F-DE06-7463-1547-05A535F64F6C}"/>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4" name="Titel 1">
            <a:extLst>
              <a:ext uri="{FF2B5EF4-FFF2-40B4-BE49-F238E27FC236}">
                <a16:creationId xmlns:a16="http://schemas.microsoft.com/office/drawing/2014/main" id="{9D8B0FD2-09E8-F409-AB72-EE00EF68D6C4}"/>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6" name="Titel 1">
            <a:extLst>
              <a:ext uri="{FF2B5EF4-FFF2-40B4-BE49-F238E27FC236}">
                <a16:creationId xmlns:a16="http://schemas.microsoft.com/office/drawing/2014/main" id="{819EF5FD-0BC8-3DB9-2A96-03A3C31E1B97}"/>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7" name="Titel 1">
            <a:extLst>
              <a:ext uri="{FF2B5EF4-FFF2-40B4-BE49-F238E27FC236}">
                <a16:creationId xmlns:a16="http://schemas.microsoft.com/office/drawing/2014/main" id="{60BB17CA-76BA-9D58-FAEA-FBA7A709E89B}"/>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8" name="Titel 1">
            <a:extLst>
              <a:ext uri="{FF2B5EF4-FFF2-40B4-BE49-F238E27FC236}">
                <a16:creationId xmlns:a16="http://schemas.microsoft.com/office/drawing/2014/main" id="{56EF1CEA-72D4-4B21-E118-8A6C61A18EED}"/>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2325064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hthoek 53">
            <a:extLst>
              <a:ext uri="{FF2B5EF4-FFF2-40B4-BE49-F238E27FC236}">
                <a16:creationId xmlns:a16="http://schemas.microsoft.com/office/drawing/2014/main" id="{23A82BDE-AAD6-CBBC-8F89-11F7CCB2B279}"/>
              </a:ext>
            </a:extLst>
          </p:cNvPr>
          <p:cNvSpPr/>
          <p:nvPr/>
        </p:nvSpPr>
        <p:spPr>
          <a:xfrm>
            <a:off x="1685925" y="4647035"/>
            <a:ext cx="7762875" cy="1303762"/>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52" name="Rechthoek 51">
            <a:extLst>
              <a:ext uri="{FF2B5EF4-FFF2-40B4-BE49-F238E27FC236}">
                <a16:creationId xmlns:a16="http://schemas.microsoft.com/office/drawing/2014/main" id="{FDED313F-7D99-35AD-EFA0-2A0BB403DB55}"/>
              </a:ext>
            </a:extLst>
          </p:cNvPr>
          <p:cNvSpPr/>
          <p:nvPr/>
        </p:nvSpPr>
        <p:spPr>
          <a:xfrm>
            <a:off x="1685925" y="3145610"/>
            <a:ext cx="7762876" cy="1386442"/>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6" name="Rechthoek 35">
            <a:extLst>
              <a:ext uri="{FF2B5EF4-FFF2-40B4-BE49-F238E27FC236}">
                <a16:creationId xmlns:a16="http://schemas.microsoft.com/office/drawing/2014/main" id="{5FC2AE8D-7DE7-9CF3-79D8-C59527140B1A}"/>
              </a:ext>
            </a:extLst>
          </p:cNvPr>
          <p:cNvSpPr/>
          <p:nvPr/>
        </p:nvSpPr>
        <p:spPr>
          <a:xfrm>
            <a:off x="1679662" y="4790079"/>
            <a:ext cx="4835516" cy="1162883"/>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4" name="Rechthoek 33">
            <a:extLst>
              <a:ext uri="{FF2B5EF4-FFF2-40B4-BE49-F238E27FC236}">
                <a16:creationId xmlns:a16="http://schemas.microsoft.com/office/drawing/2014/main" id="{34A7F14B-ED07-FEFA-2221-4AA7B00458AE}"/>
              </a:ext>
            </a:extLst>
          </p:cNvPr>
          <p:cNvSpPr/>
          <p:nvPr/>
        </p:nvSpPr>
        <p:spPr>
          <a:xfrm>
            <a:off x="1679662" y="3293453"/>
            <a:ext cx="4835516" cy="1369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3" name="Rechthoek 32">
            <a:extLst>
              <a:ext uri="{FF2B5EF4-FFF2-40B4-BE49-F238E27FC236}">
                <a16:creationId xmlns:a16="http://schemas.microsoft.com/office/drawing/2014/main" id="{83CEB49F-93F8-32BB-BB09-2B0245B06CC8}"/>
              </a:ext>
            </a:extLst>
          </p:cNvPr>
          <p:cNvSpPr/>
          <p:nvPr/>
        </p:nvSpPr>
        <p:spPr>
          <a:xfrm>
            <a:off x="1685925" y="1866373"/>
            <a:ext cx="7762876" cy="1177145"/>
          </a:xfrm>
          <a:prstGeom prst="rect">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 name="Titel 1">
            <a:extLst>
              <a:ext uri="{FF2B5EF4-FFF2-40B4-BE49-F238E27FC236}">
                <a16:creationId xmlns:a16="http://schemas.microsoft.com/office/drawing/2014/main" id="{1B6CDD75-64B8-E759-D03A-BD9CB033C1CA}"/>
              </a:ext>
            </a:extLst>
          </p:cNvPr>
          <p:cNvSpPr>
            <a:spLocks noGrp="1"/>
          </p:cNvSpPr>
          <p:nvPr>
            <p:ph type="title"/>
          </p:nvPr>
        </p:nvSpPr>
        <p:spPr>
          <a:xfrm>
            <a:off x="450850" y="451166"/>
            <a:ext cx="6263686" cy="782467"/>
          </a:xfrm>
        </p:spPr>
        <p:txBody>
          <a:bodyPr/>
          <a:lstStyle/>
          <a:p>
            <a:pPr algn="l" rtl="0"/>
            <a:r>
              <a:rPr lang="en-gb" b="0" i="0" u="none" baseline="0"/>
              <a:t>Strategic Personnel Plan (SPP) manager</a:t>
            </a:r>
          </a:p>
        </p:txBody>
      </p:sp>
      <p:sp>
        <p:nvSpPr>
          <p:cNvPr id="5" name="Tijdelijke aanduiding voor dianummer 4">
            <a:extLst>
              <a:ext uri="{FF2B5EF4-FFF2-40B4-BE49-F238E27FC236}">
                <a16:creationId xmlns:a16="http://schemas.microsoft.com/office/drawing/2014/main" id="{D7D57398-348A-402F-F698-383C2DE01A1C}"/>
              </a:ext>
            </a:extLst>
          </p:cNvPr>
          <p:cNvSpPr>
            <a:spLocks noGrp="1"/>
          </p:cNvSpPr>
          <p:nvPr>
            <p:ph type="sldNum" sz="quarter" idx="15"/>
          </p:nvPr>
        </p:nvSpPr>
        <p:spPr/>
        <p:txBody>
          <a:bodyPr/>
          <a:lstStyle/>
          <a:p>
            <a:pPr algn="l" rtl="0"/>
            <a:fld id="{840C1E0B-154D-844F-9C3C-CB8827A7EAB0}" type="slidenum">
              <a:rPr/>
              <a:pPr algn="l"/>
              <a:t>12</a:t>
            </a:fld>
            <a:r>
              <a:rPr lang="en-gb" b="0" i="0" u="none" baseline="0"/>
              <a:t> </a:t>
            </a:r>
          </a:p>
        </p:txBody>
      </p:sp>
      <p:sp>
        <p:nvSpPr>
          <p:cNvPr id="12" name="Tekstvak 11">
            <a:extLst>
              <a:ext uri="{FF2B5EF4-FFF2-40B4-BE49-F238E27FC236}">
                <a16:creationId xmlns:a16="http://schemas.microsoft.com/office/drawing/2014/main" id="{0A7146AB-79D9-7046-6D20-41F7F2B8F53D}"/>
              </a:ext>
            </a:extLst>
          </p:cNvPr>
          <p:cNvSpPr txBox="1"/>
          <p:nvPr/>
        </p:nvSpPr>
        <p:spPr>
          <a:xfrm>
            <a:off x="6714536" y="2103847"/>
            <a:ext cx="2583849" cy="484388"/>
          </a:xfrm>
          <a:prstGeom prst="rect">
            <a:avLst/>
          </a:prstGeom>
          <a:noFill/>
          <a:ln>
            <a:noFill/>
          </a:ln>
        </p:spPr>
        <p:txBody>
          <a:bodyPr wrap="square" lIns="0" tIns="0" rIns="0" bIns="0" rtlCol="0">
            <a:noAutofit/>
          </a:bodyPr>
          <a:lstStyle/>
          <a:p>
            <a:pPr algn="l" rtl="0">
              <a:lnSpc>
                <a:spcPts val="1100"/>
              </a:lnSpc>
            </a:pPr>
            <a:r>
              <a:rPr lang="en-gb" sz="900" b="0" i="0" u="none" baseline="0" dirty="0">
                <a:latin typeface="DINPro" pitchFamily="2" charset="0"/>
                <a:ea typeface="DINPro" pitchFamily="2" charset="0"/>
                <a:cs typeface="DINPro" pitchFamily="2" charset="0"/>
              </a:rPr>
              <a:t>Ensure it is clear what is demanded from your department/faculty. Discuss this with your manager</a:t>
            </a:r>
            <a:r>
              <a:rPr lang="en-GB" sz="900" b="0" i="0" u="none" baseline="0" dirty="0">
                <a:latin typeface="DINPro" pitchFamily="2" charset="0"/>
                <a:ea typeface="DINPro" pitchFamily="2" charset="0"/>
                <a:cs typeface="DINPro" pitchFamily="2" charset="0"/>
              </a:rPr>
              <a:t> </a:t>
            </a:r>
            <a:r>
              <a:rPr lang="en-gb" sz="900" b="0" i="0" u="none" baseline="0" dirty="0">
                <a:latin typeface="DINPro" pitchFamily="2" charset="0"/>
                <a:ea typeface="DINPro" pitchFamily="2" charset="0"/>
                <a:cs typeface="DINPro" pitchFamily="2" charset="0"/>
              </a:rPr>
              <a:t>or ask fellow managers for help.</a:t>
            </a:r>
          </a:p>
        </p:txBody>
      </p:sp>
      <p:sp>
        <p:nvSpPr>
          <p:cNvPr id="13" name="Tekstvak 12">
            <a:extLst>
              <a:ext uri="{FF2B5EF4-FFF2-40B4-BE49-F238E27FC236}">
                <a16:creationId xmlns:a16="http://schemas.microsoft.com/office/drawing/2014/main" id="{4CF12294-0EE5-445C-FFEB-8EE417433109}"/>
              </a:ext>
            </a:extLst>
          </p:cNvPr>
          <p:cNvSpPr txBox="1"/>
          <p:nvPr/>
        </p:nvSpPr>
        <p:spPr>
          <a:xfrm>
            <a:off x="6714537" y="2687437"/>
            <a:ext cx="2583848" cy="261610"/>
          </a:xfrm>
          <a:prstGeom prst="rect">
            <a:avLst/>
          </a:prstGeom>
          <a:solidFill>
            <a:schemeClr val="bg2"/>
          </a:solidFill>
          <a:ln>
            <a:noFill/>
          </a:ln>
        </p:spPr>
        <p:txBody>
          <a:bodyPr wrap="square" rtlCol="0">
            <a:spAutoFit/>
          </a:bodyPr>
          <a:lstStyle/>
          <a:p>
            <a:pPr algn="l" rtl="0"/>
            <a:r>
              <a:rPr lang="en-gb" sz="1100" b="0" i="0" u="none" baseline="0">
                <a:solidFill>
                  <a:schemeClr val="bg1"/>
                </a:solidFill>
                <a:latin typeface="DINPro-Medium" pitchFamily="2" charset="0"/>
                <a:ea typeface="DINPro-Medium" pitchFamily="2" charset="0"/>
                <a:cs typeface="DINPro-Medium" pitchFamily="2" charset="0"/>
              </a:rPr>
              <a:t>Go to point 2</a:t>
            </a:r>
            <a:endParaRPr lang="en-gb" sz="1100" dirty="0">
              <a:solidFill>
                <a:schemeClr val="bg1"/>
              </a:solidFill>
              <a:latin typeface="Century Gothic" panose="020B0502020202020204" pitchFamily="34" charset="0"/>
            </a:endParaRPr>
          </a:p>
        </p:txBody>
      </p:sp>
      <p:sp>
        <p:nvSpPr>
          <p:cNvPr id="21" name="Tekstvak 20">
            <a:extLst>
              <a:ext uri="{FF2B5EF4-FFF2-40B4-BE49-F238E27FC236}">
                <a16:creationId xmlns:a16="http://schemas.microsoft.com/office/drawing/2014/main" id="{BFE05C75-2EFA-9AFE-2AC9-F1D5E70D1CBB}"/>
              </a:ext>
            </a:extLst>
          </p:cNvPr>
          <p:cNvSpPr txBox="1"/>
          <p:nvPr/>
        </p:nvSpPr>
        <p:spPr>
          <a:xfrm>
            <a:off x="1679661" y="1866373"/>
            <a:ext cx="3027395" cy="1206699"/>
          </a:xfrm>
          <a:prstGeom prst="rect">
            <a:avLst/>
          </a:prstGeom>
          <a:noFill/>
          <a:effectLst/>
        </p:spPr>
        <p:txBody>
          <a:bodyPr wrap="square" lIns="108000" tIns="108000" rIns="108000" bIns="108000" rtlCol="0">
            <a:noAutofit/>
          </a:bodyPr>
          <a:lstStyle/>
          <a:p>
            <a:pPr algn="l" rtl="0">
              <a:lnSpc>
                <a:spcPts val="1300"/>
              </a:lnSpc>
            </a:pPr>
            <a:r>
              <a:rPr lang="en-gb" sz="1400" b="0" i="0" u="none" baseline="0" dirty="0">
                <a:solidFill>
                  <a:schemeClr val="bg1"/>
                </a:solidFill>
                <a:latin typeface="DINPro-Medium" pitchFamily="2" charset="0"/>
                <a:ea typeface="DINPro-Medium" pitchFamily="2" charset="0"/>
                <a:cs typeface="DINPro-Medium" pitchFamily="2" charset="0"/>
              </a:rPr>
              <a:t>1. Needed in the future</a:t>
            </a:r>
          </a:p>
          <a:p>
            <a:pPr algn="l" rtl="0">
              <a:lnSpc>
                <a:spcPts val="600"/>
              </a:lnSpc>
            </a:pPr>
            <a:endParaRPr lang="en-gb" sz="1000" dirty="0">
              <a:solidFill>
                <a:schemeClr val="tx1"/>
              </a:solidFill>
              <a:latin typeface="DINPro" pitchFamily="2" charset="0"/>
            </a:endParaRPr>
          </a:p>
          <a:p>
            <a:pPr algn="l" rtl="0">
              <a:lnSpc>
                <a:spcPts val="1200"/>
              </a:lnSpc>
            </a:pPr>
            <a:r>
              <a:rPr lang="en-gb" sz="1000" b="0" i="0" u="none" baseline="0" dirty="0">
                <a:solidFill>
                  <a:schemeClr val="tx1"/>
                </a:solidFill>
                <a:latin typeface="DINPro" pitchFamily="2" charset="0"/>
                <a:ea typeface="DINPro" pitchFamily="2" charset="0"/>
                <a:cs typeface="DINPro" pitchFamily="2" charset="0"/>
              </a:rPr>
              <a:t>Ambition: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Where do we want to go with the faculty/</a:t>
            </a:r>
            <a:br>
              <a:rPr lang="en-GB" sz="1000" b="0" i="0" u="none" baseline="0" dirty="0">
                <a:solidFill>
                  <a:schemeClr val="tx1"/>
                </a:solidFill>
                <a:latin typeface="DINPro" pitchFamily="2" charset="0"/>
                <a:ea typeface="DINPro" pitchFamily="2" charset="0"/>
                <a:cs typeface="DINPro" pitchFamily="2" charset="0"/>
              </a:rPr>
            </a:br>
            <a:r>
              <a:rPr lang="en-gb" sz="1000" b="0" i="0" u="none" baseline="0" dirty="0">
                <a:solidFill>
                  <a:schemeClr val="tx1"/>
                </a:solidFill>
                <a:latin typeface="DINPro" pitchFamily="2" charset="0"/>
                <a:ea typeface="DINPro" pitchFamily="2" charset="0"/>
                <a:cs typeface="DINPro" pitchFamily="2" charset="0"/>
              </a:rPr>
              <a:t>department and why?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What expertise does this require in the short and long term?</a:t>
            </a:r>
          </a:p>
          <a:p>
            <a:pPr algn="l" rtl="0"/>
            <a:endParaRPr lang="en-gb" sz="1000" dirty="0">
              <a:solidFill>
                <a:srgbClr val="005CA9"/>
              </a:solidFill>
              <a:latin typeface="DINPro" pitchFamily="2" charset="0"/>
            </a:endParaRPr>
          </a:p>
        </p:txBody>
      </p:sp>
      <p:sp>
        <p:nvSpPr>
          <p:cNvPr id="23" name="Tekstvak 22">
            <a:extLst>
              <a:ext uri="{FF2B5EF4-FFF2-40B4-BE49-F238E27FC236}">
                <a16:creationId xmlns:a16="http://schemas.microsoft.com/office/drawing/2014/main" id="{BC15A262-C71C-B1C7-3476-3044B8E6B43B}"/>
              </a:ext>
            </a:extLst>
          </p:cNvPr>
          <p:cNvSpPr txBox="1"/>
          <p:nvPr/>
        </p:nvSpPr>
        <p:spPr>
          <a:xfrm>
            <a:off x="1679661" y="3173038"/>
            <a:ext cx="3123587" cy="1436141"/>
          </a:xfrm>
          <a:prstGeom prst="rect">
            <a:avLst/>
          </a:prstGeom>
          <a:noFill/>
          <a:effectLst/>
        </p:spPr>
        <p:txBody>
          <a:bodyPr wrap="square" lIns="108000" tIns="108000" rIns="108000" bIns="108000" rtlCol="0">
            <a:noAutofit/>
          </a:bodyPr>
          <a:lstStyle/>
          <a:p>
            <a:pPr algn="l" rtl="0">
              <a:lnSpc>
                <a:spcPts val="1300"/>
              </a:lnSpc>
            </a:pPr>
            <a:r>
              <a:rPr lang="en-gb" sz="1400" b="0" i="0" u="none" baseline="0" dirty="0">
                <a:solidFill>
                  <a:schemeClr val="bg1"/>
                </a:solidFill>
                <a:latin typeface="DINPro-Medium" pitchFamily="2" charset="0"/>
                <a:ea typeface="DINPro-Medium" pitchFamily="2" charset="0"/>
                <a:cs typeface="DINPro-Medium" pitchFamily="2" charset="0"/>
              </a:rPr>
              <a:t>2. Already present (staff review) </a:t>
            </a:r>
          </a:p>
          <a:p>
            <a:pPr algn="l" rtl="0">
              <a:lnSpc>
                <a:spcPts val="600"/>
              </a:lnSpc>
            </a:pPr>
            <a:endParaRPr lang="en-gb" sz="1000" dirty="0">
              <a:solidFill>
                <a:schemeClr val="tx1"/>
              </a:solidFill>
              <a:latin typeface="DINPro" pitchFamily="2" charset="0"/>
            </a:endParaRPr>
          </a:p>
          <a:p>
            <a:pPr algn="l" rtl="0">
              <a:lnSpc>
                <a:spcPts val="1300"/>
              </a:lnSpc>
            </a:pPr>
            <a:r>
              <a:rPr lang="en-gb" sz="1000" b="0" i="0" u="none" baseline="0" dirty="0">
                <a:solidFill>
                  <a:schemeClr val="tx1"/>
                </a:solidFill>
                <a:latin typeface="DINPro" pitchFamily="2" charset="0"/>
                <a:ea typeface="DINPro" pitchFamily="2" charset="0"/>
                <a:cs typeface="DINPro" pitchFamily="2" charset="0"/>
              </a:rPr>
              <a:t>Where are we: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What expertise is already present (in terms of positions, expertise in core domains, leadership, management skills, etc.)?</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What are the academic team’s wishes and opportunities?</a:t>
            </a:r>
          </a:p>
          <a:p>
            <a:pPr algn="l" rtl="0"/>
            <a:endParaRPr lang="en-gb" sz="1000" dirty="0">
              <a:solidFill>
                <a:srgbClr val="005CA9"/>
              </a:solidFill>
              <a:latin typeface="DINPro" pitchFamily="2" charset="0"/>
            </a:endParaRPr>
          </a:p>
        </p:txBody>
      </p:sp>
      <p:sp>
        <p:nvSpPr>
          <p:cNvPr id="25" name="Tekstvak 24">
            <a:extLst>
              <a:ext uri="{FF2B5EF4-FFF2-40B4-BE49-F238E27FC236}">
                <a16:creationId xmlns:a16="http://schemas.microsoft.com/office/drawing/2014/main" id="{22CD93C5-86C1-1138-B8C9-3012DBC7974A}"/>
              </a:ext>
            </a:extLst>
          </p:cNvPr>
          <p:cNvSpPr txBox="1"/>
          <p:nvPr/>
        </p:nvSpPr>
        <p:spPr>
          <a:xfrm>
            <a:off x="1685925" y="4662783"/>
            <a:ext cx="3154500" cy="1293518"/>
          </a:xfrm>
          <a:prstGeom prst="rect">
            <a:avLst/>
          </a:prstGeom>
          <a:noFill/>
          <a:effectLst/>
        </p:spPr>
        <p:txBody>
          <a:bodyPr wrap="square" lIns="108000" tIns="108000" rIns="108000" bIns="108000" rtlCol="0">
            <a:noAutofit/>
          </a:bodyPr>
          <a:lstStyle/>
          <a:p>
            <a:pPr algn="l" rtl="0">
              <a:lnSpc>
                <a:spcPts val="1300"/>
              </a:lnSpc>
            </a:pPr>
            <a:r>
              <a:rPr lang="en-gb" sz="1400" b="0" i="0" u="none" baseline="0" dirty="0">
                <a:solidFill>
                  <a:schemeClr val="bg1"/>
                </a:solidFill>
                <a:latin typeface="DINPro-Medium" pitchFamily="2" charset="0"/>
                <a:ea typeface="DINPro-Medium" pitchFamily="2" charset="0"/>
                <a:cs typeface="DINPro-Medium" pitchFamily="2" charset="0"/>
              </a:rPr>
              <a:t>3. Match between present and future</a:t>
            </a:r>
          </a:p>
          <a:p>
            <a:pPr algn="l" rtl="0">
              <a:lnSpc>
                <a:spcPts val="600"/>
              </a:lnSpc>
            </a:pPr>
            <a:endParaRPr lang="en-gb" sz="1000" dirty="0">
              <a:solidFill>
                <a:schemeClr val="tx1"/>
              </a:solidFill>
              <a:latin typeface="DINPro" pitchFamily="2" charset="0"/>
            </a:endParaRPr>
          </a:p>
          <a:p>
            <a:pPr algn="l" rtl="0">
              <a:lnSpc>
                <a:spcPts val="1300"/>
              </a:lnSpc>
            </a:pPr>
            <a:r>
              <a:rPr lang="en-gb" sz="1000" b="0" i="0" u="none" baseline="0" dirty="0">
                <a:solidFill>
                  <a:schemeClr val="tx1"/>
                </a:solidFill>
                <a:latin typeface="DINPro" pitchFamily="2" charset="0"/>
                <a:ea typeface="DINPro" pitchFamily="2" charset="0"/>
                <a:cs typeface="DINPro" pitchFamily="2" charset="0"/>
              </a:rPr>
              <a:t>Bridge/differences: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Where does it and where does it not yet match? </a:t>
            </a:r>
          </a:p>
          <a:p>
            <a:pPr marL="171450" indent="-171450" algn="l" rtl="0">
              <a:lnSpc>
                <a:spcPts val="1200"/>
              </a:lnSpc>
              <a:buFont typeface="Arial" panose="020B0604020202020204" pitchFamily="34" charset="0"/>
              <a:buChar char="•"/>
            </a:pPr>
            <a:r>
              <a:rPr lang="en-gb" sz="1000" b="0" i="0" u="none" baseline="0" dirty="0">
                <a:solidFill>
                  <a:schemeClr val="tx1"/>
                </a:solidFill>
                <a:latin typeface="DINPro" pitchFamily="2" charset="0"/>
                <a:ea typeface="DINPro" pitchFamily="2" charset="0"/>
                <a:cs typeface="DINPro" pitchFamily="2" charset="0"/>
              </a:rPr>
              <a:t>Are you able to make the match (short and long term plan) and explain it to your team?</a:t>
            </a:r>
          </a:p>
          <a:p>
            <a:pPr algn="l" rtl="0"/>
            <a:endParaRPr lang="en-gb" sz="1000" dirty="0">
              <a:solidFill>
                <a:srgbClr val="005CA9"/>
              </a:solidFill>
              <a:latin typeface="DINPro" pitchFamily="2" charset="0"/>
            </a:endParaRPr>
          </a:p>
        </p:txBody>
      </p:sp>
      <p:sp>
        <p:nvSpPr>
          <p:cNvPr id="26" name="Tekstvak 25">
            <a:extLst>
              <a:ext uri="{FF2B5EF4-FFF2-40B4-BE49-F238E27FC236}">
                <a16:creationId xmlns:a16="http://schemas.microsoft.com/office/drawing/2014/main" id="{B2E3959A-D8AE-E10D-19AC-2C0F32899D0D}"/>
              </a:ext>
            </a:extLst>
          </p:cNvPr>
          <p:cNvSpPr txBox="1"/>
          <p:nvPr/>
        </p:nvSpPr>
        <p:spPr>
          <a:xfrm>
            <a:off x="1679662" y="1501918"/>
            <a:ext cx="7762876" cy="215444"/>
          </a:xfrm>
          <a:prstGeom prst="rect">
            <a:avLst/>
          </a:prstGeom>
          <a:noFill/>
          <a:ln>
            <a:noFill/>
          </a:ln>
        </p:spPr>
        <p:txBody>
          <a:bodyPr wrap="square" lIns="0" tIns="0" rIns="0" bIns="0" rtlCol="0">
            <a:spAutoFit/>
          </a:bodyPr>
          <a:lstStyle/>
          <a:p>
            <a:pPr algn="l" rtl="0"/>
            <a:r>
              <a:rPr lang="en-gb" sz="1400" b="0" i="0" u="none" baseline="0" dirty="0">
                <a:solidFill>
                  <a:schemeClr val="bg1"/>
                </a:solidFill>
                <a:latin typeface="DINPro-Medium" pitchFamily="2" charset="0"/>
                <a:ea typeface="DINPro-Medium" pitchFamily="2" charset="0"/>
                <a:cs typeface="DINPro-Medium" pitchFamily="2" charset="0"/>
              </a:rPr>
              <a:t>The below steps will give you an insight into your Strategic Personnel Plan (SPP) </a:t>
            </a:r>
            <a:endParaRPr lang="en-gb" sz="1400" strike="sngStrike" dirty="0">
              <a:solidFill>
                <a:schemeClr val="bg1"/>
              </a:solidFill>
              <a:latin typeface="DINPro-Medium" pitchFamily="2" charset="0"/>
            </a:endParaRPr>
          </a:p>
        </p:txBody>
      </p:sp>
      <p:sp>
        <p:nvSpPr>
          <p:cNvPr id="32" name="Tekstvak 31">
            <a:extLst>
              <a:ext uri="{FF2B5EF4-FFF2-40B4-BE49-F238E27FC236}">
                <a16:creationId xmlns:a16="http://schemas.microsoft.com/office/drawing/2014/main" id="{3A49F77D-CF88-E3EC-B11C-71995C2AB820}"/>
              </a:ext>
            </a:extLst>
          </p:cNvPr>
          <p:cNvSpPr txBox="1"/>
          <p:nvPr/>
        </p:nvSpPr>
        <p:spPr>
          <a:xfrm>
            <a:off x="6714537" y="4176815"/>
            <a:ext cx="2583848" cy="261610"/>
          </a:xfrm>
          <a:prstGeom prst="rect">
            <a:avLst/>
          </a:prstGeom>
          <a:solidFill>
            <a:schemeClr val="bg2"/>
          </a:solidFill>
          <a:ln>
            <a:noFill/>
          </a:ln>
        </p:spPr>
        <p:txBody>
          <a:bodyPr wrap="square" rtlCol="0">
            <a:spAutoFit/>
          </a:bodyPr>
          <a:lstStyle/>
          <a:p>
            <a:pPr algn="l" rtl="0"/>
            <a:r>
              <a:rPr lang="en-gb" sz="1100" b="0" i="0" u="none" baseline="0">
                <a:solidFill>
                  <a:schemeClr val="bg1"/>
                </a:solidFill>
                <a:latin typeface="DINPro-Medium" pitchFamily="2" charset="0"/>
                <a:ea typeface="DINPro-Medium" pitchFamily="2" charset="0"/>
                <a:cs typeface="DINPro-Medium" pitchFamily="2" charset="0"/>
              </a:rPr>
              <a:t>Go to point 3</a:t>
            </a:r>
            <a:endParaRPr lang="en-gb" sz="1100" dirty="0">
              <a:solidFill>
                <a:schemeClr val="bg1"/>
              </a:solidFill>
              <a:latin typeface="Century Gothic" panose="020B0502020202020204" pitchFamily="34" charset="0"/>
            </a:endParaRPr>
          </a:p>
        </p:txBody>
      </p:sp>
      <p:sp>
        <p:nvSpPr>
          <p:cNvPr id="53" name="Tekstvak 52">
            <a:extLst>
              <a:ext uri="{FF2B5EF4-FFF2-40B4-BE49-F238E27FC236}">
                <a16:creationId xmlns:a16="http://schemas.microsoft.com/office/drawing/2014/main" id="{26ED9D8F-0A15-20FE-A9E3-F5DF2AD5E22B}"/>
              </a:ext>
            </a:extLst>
          </p:cNvPr>
          <p:cNvSpPr txBox="1"/>
          <p:nvPr/>
        </p:nvSpPr>
        <p:spPr>
          <a:xfrm>
            <a:off x="6714536" y="3553175"/>
            <a:ext cx="2491009" cy="534153"/>
          </a:xfrm>
          <a:prstGeom prst="rect">
            <a:avLst/>
          </a:prstGeom>
          <a:noFill/>
          <a:ln>
            <a:noFill/>
          </a:ln>
        </p:spPr>
        <p:txBody>
          <a:bodyPr wrap="square" lIns="0" tIns="0" rIns="0" bIns="0" rtlCol="0">
            <a:noAutofit/>
          </a:bodyPr>
          <a:lstStyle/>
          <a:p>
            <a:pPr algn="l" rtl="0">
              <a:lnSpc>
                <a:spcPts val="1100"/>
              </a:lnSpc>
            </a:pPr>
            <a:r>
              <a:rPr lang="en-gb" sz="900" b="0" i="0" u="none" baseline="0" dirty="0">
                <a:latin typeface="DINPro" pitchFamily="2" charset="0"/>
                <a:ea typeface="DINPro" pitchFamily="2" charset="0"/>
                <a:cs typeface="DINPro" pitchFamily="2" charset="0"/>
              </a:rPr>
              <a:t>Check with other managers within or</a:t>
            </a:r>
            <a:r>
              <a:rPr lang="en-GB" sz="900" b="0" i="0" u="none" baseline="0" dirty="0">
                <a:latin typeface="DINPro" pitchFamily="2" charset="0"/>
                <a:ea typeface="DINPro" pitchFamily="2" charset="0"/>
                <a:cs typeface="DINPro" pitchFamily="2" charset="0"/>
              </a:rPr>
              <a:t> </a:t>
            </a:r>
            <a:r>
              <a:rPr lang="en-gb" sz="900" b="0" i="0" u="none" baseline="0" dirty="0">
                <a:latin typeface="DINPro" pitchFamily="2" charset="0"/>
                <a:ea typeface="DINPro" pitchFamily="2" charset="0"/>
                <a:cs typeface="DINPro" pitchFamily="2" charset="0"/>
              </a:rPr>
              <a:t>outside your department how they go about this. Ask for help from the HR Advisor and/or your manager.</a:t>
            </a:r>
          </a:p>
        </p:txBody>
      </p:sp>
      <p:sp>
        <p:nvSpPr>
          <p:cNvPr id="55" name="Tekstvak 54">
            <a:extLst>
              <a:ext uri="{FF2B5EF4-FFF2-40B4-BE49-F238E27FC236}">
                <a16:creationId xmlns:a16="http://schemas.microsoft.com/office/drawing/2014/main" id="{2E163093-9F67-D8C2-5B21-69F240C1DB61}"/>
              </a:ext>
            </a:extLst>
          </p:cNvPr>
          <p:cNvSpPr txBox="1"/>
          <p:nvPr/>
        </p:nvSpPr>
        <p:spPr>
          <a:xfrm>
            <a:off x="6714537" y="4822267"/>
            <a:ext cx="2583848" cy="543607"/>
          </a:xfrm>
          <a:prstGeom prst="rect">
            <a:avLst/>
          </a:prstGeom>
          <a:noFill/>
          <a:ln>
            <a:noFill/>
          </a:ln>
        </p:spPr>
        <p:txBody>
          <a:bodyPr wrap="square" lIns="0" tIns="0" rIns="0" bIns="0" rtlCol="0">
            <a:noAutofit/>
          </a:bodyPr>
          <a:lstStyle/>
          <a:p>
            <a:pPr algn="l" rtl="0">
              <a:lnSpc>
                <a:spcPts val="1100"/>
              </a:lnSpc>
            </a:pPr>
            <a:r>
              <a:rPr lang="en-gb" sz="900" b="0" i="0" u="none" baseline="0">
                <a:latin typeface="DINPro" pitchFamily="2" charset="0"/>
                <a:ea typeface="DINPro" pitchFamily="2" charset="0"/>
                <a:cs typeface="DINPro" pitchFamily="2" charset="0"/>
              </a:rPr>
              <a:t>Make sure you gather knowledge on how to go about this. For example, plan a meeting with your own manager and/or HR.</a:t>
            </a:r>
          </a:p>
        </p:txBody>
      </p:sp>
      <p:sp>
        <p:nvSpPr>
          <p:cNvPr id="56" name="Tekstvak 55">
            <a:extLst>
              <a:ext uri="{FF2B5EF4-FFF2-40B4-BE49-F238E27FC236}">
                <a16:creationId xmlns:a16="http://schemas.microsoft.com/office/drawing/2014/main" id="{A283401C-E3F4-2243-51DD-68AA56A6535B}"/>
              </a:ext>
            </a:extLst>
          </p:cNvPr>
          <p:cNvSpPr txBox="1"/>
          <p:nvPr/>
        </p:nvSpPr>
        <p:spPr>
          <a:xfrm>
            <a:off x="6714537" y="5356081"/>
            <a:ext cx="2583848" cy="390449"/>
          </a:xfrm>
          <a:prstGeom prst="rect">
            <a:avLst/>
          </a:prstGeom>
          <a:solidFill>
            <a:schemeClr val="bg2"/>
          </a:solidFill>
          <a:ln>
            <a:noFill/>
          </a:ln>
        </p:spPr>
        <p:txBody>
          <a:bodyPr wrap="square" rtlCol="0">
            <a:noAutofit/>
          </a:bodyPr>
          <a:lstStyle/>
          <a:p>
            <a:pPr algn="l" rtl="0">
              <a:lnSpc>
                <a:spcPts val="1100"/>
              </a:lnSpc>
            </a:pPr>
            <a:r>
              <a:rPr lang="en-gb" sz="900" b="0" i="0" u="none" baseline="0" dirty="0">
                <a:solidFill>
                  <a:schemeClr val="bg1"/>
                </a:solidFill>
                <a:latin typeface="DINPro-Medium" pitchFamily="2" charset="0"/>
                <a:ea typeface="DINPro-Medium" pitchFamily="2" charset="0"/>
                <a:cs typeface="DINPro-Medium" pitchFamily="2" charset="0"/>
              </a:rPr>
              <a:t>Initiate actions that help maintain success</a:t>
            </a:r>
            <a:br>
              <a:rPr lang="en-gb" sz="900" dirty="0">
                <a:solidFill>
                  <a:schemeClr val="bg1"/>
                </a:solidFill>
                <a:latin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factors and bridge problematic differences.</a:t>
            </a:r>
            <a:endParaRPr lang="en-gb" sz="900" dirty="0">
              <a:solidFill>
                <a:schemeClr val="bg1"/>
              </a:solidFill>
              <a:latin typeface="Century Gothic" panose="020B0502020202020204" pitchFamily="34" charset="0"/>
            </a:endParaRPr>
          </a:p>
        </p:txBody>
      </p:sp>
      <p:cxnSp>
        <p:nvCxnSpPr>
          <p:cNvPr id="38" name="Rechte verbindingslijn 37">
            <a:extLst>
              <a:ext uri="{FF2B5EF4-FFF2-40B4-BE49-F238E27FC236}">
                <a16:creationId xmlns:a16="http://schemas.microsoft.com/office/drawing/2014/main" id="{5567E680-FA01-54D0-8498-5CED42CCD126}"/>
              </a:ext>
            </a:extLst>
          </p:cNvPr>
          <p:cNvCxnSpPr>
            <a:cxnSpLocks/>
          </p:cNvCxnSpPr>
          <p:nvPr/>
        </p:nvCxnSpPr>
        <p:spPr>
          <a:xfrm>
            <a:off x="9705109" y="4586169"/>
            <a:ext cx="192578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4" name="Rechte verbindingslijn 73">
            <a:extLst>
              <a:ext uri="{FF2B5EF4-FFF2-40B4-BE49-F238E27FC236}">
                <a16:creationId xmlns:a16="http://schemas.microsoft.com/office/drawing/2014/main" id="{2FA2E40D-5EE1-0AF3-17DB-B6BA9341F053}"/>
              </a:ext>
            </a:extLst>
          </p:cNvPr>
          <p:cNvCxnSpPr>
            <a:cxnSpLocks/>
          </p:cNvCxnSpPr>
          <p:nvPr/>
        </p:nvCxnSpPr>
        <p:spPr>
          <a:xfrm>
            <a:off x="9705109" y="3110973"/>
            <a:ext cx="1925782"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itel 1">
            <a:extLst>
              <a:ext uri="{FF2B5EF4-FFF2-40B4-BE49-F238E27FC236}">
                <a16:creationId xmlns:a16="http://schemas.microsoft.com/office/drawing/2014/main" id="{D38131FB-862A-72DA-4E3D-5A85BF04EF03}"/>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8" name="Titel 1">
            <a:extLst>
              <a:ext uri="{FF2B5EF4-FFF2-40B4-BE49-F238E27FC236}">
                <a16:creationId xmlns:a16="http://schemas.microsoft.com/office/drawing/2014/main" id="{82CBE7EA-8174-9751-A24D-6C1145AA28F1}"/>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9" name="Titel 1">
            <a:extLst>
              <a:ext uri="{FF2B5EF4-FFF2-40B4-BE49-F238E27FC236}">
                <a16:creationId xmlns:a16="http://schemas.microsoft.com/office/drawing/2014/main" id="{36D71D41-F313-8ABC-A0E1-F8D448BFB17E}"/>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22" name="Titel 1">
            <a:extLst>
              <a:ext uri="{FF2B5EF4-FFF2-40B4-BE49-F238E27FC236}">
                <a16:creationId xmlns:a16="http://schemas.microsoft.com/office/drawing/2014/main" id="{F99A90CE-118F-8C21-88AD-617BB4C6EC52}"/>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24" name="Titel 1">
            <a:extLst>
              <a:ext uri="{FF2B5EF4-FFF2-40B4-BE49-F238E27FC236}">
                <a16:creationId xmlns:a16="http://schemas.microsoft.com/office/drawing/2014/main" id="{9FB10676-73FF-7F4A-4822-676D778EDB35}"/>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27" name="Graphic 1035">
            <a:extLst>
              <a:ext uri="{FF2B5EF4-FFF2-40B4-BE49-F238E27FC236}">
                <a16:creationId xmlns:a16="http://schemas.microsoft.com/office/drawing/2014/main" id="{5D067DAD-D9CB-1A7F-4B1E-CA8AD26231F1}"/>
              </a:ext>
            </a:extLst>
          </p:cNvPr>
          <p:cNvSpPr/>
          <p:nvPr/>
        </p:nvSpPr>
        <p:spPr>
          <a:xfrm>
            <a:off x="4912995" y="2111138"/>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29" name="Graphic 1035">
            <a:extLst>
              <a:ext uri="{FF2B5EF4-FFF2-40B4-BE49-F238E27FC236}">
                <a16:creationId xmlns:a16="http://schemas.microsoft.com/office/drawing/2014/main" id="{799EA0AA-66EF-2A5E-29AB-DB628CC8B287}"/>
              </a:ext>
            </a:extLst>
          </p:cNvPr>
          <p:cNvSpPr/>
          <p:nvPr/>
        </p:nvSpPr>
        <p:spPr>
          <a:xfrm>
            <a:off x="5878362" y="2111138"/>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30" name="Tekstvak 29">
            <a:extLst>
              <a:ext uri="{FF2B5EF4-FFF2-40B4-BE49-F238E27FC236}">
                <a16:creationId xmlns:a16="http://schemas.microsoft.com/office/drawing/2014/main" id="{5B54442E-63A1-82CA-9E7D-724C6F9DB334}"/>
              </a:ext>
            </a:extLst>
          </p:cNvPr>
          <p:cNvSpPr txBox="1"/>
          <p:nvPr/>
        </p:nvSpPr>
        <p:spPr>
          <a:xfrm>
            <a:off x="5101814" y="3546775"/>
            <a:ext cx="720473" cy="857962"/>
          </a:xfrm>
          <a:prstGeom prst="rect">
            <a:avLst/>
          </a:prstGeom>
          <a:noFill/>
          <a:ln>
            <a:noFill/>
          </a:ln>
        </p:spPr>
        <p:txBody>
          <a:bodyPr wrap="square" lIns="0" tIns="0" rIns="0" bIns="0" rtlCol="0" anchor="ctr" anchorCtr="0">
            <a:noAutofit/>
          </a:bodyPr>
          <a:lstStyle/>
          <a:p>
            <a:pPr algn="l" rtl="0"/>
            <a:r>
              <a:rPr lang="en-gb" sz="900" b="0" i="0" u="none" baseline="0" dirty="0">
                <a:solidFill>
                  <a:schemeClr val="bg1"/>
                </a:solidFill>
                <a:latin typeface="DINPro-Medium" pitchFamily="2" charset="0"/>
                <a:ea typeface="DINPro-Medium" pitchFamily="2" charset="0"/>
                <a:cs typeface="DINPro-Medium" pitchFamily="2" charset="0"/>
              </a:rPr>
              <a:t>Can you give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a convincing answer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to these questions?</a:t>
            </a:r>
          </a:p>
        </p:txBody>
      </p:sp>
      <p:sp>
        <p:nvSpPr>
          <p:cNvPr id="31" name="Graphic 1035">
            <a:extLst>
              <a:ext uri="{FF2B5EF4-FFF2-40B4-BE49-F238E27FC236}">
                <a16:creationId xmlns:a16="http://schemas.microsoft.com/office/drawing/2014/main" id="{5D153CBA-3AEF-E391-3080-3AA5BA67D1C3}"/>
              </a:ext>
            </a:extLst>
          </p:cNvPr>
          <p:cNvSpPr/>
          <p:nvPr/>
        </p:nvSpPr>
        <p:spPr>
          <a:xfrm>
            <a:off x="4912995" y="3589303"/>
            <a:ext cx="96917"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35" name="Graphic 1035">
            <a:extLst>
              <a:ext uri="{FF2B5EF4-FFF2-40B4-BE49-F238E27FC236}">
                <a16:creationId xmlns:a16="http://schemas.microsoft.com/office/drawing/2014/main" id="{58C2C9B2-84EA-C9FA-EEA5-C09E8B59CC2E}"/>
              </a:ext>
            </a:extLst>
          </p:cNvPr>
          <p:cNvSpPr/>
          <p:nvPr/>
        </p:nvSpPr>
        <p:spPr>
          <a:xfrm>
            <a:off x="5878362" y="3589303"/>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39" name="Graphic 1035">
            <a:extLst>
              <a:ext uri="{FF2B5EF4-FFF2-40B4-BE49-F238E27FC236}">
                <a16:creationId xmlns:a16="http://schemas.microsoft.com/office/drawing/2014/main" id="{BCAC3B50-C7AB-6B4D-56CF-8E29999B3690}"/>
              </a:ext>
            </a:extLst>
          </p:cNvPr>
          <p:cNvSpPr/>
          <p:nvPr/>
        </p:nvSpPr>
        <p:spPr>
          <a:xfrm>
            <a:off x="4912995" y="4943715"/>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40" name="Graphic 1035">
            <a:extLst>
              <a:ext uri="{FF2B5EF4-FFF2-40B4-BE49-F238E27FC236}">
                <a16:creationId xmlns:a16="http://schemas.microsoft.com/office/drawing/2014/main" id="{5D294463-D5F5-BE51-DB47-CA9A1D0DF443}"/>
              </a:ext>
            </a:extLst>
          </p:cNvPr>
          <p:cNvSpPr/>
          <p:nvPr/>
        </p:nvSpPr>
        <p:spPr>
          <a:xfrm>
            <a:off x="5878362" y="4943715"/>
            <a:ext cx="99820" cy="802815"/>
          </a:xfrm>
          <a:custGeom>
            <a:avLst/>
            <a:gdLst>
              <a:gd name="connsiteX0" fmla="*/ 0 w 682165"/>
              <a:gd name="connsiteY0" fmla="*/ 0 h 5486400"/>
              <a:gd name="connsiteX1" fmla="*/ 2675 w 682165"/>
              <a:gd name="connsiteY1" fmla="*/ 2055823 h 5486400"/>
              <a:gd name="connsiteX2" fmla="*/ 682165 w 682165"/>
              <a:gd name="connsiteY2" fmla="*/ 2735451 h 5486400"/>
              <a:gd name="connsiteX3" fmla="*/ 0 w 682165"/>
              <a:gd name="connsiteY3" fmla="*/ 3431880 h 5486400"/>
              <a:gd name="connsiteX4" fmla="*/ 0 w 682165"/>
              <a:gd name="connsiteY4" fmla="*/ 5486400 h 5486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165" h="5486400">
                <a:moveTo>
                  <a:pt x="0" y="0"/>
                </a:moveTo>
                <a:lnTo>
                  <a:pt x="2675" y="2055823"/>
                </a:lnTo>
                <a:lnTo>
                  <a:pt x="682165" y="2735451"/>
                </a:lnTo>
                <a:lnTo>
                  <a:pt x="0" y="3431880"/>
                </a:lnTo>
                <a:lnTo>
                  <a:pt x="0" y="5486400"/>
                </a:lnTo>
              </a:path>
            </a:pathLst>
          </a:custGeom>
          <a:noFill/>
          <a:ln w="16510" cap="flat">
            <a:solidFill>
              <a:srgbClr val="000000"/>
            </a:solidFill>
            <a:prstDash val="solid"/>
            <a:miter/>
          </a:ln>
        </p:spPr>
        <p:txBody>
          <a:bodyPr rtlCol="0" anchor="ctr"/>
          <a:lstStyle/>
          <a:p>
            <a:endParaRPr lang="en-gb"/>
          </a:p>
        </p:txBody>
      </p:sp>
      <p:sp>
        <p:nvSpPr>
          <p:cNvPr id="44" name="Tekstvak 43">
            <a:extLst>
              <a:ext uri="{FF2B5EF4-FFF2-40B4-BE49-F238E27FC236}">
                <a16:creationId xmlns:a16="http://schemas.microsoft.com/office/drawing/2014/main" id="{27EFF3C3-5349-00B6-1D4D-43A325FF70AA}"/>
              </a:ext>
            </a:extLst>
          </p:cNvPr>
          <p:cNvSpPr txBox="1"/>
          <p:nvPr/>
        </p:nvSpPr>
        <p:spPr>
          <a:xfrm>
            <a:off x="6090297" y="2176080"/>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51" name="Tekstvak 50">
            <a:extLst>
              <a:ext uri="{FF2B5EF4-FFF2-40B4-BE49-F238E27FC236}">
                <a16:creationId xmlns:a16="http://schemas.microsoft.com/office/drawing/2014/main" id="{9F21A94F-0519-42ED-4A16-7C3C7EEA0897}"/>
              </a:ext>
            </a:extLst>
          </p:cNvPr>
          <p:cNvSpPr txBox="1"/>
          <p:nvPr/>
        </p:nvSpPr>
        <p:spPr>
          <a:xfrm>
            <a:off x="6090297" y="2695989"/>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0" name="Tekstvak 59">
            <a:extLst>
              <a:ext uri="{FF2B5EF4-FFF2-40B4-BE49-F238E27FC236}">
                <a16:creationId xmlns:a16="http://schemas.microsoft.com/office/drawing/2014/main" id="{63A14718-F05C-69C8-8AFF-82EC54DAC5FF}"/>
              </a:ext>
            </a:extLst>
          </p:cNvPr>
          <p:cNvSpPr txBox="1"/>
          <p:nvPr/>
        </p:nvSpPr>
        <p:spPr>
          <a:xfrm>
            <a:off x="6090297" y="3624203"/>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2" name="Tekstvak 61">
            <a:extLst>
              <a:ext uri="{FF2B5EF4-FFF2-40B4-BE49-F238E27FC236}">
                <a16:creationId xmlns:a16="http://schemas.microsoft.com/office/drawing/2014/main" id="{F56310E7-E01F-EBC6-A520-3D62649D8FD5}"/>
              </a:ext>
            </a:extLst>
          </p:cNvPr>
          <p:cNvSpPr txBox="1"/>
          <p:nvPr/>
        </p:nvSpPr>
        <p:spPr>
          <a:xfrm>
            <a:off x="6090297" y="4170601"/>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3" name="Tekstvak 62">
            <a:extLst>
              <a:ext uri="{FF2B5EF4-FFF2-40B4-BE49-F238E27FC236}">
                <a16:creationId xmlns:a16="http://schemas.microsoft.com/office/drawing/2014/main" id="{EB84C96B-3B8B-AC0C-2A33-BEB059936821}"/>
              </a:ext>
            </a:extLst>
          </p:cNvPr>
          <p:cNvSpPr txBox="1"/>
          <p:nvPr/>
        </p:nvSpPr>
        <p:spPr>
          <a:xfrm>
            <a:off x="6090297" y="4889898"/>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no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66" name="Tekstvak 65">
            <a:extLst>
              <a:ext uri="{FF2B5EF4-FFF2-40B4-BE49-F238E27FC236}">
                <a16:creationId xmlns:a16="http://schemas.microsoft.com/office/drawing/2014/main" id="{B11A9BB6-114E-8546-8FE0-82EC9D25F053}"/>
              </a:ext>
            </a:extLst>
          </p:cNvPr>
          <p:cNvSpPr txBox="1"/>
          <p:nvPr/>
        </p:nvSpPr>
        <p:spPr>
          <a:xfrm>
            <a:off x="6090297" y="5436296"/>
            <a:ext cx="552765" cy="269879"/>
          </a:xfrm>
          <a:prstGeom prst="rect">
            <a:avLst/>
          </a:prstGeom>
          <a:noFill/>
          <a:ln>
            <a:noFill/>
          </a:ln>
        </p:spPr>
        <p:txBody>
          <a:bodyPr wrap="square" lIns="0" rIns="0" rtlCol="0" anchor="ctr" anchorCtr="0">
            <a:noAutofit/>
          </a:bodyPr>
          <a:lstStyle/>
          <a:p>
            <a:pPr algn="l" rtl="0"/>
            <a:r>
              <a:rPr lang="en-gb" sz="1000" b="0" i="0" u="none" baseline="0">
                <a:solidFill>
                  <a:schemeClr val="bg1"/>
                </a:solidFill>
                <a:latin typeface="DINPro" pitchFamily="2" charset="0"/>
                <a:ea typeface="DINPro" pitchFamily="2" charset="0"/>
                <a:cs typeface="DINPro" pitchFamily="2" charset="0"/>
              </a:rPr>
              <a:t>yes </a:t>
            </a:r>
            <a:r>
              <a:rPr lang="en-gb" sz="1000" b="0" i="0" u="none" kern="1200" baseline="0">
                <a:solidFill>
                  <a:schemeClr val="bg1"/>
                </a:solidFill>
                <a:latin typeface="DINPro" pitchFamily="2" charset="0"/>
                <a:ea typeface="DINPro" pitchFamily="2" charset="0"/>
                <a:cs typeface="DINPro" pitchFamily="2" charset="0"/>
                <a:sym typeface="Wingdings" pitchFamily="2" charset="2"/>
              </a:rPr>
              <a:t></a:t>
            </a:r>
            <a:endParaRPr lang="en-gb" sz="1000" dirty="0">
              <a:solidFill>
                <a:schemeClr val="bg1"/>
              </a:solidFill>
              <a:latin typeface="DINPro" pitchFamily="2" charset="0"/>
            </a:endParaRPr>
          </a:p>
        </p:txBody>
      </p:sp>
      <p:sp>
        <p:nvSpPr>
          <p:cNvPr id="3" name="Tekstvak 2">
            <a:extLst>
              <a:ext uri="{FF2B5EF4-FFF2-40B4-BE49-F238E27FC236}">
                <a16:creationId xmlns:a16="http://schemas.microsoft.com/office/drawing/2014/main" id="{2BB5A906-F684-D33A-DEDD-536FADFB96B3}"/>
              </a:ext>
            </a:extLst>
          </p:cNvPr>
          <p:cNvSpPr txBox="1"/>
          <p:nvPr/>
        </p:nvSpPr>
        <p:spPr>
          <a:xfrm>
            <a:off x="5101814" y="2059060"/>
            <a:ext cx="720473" cy="857962"/>
          </a:xfrm>
          <a:prstGeom prst="rect">
            <a:avLst/>
          </a:prstGeom>
          <a:noFill/>
          <a:ln>
            <a:noFill/>
          </a:ln>
        </p:spPr>
        <p:txBody>
          <a:bodyPr wrap="square" lIns="0" tIns="0" rIns="0" bIns="0" rtlCol="0" anchor="ctr" anchorCtr="0">
            <a:noAutofit/>
          </a:bodyPr>
          <a:lstStyle/>
          <a:p>
            <a:pPr algn="l" rtl="0"/>
            <a:r>
              <a:rPr lang="en-gb" sz="900" b="0" i="0" u="none" baseline="0" dirty="0">
                <a:solidFill>
                  <a:schemeClr val="bg1"/>
                </a:solidFill>
                <a:latin typeface="DINPro-Medium" pitchFamily="2" charset="0"/>
                <a:ea typeface="DINPro-Medium" pitchFamily="2" charset="0"/>
                <a:cs typeface="DINPro-Medium" pitchFamily="2" charset="0"/>
              </a:rPr>
              <a:t>Can you give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a convincing answer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to these questions?</a:t>
            </a:r>
          </a:p>
        </p:txBody>
      </p:sp>
      <p:sp>
        <p:nvSpPr>
          <p:cNvPr id="4" name="Tekstvak 3">
            <a:extLst>
              <a:ext uri="{FF2B5EF4-FFF2-40B4-BE49-F238E27FC236}">
                <a16:creationId xmlns:a16="http://schemas.microsoft.com/office/drawing/2014/main" id="{CD69E790-54D4-76CD-9A74-BF284498D900}"/>
              </a:ext>
            </a:extLst>
          </p:cNvPr>
          <p:cNvSpPr txBox="1"/>
          <p:nvPr/>
        </p:nvSpPr>
        <p:spPr>
          <a:xfrm>
            <a:off x="5101814" y="4911117"/>
            <a:ext cx="720473" cy="857962"/>
          </a:xfrm>
          <a:prstGeom prst="rect">
            <a:avLst/>
          </a:prstGeom>
          <a:noFill/>
          <a:ln>
            <a:noFill/>
          </a:ln>
        </p:spPr>
        <p:txBody>
          <a:bodyPr wrap="square" lIns="0" tIns="0" rIns="0" bIns="0" rtlCol="0" anchor="ctr" anchorCtr="0">
            <a:noAutofit/>
          </a:bodyPr>
          <a:lstStyle/>
          <a:p>
            <a:pPr algn="l" rtl="0"/>
            <a:r>
              <a:rPr lang="en-gb" sz="900" b="0" i="0" u="none" baseline="0" dirty="0">
                <a:solidFill>
                  <a:schemeClr val="bg1"/>
                </a:solidFill>
                <a:latin typeface="DINPro-Medium" pitchFamily="2" charset="0"/>
                <a:ea typeface="DINPro-Medium" pitchFamily="2" charset="0"/>
                <a:cs typeface="DINPro-Medium" pitchFamily="2" charset="0"/>
              </a:rPr>
              <a:t>Can you give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a convincing answer </a:t>
            </a:r>
            <a:br>
              <a:rPr lang="en-GB" sz="900" b="0" i="0" u="none" baseline="0" dirty="0">
                <a:solidFill>
                  <a:schemeClr val="bg1"/>
                </a:solidFill>
                <a:latin typeface="DINPro-Medium" pitchFamily="2" charset="0"/>
                <a:ea typeface="DINPro-Medium" pitchFamily="2" charset="0"/>
                <a:cs typeface="DINPro-Medium" pitchFamily="2" charset="0"/>
              </a:rPr>
            </a:br>
            <a:r>
              <a:rPr lang="en-gb" sz="900" b="0" i="0" u="none" baseline="0" dirty="0">
                <a:solidFill>
                  <a:schemeClr val="bg1"/>
                </a:solidFill>
                <a:latin typeface="DINPro-Medium" pitchFamily="2" charset="0"/>
                <a:ea typeface="DINPro-Medium" pitchFamily="2" charset="0"/>
                <a:cs typeface="DINPro-Medium" pitchFamily="2" charset="0"/>
              </a:rPr>
              <a:t>to these questions?</a:t>
            </a:r>
          </a:p>
        </p:txBody>
      </p:sp>
    </p:spTree>
    <p:extLst>
      <p:ext uri="{BB962C8B-B14F-4D97-AF65-F5344CB8AC3E}">
        <p14:creationId xmlns:p14="http://schemas.microsoft.com/office/powerpoint/2010/main" val="2550541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33A1F5-4DE3-9D49-99D7-9368BFC61AFC}"/>
              </a:ext>
            </a:extLst>
          </p:cNvPr>
          <p:cNvSpPr>
            <a:spLocks noGrp="1"/>
          </p:cNvSpPr>
          <p:nvPr>
            <p:ph type="title"/>
          </p:nvPr>
        </p:nvSpPr>
        <p:spPr>
          <a:xfrm>
            <a:off x="450849" y="451166"/>
            <a:ext cx="2116987" cy="782467"/>
          </a:xfrm>
        </p:spPr>
        <p:txBody>
          <a:bodyPr/>
          <a:lstStyle/>
          <a:p>
            <a:pPr algn="l" rtl="0"/>
            <a:r>
              <a:rPr lang="en-gb" b="0" i="0" u="none" baseline="0" dirty="0"/>
              <a:t>Questions?</a:t>
            </a:r>
          </a:p>
        </p:txBody>
      </p:sp>
      <p:sp>
        <p:nvSpPr>
          <p:cNvPr id="3" name="Tijdelijke aanduiding voor tekst 2">
            <a:extLst>
              <a:ext uri="{FF2B5EF4-FFF2-40B4-BE49-F238E27FC236}">
                <a16:creationId xmlns:a16="http://schemas.microsoft.com/office/drawing/2014/main" id="{3A81037F-7EE3-857F-2E67-BBE8737B91DD}"/>
              </a:ext>
            </a:extLst>
          </p:cNvPr>
          <p:cNvSpPr>
            <a:spLocks noGrp="1"/>
          </p:cNvSpPr>
          <p:nvPr>
            <p:ph type="body" sz="quarter" idx="13"/>
          </p:nvPr>
        </p:nvSpPr>
        <p:spPr>
          <a:xfrm>
            <a:off x="1685926" y="1685924"/>
            <a:ext cx="3047999" cy="3506113"/>
          </a:xfrm>
        </p:spPr>
        <p:txBody>
          <a:bodyPr/>
          <a:lstStyle/>
          <a:p>
            <a:pPr algn="l" rtl="0"/>
            <a:r>
              <a:rPr lang="en-gb" sz="1800" b="0" i="0" u="none" baseline="0" dirty="0">
                <a:solidFill>
                  <a:schemeClr val="tx1"/>
                </a:solidFill>
                <a:latin typeface="DINPro" pitchFamily="2" charset="0"/>
                <a:ea typeface="DINPro" pitchFamily="2" charset="0"/>
                <a:cs typeface="DINPro" pitchFamily="2" charset="0"/>
              </a:rPr>
              <a:t>If you have any questions about faculty-specific</a:t>
            </a:r>
            <a:r>
              <a:rPr lang="en-GB" sz="1800" b="0" i="0" u="none" baseline="0" dirty="0">
                <a:solidFill>
                  <a:schemeClr val="tx1"/>
                </a:solidFill>
                <a:latin typeface="DINPro" pitchFamily="2" charset="0"/>
                <a:ea typeface="DINPro" pitchFamily="2" charset="0"/>
                <a:cs typeface="DINPro" pitchFamily="2" charset="0"/>
              </a:rPr>
              <a:t> </a:t>
            </a:r>
            <a:r>
              <a:rPr lang="en-gb" sz="1800" b="0" i="0" u="none" baseline="0" dirty="0">
                <a:solidFill>
                  <a:schemeClr val="tx1"/>
                </a:solidFill>
                <a:latin typeface="DINPro" pitchFamily="2" charset="0"/>
                <a:ea typeface="DINPro" pitchFamily="2" charset="0"/>
                <a:cs typeface="DINPro" pitchFamily="2" charset="0"/>
              </a:rPr>
              <a:t>applications and routes, please ask them</a:t>
            </a:r>
            <a:r>
              <a:rPr lang="en-GB" sz="1800" b="0" i="0" u="none" baseline="0" dirty="0">
                <a:solidFill>
                  <a:schemeClr val="tx1"/>
                </a:solidFill>
                <a:latin typeface="DINPro" pitchFamily="2" charset="0"/>
                <a:ea typeface="DINPro" pitchFamily="2" charset="0"/>
                <a:cs typeface="DINPro" pitchFamily="2" charset="0"/>
              </a:rPr>
              <a:t> </a:t>
            </a:r>
            <a:r>
              <a:rPr lang="en-gb" sz="1800" b="0" i="0" u="none" baseline="0" dirty="0">
                <a:solidFill>
                  <a:schemeClr val="tx1"/>
                </a:solidFill>
                <a:latin typeface="DINPro" pitchFamily="2" charset="0"/>
                <a:ea typeface="DINPro" pitchFamily="2" charset="0"/>
                <a:cs typeface="DINPro" pitchFamily="2" charset="0"/>
              </a:rPr>
              <a:t>to your manager or the faculty board.</a:t>
            </a:r>
          </a:p>
          <a:p>
            <a:endParaRPr lang="en-gb" sz="1800" dirty="0">
              <a:solidFill>
                <a:schemeClr val="tx1"/>
              </a:solidFill>
              <a:latin typeface="DINPro" pitchFamily="2" charset="0"/>
            </a:endParaRPr>
          </a:p>
          <a:p>
            <a:pPr algn="l" rtl="0"/>
            <a:r>
              <a:rPr lang="en-gb" sz="1800" b="0" i="0" u="none" baseline="0" dirty="0">
                <a:solidFill>
                  <a:schemeClr val="tx1"/>
                </a:solidFill>
                <a:latin typeface="DINPro" pitchFamily="2" charset="0"/>
                <a:ea typeface="DINPro" pitchFamily="2" charset="0"/>
                <a:cs typeface="DINPro" pitchFamily="2" charset="0"/>
              </a:rPr>
              <a:t>If you have any questions </a:t>
            </a:r>
            <a:br>
              <a:rPr lang="en-GB" sz="1800" b="0" i="0" u="none" baseline="0" dirty="0">
                <a:solidFill>
                  <a:schemeClr val="tx1"/>
                </a:solidFill>
                <a:latin typeface="DINPro" pitchFamily="2" charset="0"/>
                <a:ea typeface="DINPro" pitchFamily="2" charset="0"/>
                <a:cs typeface="DINPro" pitchFamily="2" charset="0"/>
              </a:rPr>
            </a:br>
            <a:r>
              <a:rPr lang="en-gb" sz="1800" b="0" i="0" u="none" baseline="0" dirty="0">
                <a:solidFill>
                  <a:schemeClr val="tx1"/>
                </a:solidFill>
                <a:latin typeface="DINPro" pitchFamily="2" charset="0"/>
                <a:ea typeface="DINPro" pitchFamily="2" charset="0"/>
                <a:cs typeface="DINPro" pitchFamily="2" charset="0"/>
              </a:rPr>
              <a:t>on VU-wide policies or agreements,</a:t>
            </a:r>
            <a:r>
              <a:rPr lang="en-GB" sz="1800" b="0" i="0" u="none" baseline="0" dirty="0">
                <a:solidFill>
                  <a:schemeClr val="tx1"/>
                </a:solidFill>
                <a:latin typeface="DINPro" pitchFamily="2" charset="0"/>
                <a:ea typeface="DINPro" pitchFamily="2" charset="0"/>
                <a:cs typeface="DINPro" pitchFamily="2" charset="0"/>
              </a:rPr>
              <a:t> </a:t>
            </a:r>
            <a:r>
              <a:rPr lang="en-gb" sz="1800" b="0" i="0" u="none" baseline="0" dirty="0">
                <a:solidFill>
                  <a:schemeClr val="tx1"/>
                </a:solidFill>
                <a:latin typeface="DINPro" pitchFamily="2" charset="0"/>
                <a:ea typeface="DINPro" pitchFamily="2" charset="0"/>
                <a:cs typeface="DINPro" pitchFamily="2" charset="0"/>
              </a:rPr>
              <a:t>please send </a:t>
            </a:r>
            <a:br>
              <a:rPr lang="en-GB" sz="1800" b="0" i="0" u="none" baseline="0" dirty="0">
                <a:solidFill>
                  <a:schemeClr val="tx1"/>
                </a:solidFill>
                <a:latin typeface="DINPro" pitchFamily="2" charset="0"/>
                <a:ea typeface="DINPro" pitchFamily="2" charset="0"/>
                <a:cs typeface="DINPro" pitchFamily="2" charset="0"/>
              </a:rPr>
            </a:br>
            <a:r>
              <a:rPr lang="en-gb" sz="1800" b="0" i="0" u="none" baseline="0" dirty="0">
                <a:solidFill>
                  <a:schemeClr val="tx1"/>
                </a:solidFill>
                <a:latin typeface="DINPro" pitchFamily="2" charset="0"/>
                <a:ea typeface="DINPro" pitchFamily="2" charset="0"/>
                <a:cs typeface="DINPro" pitchFamily="2" charset="0"/>
              </a:rPr>
              <a:t>an email to </a:t>
            </a:r>
            <a:r>
              <a:rPr lang="en-gb" sz="1800" b="0" i="0" u="none" baseline="0" dirty="0">
                <a:solidFill>
                  <a:schemeClr val="bg1"/>
                </a:solidFill>
                <a:latin typeface="DINPro" pitchFamily="2" charset="0"/>
                <a:ea typeface="DINPro" pitchFamily="2" charset="0"/>
                <a:cs typeface="DINPro" pitchFamily="2" charset="0"/>
                <a:hlinkClick r:id="rId3">
                  <a:extLst>
                    <a:ext uri="{A12FA001-AC4F-418D-AE19-62706E023703}">
                      <ahyp:hlinkClr xmlns:ahyp="http://schemas.microsoft.com/office/drawing/2018/hyperlinkcolor" val="tx"/>
                    </a:ext>
                  </a:extLst>
                </a:hlinkClick>
              </a:rPr>
              <a:t>erkennenenwaarderen@vu.nl</a:t>
            </a:r>
            <a:endParaRPr lang="en-gb" sz="1800" dirty="0">
              <a:solidFill>
                <a:schemeClr val="bg1"/>
              </a:solidFill>
              <a:latin typeface="DINPro" pitchFamily="2" charset="0"/>
            </a:endParaRPr>
          </a:p>
          <a:p>
            <a:pPr algn="l" rtl="0"/>
            <a:br>
              <a:rPr lang="en-gb" dirty="0"/>
            </a:br>
            <a:endParaRPr lang="en-gb" dirty="0"/>
          </a:p>
          <a:p>
            <a:pPr algn="l" rtl="0"/>
            <a:r>
              <a:rPr lang="en-gb" b="0" i="0" u="none" baseline="0" dirty="0"/>
              <a:t> </a:t>
            </a:r>
          </a:p>
        </p:txBody>
      </p:sp>
      <p:sp>
        <p:nvSpPr>
          <p:cNvPr id="5" name="Tijdelijke aanduiding voor dianummer 4">
            <a:extLst>
              <a:ext uri="{FF2B5EF4-FFF2-40B4-BE49-F238E27FC236}">
                <a16:creationId xmlns:a16="http://schemas.microsoft.com/office/drawing/2014/main" id="{E72B610C-24D8-2F8B-A73F-34D61C54E9FD}"/>
              </a:ext>
            </a:extLst>
          </p:cNvPr>
          <p:cNvSpPr>
            <a:spLocks noGrp="1"/>
          </p:cNvSpPr>
          <p:nvPr>
            <p:ph type="sldNum" sz="quarter" idx="15"/>
          </p:nvPr>
        </p:nvSpPr>
        <p:spPr/>
        <p:txBody>
          <a:bodyPr/>
          <a:lstStyle/>
          <a:p>
            <a:pPr algn="l" rtl="0"/>
            <a:fld id="{840C1E0B-154D-844F-9C3C-CB8827A7EAB0}" type="slidenum">
              <a:rPr/>
              <a:pPr algn="l"/>
              <a:t>13</a:t>
            </a:fld>
            <a:r>
              <a:rPr lang="en-gb" b="0" i="0" u="none" baseline="0"/>
              <a:t> </a:t>
            </a:r>
          </a:p>
        </p:txBody>
      </p:sp>
      <p:pic>
        <p:nvPicPr>
          <p:cNvPr id="7" name="Afbeelding 6" descr="Afbeelding met schoeisel, tekenfilm, kleding, persoon&#10;&#10;Automatisch gegenereerde beschrijving">
            <a:extLst>
              <a:ext uri="{FF2B5EF4-FFF2-40B4-BE49-F238E27FC236}">
                <a16:creationId xmlns:a16="http://schemas.microsoft.com/office/drawing/2014/main" id="{F2A0F436-5643-1CF1-5F43-5D6E9C519B9E}"/>
              </a:ext>
            </a:extLst>
          </p:cNvPr>
          <p:cNvPicPr>
            <a:picLocks noChangeAspect="1"/>
          </p:cNvPicPr>
          <p:nvPr/>
        </p:nvPicPr>
        <p:blipFill>
          <a:blip r:embed="rId4"/>
          <a:srcRect l="9754" t="3474" r="8618" b="4029"/>
          <a:stretch/>
        </p:blipFill>
        <p:spPr>
          <a:xfrm>
            <a:off x="5359644" y="1747434"/>
            <a:ext cx="4200041" cy="3363132"/>
          </a:xfrm>
          <a:prstGeom prst="rect">
            <a:avLst/>
          </a:prstGeom>
        </p:spPr>
      </p:pic>
      <p:sp>
        <p:nvSpPr>
          <p:cNvPr id="8" name="Tijdelijke aanduiding voor voettekst 3">
            <a:extLst>
              <a:ext uri="{FF2B5EF4-FFF2-40B4-BE49-F238E27FC236}">
                <a16:creationId xmlns:a16="http://schemas.microsoft.com/office/drawing/2014/main" id="{CD994342-C0FE-4A92-7FBF-F2DFEF67CF07}"/>
              </a:ext>
            </a:extLst>
          </p:cNvPr>
          <p:cNvSpPr>
            <a:spLocks noGrp="1"/>
          </p:cNvSpPr>
          <p:nvPr>
            <p:ph type="ftr" sz="quarter" idx="14"/>
          </p:nvPr>
        </p:nvSpPr>
        <p:spPr>
          <a:xfrm>
            <a:off x="2200758" y="6228603"/>
            <a:ext cx="2018171" cy="356461"/>
          </a:xfrm>
        </p:spPr>
        <p:txBody>
          <a:bodyPr/>
          <a:lstStyle/>
          <a:p>
            <a:endParaRPr lang="en-gb" dirty="0"/>
          </a:p>
        </p:txBody>
      </p:sp>
      <p:sp>
        <p:nvSpPr>
          <p:cNvPr id="9" name="Tekstvak 8">
            <a:extLst>
              <a:ext uri="{FF2B5EF4-FFF2-40B4-BE49-F238E27FC236}">
                <a16:creationId xmlns:a16="http://schemas.microsoft.com/office/drawing/2014/main" id="{CD08D789-510A-F055-4551-74B8B4AEB67F}"/>
              </a:ext>
            </a:extLst>
          </p:cNvPr>
          <p:cNvSpPr txBox="1"/>
          <p:nvPr/>
        </p:nvSpPr>
        <p:spPr>
          <a:xfrm>
            <a:off x="2774197" y="63233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rtl="0"/>
            <a:endParaRPr lang="en-gb" sz="2400" dirty="0">
              <a:solidFill>
                <a:srgbClr val="005CA9"/>
              </a:solidFill>
            </a:endParaRPr>
          </a:p>
        </p:txBody>
      </p:sp>
    </p:spTree>
    <p:extLst>
      <p:ext uri="{BB962C8B-B14F-4D97-AF65-F5344CB8AC3E}">
        <p14:creationId xmlns:p14="http://schemas.microsoft.com/office/powerpoint/2010/main" val="1023857810"/>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6B3C0B29-ED6C-8920-27D0-F433452C2446}"/>
              </a:ext>
            </a:extLst>
          </p:cNvPr>
          <p:cNvSpPr>
            <a:spLocks noGrp="1"/>
          </p:cNvSpPr>
          <p:nvPr>
            <p:ph type="sldNum" sz="quarter" idx="15"/>
          </p:nvPr>
        </p:nvSpPr>
        <p:spPr/>
        <p:txBody>
          <a:bodyPr anchor="ctr">
            <a:normAutofit/>
          </a:bodyPr>
          <a:lstStyle/>
          <a:p>
            <a:pPr algn="l" rtl="0">
              <a:spcAft>
                <a:spcPts val="600"/>
              </a:spcAft>
            </a:pPr>
            <a:fld id="{840C1E0B-154D-844F-9C3C-CB8827A7EAB0}" type="slidenum">
              <a:rPr/>
              <a:pPr algn="l">
                <a:spcAft>
                  <a:spcPts val="600"/>
                </a:spcAft>
              </a:pPr>
              <a:t>2</a:t>
            </a:fld>
            <a:r>
              <a:rPr lang="en-gb" b="0" i="0" u="none" baseline="0"/>
              <a:t> </a:t>
            </a:r>
          </a:p>
        </p:txBody>
      </p:sp>
      <p:sp>
        <p:nvSpPr>
          <p:cNvPr id="10" name="Titel 1">
            <a:extLst>
              <a:ext uri="{FF2B5EF4-FFF2-40B4-BE49-F238E27FC236}">
                <a16:creationId xmlns:a16="http://schemas.microsoft.com/office/drawing/2014/main" id="{4194473A-BDF1-3445-49C7-216DF95036A1}"/>
              </a:ext>
            </a:extLst>
          </p:cNvPr>
          <p:cNvSpPr txBox="1">
            <a:spLocks/>
          </p:cNvSpPr>
          <p:nvPr/>
        </p:nvSpPr>
        <p:spPr>
          <a:xfrm>
            <a:off x="442841" y="447567"/>
            <a:ext cx="4917663" cy="782467"/>
          </a:xfrm>
          <a:prstGeom prst="rect">
            <a:avLst/>
          </a:prstGeom>
          <a:solidFill>
            <a:srgbClr val="0077B3"/>
          </a:solidFill>
        </p:spPr>
        <p:txBody>
          <a:bodyPr vert="horz" wrap="square" lIns="251999" tIns="216000" rIns="216000" bIns="216000" rtlCol="0" anchor="ctr">
            <a:sp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b="0" i="0" u="none" baseline="0" dirty="0"/>
              <a:t>Academic career paths in brief</a:t>
            </a:r>
          </a:p>
        </p:txBody>
      </p:sp>
      <p:sp>
        <p:nvSpPr>
          <p:cNvPr id="13" name="Graphic 11">
            <a:extLst>
              <a:ext uri="{FF2B5EF4-FFF2-40B4-BE49-F238E27FC236}">
                <a16:creationId xmlns:a16="http://schemas.microsoft.com/office/drawing/2014/main" id="{8AD6C916-D48E-C308-109B-8E8A36CE32F6}"/>
              </a:ext>
            </a:extLst>
          </p:cNvPr>
          <p:cNvSpPr/>
          <p:nvPr/>
        </p:nvSpPr>
        <p:spPr>
          <a:xfrm>
            <a:off x="9678090" y="718343"/>
            <a:ext cx="746934" cy="746933"/>
          </a:xfrm>
          <a:custGeom>
            <a:avLst/>
            <a:gdLst>
              <a:gd name="connsiteX0" fmla="*/ 578453 w 4627663"/>
              <a:gd name="connsiteY0" fmla="*/ 578453 h 4627654"/>
              <a:gd name="connsiteX1" fmla="*/ 578453 w 4627663"/>
              <a:gd name="connsiteY1" fmla="*/ 1446133 h 4627654"/>
              <a:gd name="connsiteX2" fmla="*/ 3967896 w 4627663"/>
              <a:gd name="connsiteY2" fmla="*/ 1446133 h 4627654"/>
              <a:gd name="connsiteX3" fmla="*/ 4320369 w 4627663"/>
              <a:gd name="connsiteY3" fmla="*/ 1012365 h 4627654"/>
              <a:gd name="connsiteX4" fmla="*/ 3967896 w 4627663"/>
              <a:gd name="connsiteY4" fmla="*/ 578444 h 4627654"/>
              <a:gd name="connsiteX5" fmla="*/ 578453 w 4627663"/>
              <a:gd name="connsiteY5" fmla="*/ 578444 h 4627654"/>
              <a:gd name="connsiteX6" fmla="*/ 4049192 w 4627663"/>
              <a:gd name="connsiteY6" fmla="*/ 3181503 h 4627654"/>
              <a:gd name="connsiteX7" fmla="*/ 4049192 w 4627663"/>
              <a:gd name="connsiteY7" fmla="*/ 2313823 h 4627654"/>
              <a:gd name="connsiteX8" fmla="*/ 659902 w 4627663"/>
              <a:gd name="connsiteY8" fmla="*/ 2313823 h 4627654"/>
              <a:gd name="connsiteX9" fmla="*/ 307276 w 4627663"/>
              <a:gd name="connsiteY9" fmla="*/ 2747591 h 4627654"/>
              <a:gd name="connsiteX10" fmla="*/ 659902 w 4627663"/>
              <a:gd name="connsiteY10" fmla="*/ 3181512 h 4627654"/>
              <a:gd name="connsiteX11" fmla="*/ 4049192 w 4627663"/>
              <a:gd name="connsiteY11" fmla="*/ 3181512 h 4627654"/>
              <a:gd name="connsiteX12" fmla="*/ 3985946 w 4627663"/>
              <a:gd name="connsiteY12" fmla="*/ 1735369 h 4627654"/>
              <a:gd name="connsiteX13" fmla="*/ 2458517 w 4627663"/>
              <a:gd name="connsiteY13" fmla="*/ 1735369 h 4627654"/>
              <a:gd name="connsiteX14" fmla="*/ 2458517 w 4627663"/>
              <a:gd name="connsiteY14" fmla="*/ 2024596 h 4627654"/>
              <a:gd name="connsiteX15" fmla="*/ 4121544 w 4627663"/>
              <a:gd name="connsiteY15" fmla="*/ 2024596 h 4627654"/>
              <a:gd name="connsiteX16" fmla="*/ 4275182 w 4627663"/>
              <a:gd name="connsiteY16" fmla="*/ 2105892 h 4627654"/>
              <a:gd name="connsiteX17" fmla="*/ 4338428 w 4627663"/>
              <a:gd name="connsiteY17" fmla="*/ 2295782 h 4627654"/>
              <a:gd name="connsiteX18" fmla="*/ 4338428 w 4627663"/>
              <a:gd name="connsiteY18" fmla="*/ 3199562 h 4627654"/>
              <a:gd name="connsiteX19" fmla="*/ 4275182 w 4627663"/>
              <a:gd name="connsiteY19" fmla="*/ 3389452 h 4627654"/>
              <a:gd name="connsiteX20" fmla="*/ 4121544 w 4627663"/>
              <a:gd name="connsiteY20" fmla="*/ 3470748 h 4627654"/>
              <a:gd name="connsiteX21" fmla="*/ 2458517 w 4627663"/>
              <a:gd name="connsiteY21" fmla="*/ 3470748 h 4627654"/>
              <a:gd name="connsiteX22" fmla="*/ 2458517 w 4627663"/>
              <a:gd name="connsiteY22" fmla="*/ 4555313 h 4627654"/>
              <a:gd name="connsiteX23" fmla="*/ 2435838 w 4627663"/>
              <a:gd name="connsiteY23" fmla="*/ 4605138 h 4627654"/>
              <a:gd name="connsiteX24" fmla="*/ 2386165 w 4627663"/>
              <a:gd name="connsiteY24" fmla="*/ 4627655 h 4627654"/>
              <a:gd name="connsiteX25" fmla="*/ 2241471 w 4627663"/>
              <a:gd name="connsiteY25" fmla="*/ 4627655 h 4627654"/>
              <a:gd name="connsiteX26" fmla="*/ 2191798 w 4627663"/>
              <a:gd name="connsiteY26" fmla="*/ 4605138 h 4627654"/>
              <a:gd name="connsiteX27" fmla="*/ 2169281 w 4627663"/>
              <a:gd name="connsiteY27" fmla="*/ 4555313 h 4627654"/>
              <a:gd name="connsiteX28" fmla="*/ 2169281 w 4627663"/>
              <a:gd name="connsiteY28" fmla="*/ 3470748 h 4627654"/>
              <a:gd name="connsiteX29" fmla="*/ 641699 w 4627663"/>
              <a:gd name="connsiteY29" fmla="*/ 3470748 h 4627654"/>
              <a:gd name="connsiteX30" fmla="*/ 433921 w 4627663"/>
              <a:gd name="connsiteY30" fmla="*/ 3362306 h 4627654"/>
              <a:gd name="connsiteX31" fmla="*/ 45196 w 4627663"/>
              <a:gd name="connsiteY31" fmla="*/ 2874245 h 4627654"/>
              <a:gd name="connsiteX32" fmla="*/ 0 w 4627663"/>
              <a:gd name="connsiteY32" fmla="*/ 2747601 h 4627654"/>
              <a:gd name="connsiteX33" fmla="*/ 45196 w 4627663"/>
              <a:gd name="connsiteY33" fmla="*/ 2621109 h 4627654"/>
              <a:gd name="connsiteX34" fmla="*/ 433921 w 4627663"/>
              <a:gd name="connsiteY34" fmla="*/ 2133048 h 4627654"/>
              <a:gd name="connsiteX35" fmla="*/ 641699 w 4627663"/>
              <a:gd name="connsiteY35" fmla="*/ 2024605 h 4627654"/>
              <a:gd name="connsiteX36" fmla="*/ 2169290 w 4627663"/>
              <a:gd name="connsiteY36" fmla="*/ 2024605 h 4627654"/>
              <a:gd name="connsiteX37" fmla="*/ 2169290 w 4627663"/>
              <a:gd name="connsiteY37" fmla="*/ 1735379 h 4627654"/>
              <a:gd name="connsiteX38" fmla="*/ 506111 w 4627663"/>
              <a:gd name="connsiteY38" fmla="*/ 1735379 h 4627654"/>
              <a:gd name="connsiteX39" fmla="*/ 352473 w 4627663"/>
              <a:gd name="connsiteY39" fmla="*/ 1654083 h 4627654"/>
              <a:gd name="connsiteX40" fmla="*/ 289227 w 4627663"/>
              <a:gd name="connsiteY40" fmla="*/ 1464193 h 4627654"/>
              <a:gd name="connsiteX41" fmla="*/ 289227 w 4627663"/>
              <a:gd name="connsiteY41" fmla="*/ 560413 h 4627654"/>
              <a:gd name="connsiteX42" fmla="*/ 352473 w 4627663"/>
              <a:gd name="connsiteY42" fmla="*/ 370522 h 4627654"/>
              <a:gd name="connsiteX43" fmla="*/ 506111 w 4627663"/>
              <a:gd name="connsiteY43" fmla="*/ 289227 h 4627654"/>
              <a:gd name="connsiteX44" fmla="*/ 2169290 w 4627663"/>
              <a:gd name="connsiteY44" fmla="*/ 289227 h 4627654"/>
              <a:gd name="connsiteX45" fmla="*/ 2169290 w 4627663"/>
              <a:gd name="connsiteY45" fmla="*/ 72342 h 4627654"/>
              <a:gd name="connsiteX46" fmla="*/ 2191808 w 4627663"/>
              <a:gd name="connsiteY46" fmla="*/ 22517 h 4627654"/>
              <a:gd name="connsiteX47" fmla="*/ 2241480 w 4627663"/>
              <a:gd name="connsiteY47" fmla="*/ 0 h 4627654"/>
              <a:gd name="connsiteX48" fmla="*/ 2386174 w 4627663"/>
              <a:gd name="connsiteY48" fmla="*/ 0 h 4627654"/>
              <a:gd name="connsiteX49" fmla="*/ 2435848 w 4627663"/>
              <a:gd name="connsiteY49" fmla="*/ 22517 h 4627654"/>
              <a:gd name="connsiteX50" fmla="*/ 2458526 w 4627663"/>
              <a:gd name="connsiteY50" fmla="*/ 72342 h 4627654"/>
              <a:gd name="connsiteX51" fmla="*/ 2458526 w 4627663"/>
              <a:gd name="connsiteY51" fmla="*/ 289227 h 4627654"/>
              <a:gd name="connsiteX52" fmla="*/ 3985956 w 4627663"/>
              <a:gd name="connsiteY52" fmla="*/ 289227 h 4627654"/>
              <a:gd name="connsiteX53" fmla="*/ 4193896 w 4627663"/>
              <a:gd name="connsiteY53" fmla="*/ 397669 h 4627654"/>
              <a:gd name="connsiteX54" fmla="*/ 4582468 w 4627663"/>
              <a:gd name="connsiteY54" fmla="*/ 885730 h 4627654"/>
              <a:gd name="connsiteX55" fmla="*/ 4627664 w 4627663"/>
              <a:gd name="connsiteY55" fmla="*/ 1012374 h 4627654"/>
              <a:gd name="connsiteX56" fmla="*/ 4582468 w 4627663"/>
              <a:gd name="connsiteY56" fmla="*/ 1138866 h 4627654"/>
              <a:gd name="connsiteX57" fmla="*/ 4193896 w 4627663"/>
              <a:gd name="connsiteY57" fmla="*/ 1626927 h 4627654"/>
              <a:gd name="connsiteX58" fmla="*/ 3985956 w 4627663"/>
              <a:gd name="connsiteY58" fmla="*/ 1735369 h 462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627663" h="4627654">
                <a:moveTo>
                  <a:pt x="578453" y="578453"/>
                </a:moveTo>
                <a:lnTo>
                  <a:pt x="578453" y="1446133"/>
                </a:lnTo>
                <a:lnTo>
                  <a:pt x="3967896" y="1446133"/>
                </a:lnTo>
                <a:lnTo>
                  <a:pt x="4320369" y="1012365"/>
                </a:lnTo>
                <a:lnTo>
                  <a:pt x="3967896" y="578444"/>
                </a:lnTo>
                <a:lnTo>
                  <a:pt x="578453" y="578444"/>
                </a:lnTo>
                <a:close/>
                <a:moveTo>
                  <a:pt x="4049192" y="3181503"/>
                </a:moveTo>
                <a:lnTo>
                  <a:pt x="4049192" y="2313823"/>
                </a:lnTo>
                <a:lnTo>
                  <a:pt x="659902" y="2313823"/>
                </a:lnTo>
                <a:lnTo>
                  <a:pt x="307276" y="2747591"/>
                </a:lnTo>
                <a:lnTo>
                  <a:pt x="659902" y="3181512"/>
                </a:lnTo>
                <a:lnTo>
                  <a:pt x="4049192" y="3181512"/>
                </a:lnTo>
                <a:close/>
                <a:moveTo>
                  <a:pt x="3985946" y="1735369"/>
                </a:moveTo>
                <a:lnTo>
                  <a:pt x="2458517" y="1735369"/>
                </a:lnTo>
                <a:lnTo>
                  <a:pt x="2458517" y="2024596"/>
                </a:lnTo>
                <a:lnTo>
                  <a:pt x="4121544" y="2024596"/>
                </a:lnTo>
                <a:cubicBezTo>
                  <a:pt x="4181856" y="2024596"/>
                  <a:pt x="4233072" y="2051742"/>
                  <a:pt x="4275182" y="2105892"/>
                </a:cubicBezTo>
                <a:cubicBezTo>
                  <a:pt x="4317292" y="2160194"/>
                  <a:pt x="4338428" y="2223431"/>
                  <a:pt x="4338428" y="2295782"/>
                </a:cubicBezTo>
                <a:lnTo>
                  <a:pt x="4338428" y="3199562"/>
                </a:lnTo>
                <a:cubicBezTo>
                  <a:pt x="4338428" y="3271904"/>
                  <a:pt x="4317292" y="3335150"/>
                  <a:pt x="4275182" y="3389452"/>
                </a:cubicBezTo>
                <a:cubicBezTo>
                  <a:pt x="4233072" y="3443592"/>
                  <a:pt x="4181856" y="3470748"/>
                  <a:pt x="4121544" y="3470748"/>
                </a:cubicBezTo>
                <a:lnTo>
                  <a:pt x="2458517" y="3470748"/>
                </a:lnTo>
                <a:lnTo>
                  <a:pt x="2458517" y="4555313"/>
                </a:lnTo>
                <a:cubicBezTo>
                  <a:pt x="2458517" y="4573362"/>
                  <a:pt x="2450954" y="4590022"/>
                  <a:pt x="2435838" y="4605138"/>
                </a:cubicBezTo>
                <a:cubicBezTo>
                  <a:pt x="2420874" y="4620102"/>
                  <a:pt x="2404215" y="4627655"/>
                  <a:pt x="2386165" y="4627655"/>
                </a:cubicBezTo>
                <a:lnTo>
                  <a:pt x="2241471" y="4627655"/>
                </a:lnTo>
                <a:cubicBezTo>
                  <a:pt x="2223421" y="4627655"/>
                  <a:pt x="2206914" y="4620092"/>
                  <a:pt x="2191798" y="4605138"/>
                </a:cubicBezTo>
                <a:cubicBezTo>
                  <a:pt x="2176682" y="4590022"/>
                  <a:pt x="2169281" y="4573362"/>
                  <a:pt x="2169281" y="4555313"/>
                </a:cubicBezTo>
                <a:lnTo>
                  <a:pt x="2169281" y="3470748"/>
                </a:lnTo>
                <a:lnTo>
                  <a:pt x="641699" y="3470748"/>
                </a:lnTo>
                <a:cubicBezTo>
                  <a:pt x="557317" y="3470748"/>
                  <a:pt x="488061" y="3434648"/>
                  <a:pt x="433921" y="3362306"/>
                </a:cubicBezTo>
                <a:lnTo>
                  <a:pt x="45196" y="2874245"/>
                </a:lnTo>
                <a:cubicBezTo>
                  <a:pt x="15116" y="2837993"/>
                  <a:pt x="0" y="2795883"/>
                  <a:pt x="0" y="2747601"/>
                </a:cubicBezTo>
                <a:cubicBezTo>
                  <a:pt x="0" y="2699318"/>
                  <a:pt x="15116" y="2657361"/>
                  <a:pt x="45196" y="2621109"/>
                </a:cubicBezTo>
                <a:lnTo>
                  <a:pt x="433921" y="2133048"/>
                </a:lnTo>
                <a:cubicBezTo>
                  <a:pt x="488061" y="2060705"/>
                  <a:pt x="557327" y="2024605"/>
                  <a:pt x="641699" y="2024605"/>
                </a:cubicBezTo>
                <a:lnTo>
                  <a:pt x="2169290" y="2024605"/>
                </a:lnTo>
                <a:lnTo>
                  <a:pt x="2169290" y="1735379"/>
                </a:lnTo>
                <a:lnTo>
                  <a:pt x="506111" y="1735379"/>
                </a:lnTo>
                <a:cubicBezTo>
                  <a:pt x="445951" y="1735379"/>
                  <a:pt x="394735" y="1708233"/>
                  <a:pt x="352473" y="1654083"/>
                </a:cubicBezTo>
                <a:cubicBezTo>
                  <a:pt x="310363" y="1599781"/>
                  <a:pt x="289227" y="1536544"/>
                  <a:pt x="289227" y="1464193"/>
                </a:cubicBezTo>
                <a:lnTo>
                  <a:pt x="289227" y="560413"/>
                </a:lnTo>
                <a:cubicBezTo>
                  <a:pt x="289227" y="488071"/>
                  <a:pt x="310363" y="424825"/>
                  <a:pt x="352473" y="370522"/>
                </a:cubicBezTo>
                <a:cubicBezTo>
                  <a:pt x="394735" y="316382"/>
                  <a:pt x="445951" y="289227"/>
                  <a:pt x="506111" y="289227"/>
                </a:cubicBezTo>
                <a:lnTo>
                  <a:pt x="2169290" y="289227"/>
                </a:lnTo>
                <a:lnTo>
                  <a:pt x="2169290" y="72342"/>
                </a:lnTo>
                <a:cubicBezTo>
                  <a:pt x="2169290" y="54293"/>
                  <a:pt x="2176691" y="37633"/>
                  <a:pt x="2191808" y="22517"/>
                </a:cubicBezTo>
                <a:cubicBezTo>
                  <a:pt x="2206923" y="7553"/>
                  <a:pt x="2223430" y="0"/>
                  <a:pt x="2241480" y="0"/>
                </a:cubicBezTo>
                <a:lnTo>
                  <a:pt x="2386174" y="0"/>
                </a:lnTo>
                <a:cubicBezTo>
                  <a:pt x="2404224" y="0"/>
                  <a:pt x="2420884" y="7563"/>
                  <a:pt x="2435848" y="22517"/>
                </a:cubicBezTo>
                <a:cubicBezTo>
                  <a:pt x="2450963" y="37633"/>
                  <a:pt x="2458526" y="54293"/>
                  <a:pt x="2458526" y="72342"/>
                </a:cubicBezTo>
                <a:lnTo>
                  <a:pt x="2458526" y="289227"/>
                </a:lnTo>
                <a:lnTo>
                  <a:pt x="3985956" y="289227"/>
                </a:lnTo>
                <a:cubicBezTo>
                  <a:pt x="4070337" y="289227"/>
                  <a:pt x="4139594" y="325326"/>
                  <a:pt x="4193896" y="397669"/>
                </a:cubicBezTo>
                <a:lnTo>
                  <a:pt x="4582468" y="885730"/>
                </a:lnTo>
                <a:cubicBezTo>
                  <a:pt x="4612548" y="921982"/>
                  <a:pt x="4627664" y="964092"/>
                  <a:pt x="4627664" y="1012374"/>
                </a:cubicBezTo>
                <a:cubicBezTo>
                  <a:pt x="4627664" y="1060657"/>
                  <a:pt x="4612548" y="1102614"/>
                  <a:pt x="4582468" y="1138866"/>
                </a:cubicBezTo>
                <a:lnTo>
                  <a:pt x="4193896" y="1626927"/>
                </a:lnTo>
                <a:cubicBezTo>
                  <a:pt x="4139594" y="1699270"/>
                  <a:pt x="4070337" y="1735369"/>
                  <a:pt x="3985956" y="1735369"/>
                </a:cubicBezTo>
              </a:path>
            </a:pathLst>
          </a:custGeom>
          <a:solidFill>
            <a:schemeClr val="bg1"/>
          </a:solidFill>
          <a:ln w="0" cap="flat">
            <a:noFill/>
            <a:prstDash val="solid"/>
            <a:miter/>
          </a:ln>
        </p:spPr>
        <p:txBody>
          <a:bodyPr rtlCol="0" anchor="ctr"/>
          <a:lstStyle/>
          <a:p>
            <a:endParaRPr lang="en-gb" dirty="0"/>
          </a:p>
        </p:txBody>
      </p:sp>
      <p:pic>
        <p:nvPicPr>
          <p:cNvPr id="4" name="Afbeelding 3" descr="Afbeelding met kleding, schoeisel, staan, persoon&#10;&#10;Automatisch gegenereerde beschrijving">
            <a:extLst>
              <a:ext uri="{FF2B5EF4-FFF2-40B4-BE49-F238E27FC236}">
                <a16:creationId xmlns:a16="http://schemas.microsoft.com/office/drawing/2014/main" id="{144A8AE6-1BAD-7AB6-5AC8-B5CB0B98728D}"/>
              </a:ext>
            </a:extLst>
          </p:cNvPr>
          <p:cNvPicPr>
            <a:picLocks noChangeAspect="1"/>
          </p:cNvPicPr>
          <p:nvPr/>
        </p:nvPicPr>
        <p:blipFill>
          <a:blip r:embed="rId2"/>
          <a:srcRect l="46921" r="1896"/>
          <a:stretch/>
        </p:blipFill>
        <p:spPr>
          <a:xfrm>
            <a:off x="9248305" y="1542236"/>
            <a:ext cx="1606505" cy="2218002"/>
          </a:xfrm>
          <a:prstGeom prst="rect">
            <a:avLst/>
          </a:prstGeom>
        </p:spPr>
      </p:pic>
      <p:sp>
        <p:nvSpPr>
          <p:cNvPr id="6" name="Tekstvak 5">
            <a:extLst>
              <a:ext uri="{FF2B5EF4-FFF2-40B4-BE49-F238E27FC236}">
                <a16:creationId xmlns:a16="http://schemas.microsoft.com/office/drawing/2014/main" id="{CF9B7F9C-AE05-5C07-415C-FB405032C393}"/>
              </a:ext>
            </a:extLst>
          </p:cNvPr>
          <p:cNvSpPr txBox="1"/>
          <p:nvPr/>
        </p:nvSpPr>
        <p:spPr>
          <a:xfrm>
            <a:off x="12593782" y="5957455"/>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rtl="0"/>
            <a:endParaRPr lang="en-gb" sz="2400" dirty="0">
              <a:solidFill>
                <a:srgbClr val="005CA9"/>
              </a:solidFill>
            </a:endParaRPr>
          </a:p>
        </p:txBody>
      </p:sp>
      <p:sp>
        <p:nvSpPr>
          <p:cNvPr id="14" name="Titel 1">
            <a:extLst>
              <a:ext uri="{FF2B5EF4-FFF2-40B4-BE49-F238E27FC236}">
                <a16:creationId xmlns:a16="http://schemas.microsoft.com/office/drawing/2014/main" id="{28D97148-9D51-DDC2-8E9A-AAB0FF6A6C94}"/>
              </a:ext>
            </a:extLst>
          </p:cNvPr>
          <p:cNvSpPr txBox="1">
            <a:spLocks/>
          </p:cNvSpPr>
          <p:nvPr/>
        </p:nvSpPr>
        <p:spPr>
          <a:xfrm>
            <a:off x="1685925" y="6237217"/>
            <a:ext cx="473194" cy="380529"/>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5" name="Titel 1">
            <a:extLst>
              <a:ext uri="{FF2B5EF4-FFF2-40B4-BE49-F238E27FC236}">
                <a16:creationId xmlns:a16="http://schemas.microsoft.com/office/drawing/2014/main" id="{F6277D61-4B72-03F1-C4A7-90B62DFA335F}"/>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7" name="Titel 1">
            <a:extLst>
              <a:ext uri="{FF2B5EF4-FFF2-40B4-BE49-F238E27FC236}">
                <a16:creationId xmlns:a16="http://schemas.microsoft.com/office/drawing/2014/main" id="{BF0D4708-0F27-7912-4720-2A770CC98AE0}"/>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8" name="Titel 1">
            <a:extLst>
              <a:ext uri="{FF2B5EF4-FFF2-40B4-BE49-F238E27FC236}">
                <a16:creationId xmlns:a16="http://schemas.microsoft.com/office/drawing/2014/main" id="{DD05C427-1D10-06AE-462C-565C4B929150}"/>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25" name="Titel 1">
            <a:extLst>
              <a:ext uri="{FF2B5EF4-FFF2-40B4-BE49-F238E27FC236}">
                <a16:creationId xmlns:a16="http://schemas.microsoft.com/office/drawing/2014/main" id="{99D7503D-15CD-DB57-4DD7-07EAF525F927}"/>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26" name="Tijdelijke aanduiding voor tekst 2">
            <a:extLst>
              <a:ext uri="{FF2B5EF4-FFF2-40B4-BE49-F238E27FC236}">
                <a16:creationId xmlns:a16="http://schemas.microsoft.com/office/drawing/2014/main" id="{68F51D81-5F21-F50E-1195-4D16C7112497}"/>
              </a:ext>
            </a:extLst>
          </p:cNvPr>
          <p:cNvSpPr txBox="1">
            <a:spLocks/>
          </p:cNvSpPr>
          <p:nvPr/>
        </p:nvSpPr>
        <p:spPr>
          <a:xfrm>
            <a:off x="1685925" y="1685924"/>
            <a:ext cx="3893240" cy="4270375"/>
          </a:xfrm>
          <a:prstGeom prst="rect">
            <a:avLst/>
          </a:prstGeom>
        </p:spPr>
        <p:txBody>
          <a:bodyPr vert="horz" lIns="0" tIns="0" rIns="0" bIns="0" numCol="1" spcCol="18000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Whom does it concern?</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All academics with an appointment </a:t>
            </a:r>
            <a:br>
              <a:rPr lang="en-gb" sz="1500" dirty="0">
                <a:solidFill>
                  <a:schemeClr val="tx1"/>
                </a:solidFill>
                <a:latin typeface="DINPro" pitchFamily="2" charset="0"/>
              </a:rPr>
            </a:br>
            <a:r>
              <a:rPr lang="en-gb" sz="1500" b="0" i="0" u="none" baseline="0" dirty="0">
                <a:solidFill>
                  <a:schemeClr val="tx1"/>
                </a:solidFill>
                <a:latin typeface="DINPro" pitchFamily="2" charset="0"/>
                <a:ea typeface="DINPro" pitchFamily="2" charset="0"/>
                <a:cs typeface="DINPro" pitchFamily="2" charset="0"/>
              </a:rPr>
              <a:t>as assistant professor, associate professor or full professor.</a:t>
            </a:r>
          </a:p>
          <a:p>
            <a:pPr algn="l" rtl="0">
              <a:lnSpc>
                <a:spcPct val="100000"/>
              </a:lnSpc>
            </a:pPr>
            <a:endParaRPr lang="en-gb" sz="1500" dirty="0">
              <a:solidFill>
                <a:schemeClr val="tx1"/>
              </a:solidFill>
              <a:latin typeface="DINPro" pitchFamily="2" charset="0"/>
            </a:endParaRPr>
          </a:p>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What is the idea?</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With your manager, agree on a focus in one of the core domains: education, research or impact. Whatever your focus may be, combining education and research continues to be the core of any academic career. This combination is and will remain fundamental.</a:t>
            </a:r>
          </a:p>
          <a:p>
            <a:pPr algn="l" rtl="0">
              <a:lnSpc>
                <a:spcPct val="100000"/>
              </a:lnSpc>
            </a:pPr>
            <a:endParaRPr lang="en-gb" sz="1500" dirty="0">
              <a:solidFill>
                <a:schemeClr val="tx1"/>
              </a:solidFill>
              <a:latin typeface="DINPro" pitchFamily="2" charset="0"/>
            </a:endParaRPr>
          </a:p>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How do you make agreements on this?</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In the annual consultation with your manager, based on what suits you </a:t>
            </a:r>
            <a:r>
              <a:rPr lang="en-gb" sz="1500" b="0" u="none" baseline="0" dirty="0">
                <a:solidFill>
                  <a:schemeClr val="tx1"/>
                </a:solidFill>
                <a:latin typeface="DINPro" pitchFamily="2" charset="0"/>
                <a:ea typeface="DINPro" pitchFamily="2" charset="0"/>
                <a:cs typeface="DINPro" pitchFamily="2" charset="0"/>
              </a:rPr>
              <a:t>best</a:t>
            </a:r>
            <a:r>
              <a:rPr lang="en-gb" sz="1500" b="0" i="0" u="none" baseline="0" dirty="0">
                <a:solidFill>
                  <a:schemeClr val="tx1"/>
                </a:solidFill>
                <a:latin typeface="DINPro" pitchFamily="2" charset="0"/>
                <a:ea typeface="DINPro" pitchFamily="2" charset="0"/>
                <a:cs typeface="DINPro" pitchFamily="2" charset="0"/>
              </a:rPr>
              <a:t> </a:t>
            </a:r>
            <a:r>
              <a:rPr lang="en-gb" sz="1500" b="0" i="1" u="none" baseline="0" dirty="0">
                <a:solidFill>
                  <a:schemeClr val="tx1"/>
                </a:solidFill>
                <a:latin typeface="DINPro" pitchFamily="2" charset="0"/>
                <a:ea typeface="DINPro" pitchFamily="2" charset="0"/>
                <a:cs typeface="DINPro" pitchFamily="2" charset="0"/>
              </a:rPr>
              <a:t>and</a:t>
            </a:r>
            <a:r>
              <a:rPr lang="en-gb" sz="1500" b="0" i="0" u="none" baseline="0" dirty="0">
                <a:solidFill>
                  <a:schemeClr val="tx1"/>
                </a:solidFill>
                <a:latin typeface="DINPro" pitchFamily="2" charset="0"/>
                <a:ea typeface="DINPro" pitchFamily="2" charset="0"/>
                <a:cs typeface="DINPro" pitchFamily="2" charset="0"/>
              </a:rPr>
              <a:t> makes an optimal contribution to the objectives of the collective: your team, department or faculty.</a:t>
            </a:r>
          </a:p>
        </p:txBody>
      </p:sp>
      <p:sp>
        <p:nvSpPr>
          <p:cNvPr id="27" name="Tijdelijke aanduiding voor tekst 2">
            <a:extLst>
              <a:ext uri="{FF2B5EF4-FFF2-40B4-BE49-F238E27FC236}">
                <a16:creationId xmlns:a16="http://schemas.microsoft.com/office/drawing/2014/main" id="{05509390-B4CB-C017-D7AB-9F247B0C12A7}"/>
              </a:ext>
            </a:extLst>
          </p:cNvPr>
          <p:cNvSpPr txBox="1">
            <a:spLocks/>
          </p:cNvSpPr>
          <p:nvPr/>
        </p:nvSpPr>
        <p:spPr>
          <a:xfrm>
            <a:off x="5924933" y="5318933"/>
            <a:ext cx="3323372" cy="637367"/>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ct val="100000"/>
              </a:lnSpc>
            </a:pPr>
            <a:r>
              <a:rPr lang="en-gb" sz="2000" b="0" i="0" u="none" baseline="0" dirty="0">
                <a:solidFill>
                  <a:schemeClr val="bg1"/>
                </a:solidFill>
                <a:latin typeface="DINPro" pitchFamily="2" charset="0"/>
                <a:ea typeface="DINPro" pitchFamily="2" charset="0"/>
                <a:cs typeface="DINPro" pitchFamily="2" charset="0"/>
              </a:rPr>
              <a:t>More information about this can be found in this </a:t>
            </a:r>
            <a:r>
              <a:rPr lang="en-gb" sz="2000" b="1" i="0" u="none" baseline="0" dirty="0">
                <a:solidFill>
                  <a:schemeClr val="bg1"/>
                </a:solidFill>
                <a:latin typeface="DINPro-Bold" pitchFamily="2" charset="0"/>
                <a:ea typeface="DINPro-Bold" pitchFamily="2" charset="0"/>
                <a:cs typeface="DINPro-Bold" pitchFamily="2" charset="0"/>
              </a:rPr>
              <a:t>guide</a:t>
            </a:r>
          </a:p>
        </p:txBody>
      </p:sp>
      <p:sp>
        <p:nvSpPr>
          <p:cNvPr id="28" name="Tijdelijke aanduiding voor tekst 2">
            <a:extLst>
              <a:ext uri="{FF2B5EF4-FFF2-40B4-BE49-F238E27FC236}">
                <a16:creationId xmlns:a16="http://schemas.microsoft.com/office/drawing/2014/main" id="{F4C4A431-8AA2-F63E-FBD7-6E403A7A3CEB}"/>
              </a:ext>
            </a:extLst>
          </p:cNvPr>
          <p:cNvSpPr txBox="1">
            <a:spLocks/>
          </p:cNvSpPr>
          <p:nvPr/>
        </p:nvSpPr>
        <p:spPr>
          <a:xfrm>
            <a:off x="5924933" y="1685925"/>
            <a:ext cx="3309373" cy="3211195"/>
          </a:xfrm>
          <a:prstGeom prst="rect">
            <a:avLst/>
          </a:prstGeom>
        </p:spPr>
        <p:txBody>
          <a:bodyPr vert="horz" lIns="0" tIns="0" rIns="0" bIns="0" numCol="1" spcCol="18000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Why are we doing this?</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It is neither realistic nor necessary for every academic to excel in all core domains. Many academics are currently experiencing too much emphasis on research performance, which puts pressure on ambitions in education, impact and leadership.</a:t>
            </a:r>
          </a:p>
          <a:p>
            <a:pPr algn="l" rtl="0">
              <a:lnSpc>
                <a:spcPct val="100000"/>
              </a:lnSpc>
            </a:pPr>
            <a:endParaRPr lang="en-gb" sz="1500" dirty="0">
              <a:solidFill>
                <a:schemeClr val="tx1"/>
              </a:solidFill>
              <a:latin typeface="DINPro" pitchFamily="2" charset="0"/>
            </a:endParaRPr>
          </a:p>
          <a:p>
            <a:pPr algn="l" rtl="0">
              <a:lnSpc>
                <a:spcPct val="100000"/>
              </a:lnSpc>
            </a:pPr>
            <a:r>
              <a:rPr lang="en-gb" sz="1700" b="1" i="0" u="none" baseline="0" dirty="0">
                <a:solidFill>
                  <a:schemeClr val="bg1"/>
                </a:solidFill>
                <a:latin typeface="DINPro-Bold" pitchFamily="2" charset="0"/>
                <a:ea typeface="DINPro-Bold" pitchFamily="2" charset="0"/>
                <a:cs typeface="DINPro-Bold" pitchFamily="2" charset="0"/>
              </a:rPr>
              <a:t>When will this take effect?</a:t>
            </a:r>
          </a:p>
          <a:p>
            <a:pPr algn="l" rtl="0">
              <a:lnSpc>
                <a:spcPct val="100000"/>
              </a:lnSpc>
            </a:pPr>
            <a:r>
              <a:rPr lang="en-gb" sz="1500" b="0" i="0" u="none" baseline="0" dirty="0">
                <a:solidFill>
                  <a:schemeClr val="tx1"/>
                </a:solidFill>
                <a:latin typeface="DINPro" pitchFamily="2" charset="0"/>
                <a:ea typeface="DINPro" pitchFamily="2" charset="0"/>
                <a:cs typeface="DINPro" pitchFamily="2" charset="0"/>
              </a:rPr>
              <a:t>In 2025. The annual consultation always takes place between </a:t>
            </a:r>
            <a:br>
              <a:rPr lang="en-GB" sz="1500" b="0" i="0" u="none" baseline="0" dirty="0">
                <a:solidFill>
                  <a:schemeClr val="tx1"/>
                </a:solidFill>
                <a:latin typeface="DINPro" pitchFamily="2" charset="0"/>
                <a:ea typeface="DINPro" pitchFamily="2" charset="0"/>
                <a:cs typeface="DINPro" pitchFamily="2" charset="0"/>
              </a:rPr>
            </a:br>
            <a:r>
              <a:rPr lang="en-gb" sz="1500" b="0" i="0" u="none" baseline="0" dirty="0">
                <a:solidFill>
                  <a:schemeClr val="tx1"/>
                </a:solidFill>
                <a:latin typeface="DINPro" pitchFamily="2" charset="0"/>
                <a:ea typeface="DINPro" pitchFamily="2" charset="0"/>
                <a:cs typeface="DINPro" pitchFamily="2" charset="0"/>
              </a:rPr>
              <a:t>1 February and 31 December.</a:t>
            </a:r>
          </a:p>
        </p:txBody>
      </p:sp>
    </p:spTree>
    <p:extLst>
      <p:ext uri="{BB962C8B-B14F-4D97-AF65-F5344CB8AC3E}">
        <p14:creationId xmlns:p14="http://schemas.microsoft.com/office/powerpoint/2010/main" val="62551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71473CAF-F327-845D-2A0F-8A6CFAA9E02E}"/>
              </a:ext>
            </a:extLst>
          </p:cNvPr>
          <p:cNvPicPr>
            <a:picLocks noChangeAspect="1"/>
          </p:cNvPicPr>
          <p:nvPr/>
        </p:nvPicPr>
        <p:blipFill>
          <a:blip r:embed="rId3"/>
          <a:srcRect/>
          <a:stretch/>
        </p:blipFill>
        <p:spPr>
          <a:xfrm>
            <a:off x="5278970" y="1331900"/>
            <a:ext cx="6919065" cy="4897581"/>
          </a:xfrm>
          <a:prstGeom prst="rect">
            <a:avLst/>
          </a:prstGeom>
        </p:spPr>
      </p:pic>
      <p:sp>
        <p:nvSpPr>
          <p:cNvPr id="2" name="Titel 1">
            <a:extLst>
              <a:ext uri="{FF2B5EF4-FFF2-40B4-BE49-F238E27FC236}">
                <a16:creationId xmlns:a16="http://schemas.microsoft.com/office/drawing/2014/main" id="{C97DF78C-2D96-57C1-4D9C-0D4C0C954913}"/>
              </a:ext>
            </a:extLst>
          </p:cNvPr>
          <p:cNvSpPr>
            <a:spLocks noGrp="1"/>
          </p:cNvSpPr>
          <p:nvPr>
            <p:ph type="title"/>
          </p:nvPr>
        </p:nvSpPr>
        <p:spPr>
          <a:xfrm>
            <a:off x="450850" y="451166"/>
            <a:ext cx="3205690" cy="782467"/>
          </a:xfrm>
        </p:spPr>
        <p:txBody>
          <a:bodyPr/>
          <a:lstStyle/>
          <a:p>
            <a:pPr algn="l" rtl="0"/>
            <a:r>
              <a:rPr lang="en-gb" b="0" i="0" u="none" baseline="0"/>
              <a:t>Equal appreciation</a:t>
            </a:r>
          </a:p>
        </p:txBody>
      </p:sp>
      <p:sp>
        <p:nvSpPr>
          <p:cNvPr id="5" name="Tijdelijke aanduiding voor dianummer 4">
            <a:extLst>
              <a:ext uri="{FF2B5EF4-FFF2-40B4-BE49-F238E27FC236}">
                <a16:creationId xmlns:a16="http://schemas.microsoft.com/office/drawing/2014/main" id="{B8E30842-63BD-E406-D73A-A9C64B27C204}"/>
              </a:ext>
            </a:extLst>
          </p:cNvPr>
          <p:cNvSpPr>
            <a:spLocks noGrp="1"/>
          </p:cNvSpPr>
          <p:nvPr>
            <p:ph type="sldNum" sz="quarter" idx="15"/>
          </p:nvPr>
        </p:nvSpPr>
        <p:spPr/>
        <p:txBody>
          <a:bodyPr/>
          <a:lstStyle/>
          <a:p>
            <a:pPr algn="l" rtl="0"/>
            <a:fld id="{840C1E0B-154D-844F-9C3C-CB8827A7EAB0}" type="slidenum">
              <a:rPr/>
              <a:pPr algn="l"/>
              <a:t>3</a:t>
            </a:fld>
            <a:r>
              <a:rPr lang="en-gb" b="0" i="0" u="none" baseline="0"/>
              <a:t> </a:t>
            </a:r>
          </a:p>
        </p:txBody>
      </p:sp>
      <p:sp>
        <p:nvSpPr>
          <p:cNvPr id="10" name="Titel 1">
            <a:extLst>
              <a:ext uri="{FF2B5EF4-FFF2-40B4-BE49-F238E27FC236}">
                <a16:creationId xmlns:a16="http://schemas.microsoft.com/office/drawing/2014/main" id="{5367FE34-4C59-B5C2-391E-FDA2A53970FC}"/>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1" name="Titel 1">
            <a:extLst>
              <a:ext uri="{FF2B5EF4-FFF2-40B4-BE49-F238E27FC236}">
                <a16:creationId xmlns:a16="http://schemas.microsoft.com/office/drawing/2014/main" id="{6AF85ED0-FC2D-317E-C91E-FEB1133D0885}"/>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2" name="Titel 1">
            <a:extLst>
              <a:ext uri="{FF2B5EF4-FFF2-40B4-BE49-F238E27FC236}">
                <a16:creationId xmlns:a16="http://schemas.microsoft.com/office/drawing/2014/main" id="{46376A39-FFC6-F75F-5AD6-4AD966B5A4A5}"/>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3" name="Titel 1">
            <a:extLst>
              <a:ext uri="{FF2B5EF4-FFF2-40B4-BE49-F238E27FC236}">
                <a16:creationId xmlns:a16="http://schemas.microsoft.com/office/drawing/2014/main" id="{93B930E3-99C3-B7D8-604F-466AA1B7873D}"/>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4" name="Titel 1">
            <a:extLst>
              <a:ext uri="{FF2B5EF4-FFF2-40B4-BE49-F238E27FC236}">
                <a16:creationId xmlns:a16="http://schemas.microsoft.com/office/drawing/2014/main" id="{175CD619-2310-A867-0281-49FB81038597}"/>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18" name="Tijdelijke aanduiding voor tekst 2">
            <a:extLst>
              <a:ext uri="{FF2B5EF4-FFF2-40B4-BE49-F238E27FC236}">
                <a16:creationId xmlns:a16="http://schemas.microsoft.com/office/drawing/2014/main" id="{C24E4E86-814E-5678-99E4-A4367BD2ED1A}"/>
              </a:ext>
            </a:extLst>
          </p:cNvPr>
          <p:cNvSpPr txBox="1">
            <a:spLocks/>
          </p:cNvSpPr>
          <p:nvPr/>
        </p:nvSpPr>
        <p:spPr>
          <a:xfrm>
            <a:off x="1685926" y="1685925"/>
            <a:ext cx="4798001" cy="4330414"/>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1800" b="0" i="0" u="none" baseline="0" dirty="0">
                <a:solidFill>
                  <a:schemeClr val="tx1"/>
                </a:solidFill>
                <a:latin typeface="DINPro" pitchFamily="2" charset="0"/>
                <a:ea typeface="DINPro" pitchFamily="2" charset="0"/>
                <a:cs typeface="DINPro" pitchFamily="2" charset="0"/>
              </a:rPr>
              <a:t>At VU Amsterdam, we believe it is important that our academic staff can develop in a direction that suits them and that together they can excel and contribute to the greater whole.</a:t>
            </a:r>
          </a:p>
          <a:p>
            <a:endParaRPr lang="en-gb" sz="1800" dirty="0">
              <a:solidFill>
                <a:schemeClr val="tx1"/>
              </a:solidFill>
              <a:latin typeface="DINPro" pitchFamily="2" charset="0"/>
            </a:endParaRPr>
          </a:p>
          <a:p>
            <a:pPr algn="l" rtl="0"/>
            <a:r>
              <a:rPr lang="en-gb" sz="1800" b="0" i="0" u="none" baseline="0" dirty="0">
                <a:solidFill>
                  <a:schemeClr val="tx1"/>
                </a:solidFill>
                <a:latin typeface="DINPro" pitchFamily="2" charset="0"/>
                <a:ea typeface="DINPro" pitchFamily="2" charset="0"/>
                <a:cs typeface="DINPro" pitchFamily="2" charset="0"/>
              </a:rPr>
              <a:t>This is why VU is working on appreciating all academic aspects and domains equally, with more attention for qualitative aspects and performance in the areas of education, social impact and leadership, and less emphasis on quantitative indicators. </a:t>
            </a:r>
          </a:p>
          <a:p>
            <a:endParaRPr lang="en-gb" sz="1800" dirty="0">
              <a:solidFill>
                <a:schemeClr val="tx1"/>
              </a:solidFill>
              <a:latin typeface="DINPro" pitchFamily="2" charset="0"/>
            </a:endParaRPr>
          </a:p>
        </p:txBody>
      </p:sp>
    </p:spTree>
    <p:extLst>
      <p:ext uri="{BB962C8B-B14F-4D97-AF65-F5344CB8AC3E}">
        <p14:creationId xmlns:p14="http://schemas.microsoft.com/office/powerpoint/2010/main" val="4043865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al 16">
            <a:extLst>
              <a:ext uri="{FF2B5EF4-FFF2-40B4-BE49-F238E27FC236}">
                <a16:creationId xmlns:a16="http://schemas.microsoft.com/office/drawing/2014/main" id="{4E7F662E-F201-7790-AC6F-B449C17C5277}"/>
              </a:ext>
            </a:extLst>
          </p:cNvPr>
          <p:cNvSpPr/>
          <p:nvPr/>
        </p:nvSpPr>
        <p:spPr>
          <a:xfrm>
            <a:off x="7612842" y="1421242"/>
            <a:ext cx="3859596" cy="3859596"/>
          </a:xfrm>
          <a:prstGeom prst="ellipse">
            <a:avLst/>
          </a:prstGeom>
          <a:solidFill>
            <a:srgbClr val="F2EF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1800" b="0" i="0" u="none" baseline="0"/>
              <a:t>  </a:t>
            </a:r>
          </a:p>
        </p:txBody>
      </p:sp>
      <p:sp>
        <p:nvSpPr>
          <p:cNvPr id="2" name="Titel 1">
            <a:extLst>
              <a:ext uri="{FF2B5EF4-FFF2-40B4-BE49-F238E27FC236}">
                <a16:creationId xmlns:a16="http://schemas.microsoft.com/office/drawing/2014/main" id="{4BD8A366-F5B5-9791-E010-BC5528C38016}"/>
              </a:ext>
            </a:extLst>
          </p:cNvPr>
          <p:cNvSpPr>
            <a:spLocks noGrp="1"/>
          </p:cNvSpPr>
          <p:nvPr>
            <p:ph type="title"/>
          </p:nvPr>
        </p:nvSpPr>
        <p:spPr>
          <a:xfrm>
            <a:off x="450851" y="451166"/>
            <a:ext cx="5645944" cy="782467"/>
          </a:xfrm>
        </p:spPr>
        <p:txBody>
          <a:bodyPr/>
          <a:lstStyle/>
          <a:p>
            <a:pPr algn="l" rtl="0"/>
            <a:r>
              <a:rPr lang="en-gb" b="0" i="0" u="none" baseline="0"/>
              <a:t>Collaboration and complementarity</a:t>
            </a:r>
          </a:p>
        </p:txBody>
      </p:sp>
      <p:sp>
        <p:nvSpPr>
          <p:cNvPr id="5" name="Tijdelijke aanduiding voor dianummer 4">
            <a:extLst>
              <a:ext uri="{FF2B5EF4-FFF2-40B4-BE49-F238E27FC236}">
                <a16:creationId xmlns:a16="http://schemas.microsoft.com/office/drawing/2014/main" id="{539A3527-4716-B360-6904-B8F3A8B86EFD}"/>
              </a:ext>
            </a:extLst>
          </p:cNvPr>
          <p:cNvSpPr>
            <a:spLocks noGrp="1"/>
          </p:cNvSpPr>
          <p:nvPr>
            <p:ph type="sldNum" sz="quarter" idx="15"/>
          </p:nvPr>
        </p:nvSpPr>
        <p:spPr/>
        <p:txBody>
          <a:bodyPr/>
          <a:lstStyle/>
          <a:p>
            <a:pPr algn="l" rtl="0"/>
            <a:fld id="{840C1E0B-154D-844F-9C3C-CB8827A7EAB0}" type="slidenum">
              <a:rPr/>
              <a:pPr algn="l"/>
              <a:t>4</a:t>
            </a:fld>
            <a:r>
              <a:rPr lang="en-gb" b="0" i="0" u="none" baseline="0"/>
              <a:t> </a:t>
            </a:r>
          </a:p>
        </p:txBody>
      </p:sp>
      <p:pic>
        <p:nvPicPr>
          <p:cNvPr id="16" name="Afbeelding 15" descr="Afbeelding met kleding, tekenfilm, persoon, dansen&#10;&#10;Automatisch gegenereerde beschrijving">
            <a:extLst>
              <a:ext uri="{FF2B5EF4-FFF2-40B4-BE49-F238E27FC236}">
                <a16:creationId xmlns:a16="http://schemas.microsoft.com/office/drawing/2014/main" id="{AE8A88FF-4971-9ED2-9EC7-AA9859B1724B}"/>
              </a:ext>
            </a:extLst>
          </p:cNvPr>
          <p:cNvPicPr>
            <a:picLocks noChangeAspect="1"/>
          </p:cNvPicPr>
          <p:nvPr/>
        </p:nvPicPr>
        <p:blipFill>
          <a:blip r:embed="rId3"/>
          <a:stretch>
            <a:fillRect/>
          </a:stretch>
        </p:blipFill>
        <p:spPr>
          <a:xfrm>
            <a:off x="6577874" y="3850411"/>
            <a:ext cx="4479926" cy="3165743"/>
          </a:xfrm>
          <a:prstGeom prst="rect">
            <a:avLst/>
          </a:prstGeom>
        </p:spPr>
      </p:pic>
      <p:sp>
        <p:nvSpPr>
          <p:cNvPr id="6" name="Tekstvak 5">
            <a:extLst>
              <a:ext uri="{FF2B5EF4-FFF2-40B4-BE49-F238E27FC236}">
                <a16:creationId xmlns:a16="http://schemas.microsoft.com/office/drawing/2014/main" id="{44570EB8-FBC9-90E5-F526-E6EBB28FDEF8}"/>
              </a:ext>
            </a:extLst>
          </p:cNvPr>
          <p:cNvSpPr txBox="1"/>
          <p:nvPr/>
        </p:nvSpPr>
        <p:spPr>
          <a:xfrm>
            <a:off x="8094961" y="2245697"/>
            <a:ext cx="2895358" cy="1523784"/>
          </a:xfrm>
          <a:prstGeom prst="rect">
            <a:avLst/>
          </a:prstGeom>
          <a:noFill/>
          <a:effectLst/>
        </p:spPr>
        <p:txBody>
          <a:bodyPr wrap="square" lIns="216000" tIns="216000" rIns="216000" bIns="216000" rtlCol="0">
            <a:noAutofit/>
          </a:bodyPr>
          <a:lstStyle/>
          <a:p>
            <a:pPr algn="l" rtl="0">
              <a:lnSpc>
                <a:spcPts val="2200"/>
              </a:lnSpc>
            </a:pPr>
            <a:r>
              <a:rPr lang="en-gb" b="0" i="0" u="none" baseline="0" dirty="0">
                <a:solidFill>
                  <a:srgbClr val="8E4DA4"/>
                </a:solidFill>
                <a:latin typeface="DINPro" pitchFamily="2" charset="0"/>
                <a:ea typeface="DINPro" pitchFamily="2" charset="0"/>
                <a:cs typeface="DINPro" pitchFamily="2" charset="0"/>
              </a:rPr>
              <a:t>‘It takes diversity and the interplay of talents and skills to make for a good team’</a:t>
            </a:r>
          </a:p>
        </p:txBody>
      </p:sp>
      <p:sp>
        <p:nvSpPr>
          <p:cNvPr id="8" name="Titel 1">
            <a:extLst>
              <a:ext uri="{FF2B5EF4-FFF2-40B4-BE49-F238E27FC236}">
                <a16:creationId xmlns:a16="http://schemas.microsoft.com/office/drawing/2014/main" id="{D90958B3-179A-4230-58B9-E4103EE961DE}"/>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9" name="Titel 1">
            <a:extLst>
              <a:ext uri="{FF2B5EF4-FFF2-40B4-BE49-F238E27FC236}">
                <a16:creationId xmlns:a16="http://schemas.microsoft.com/office/drawing/2014/main" id="{A151A384-67B1-C40E-3F23-3644494F10C3}"/>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0" name="Titel 1">
            <a:extLst>
              <a:ext uri="{FF2B5EF4-FFF2-40B4-BE49-F238E27FC236}">
                <a16:creationId xmlns:a16="http://schemas.microsoft.com/office/drawing/2014/main" id="{5A9CF7FC-86E4-A2C9-E356-7C4D5B47F074}"/>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1" name="Titel 1">
            <a:extLst>
              <a:ext uri="{FF2B5EF4-FFF2-40B4-BE49-F238E27FC236}">
                <a16:creationId xmlns:a16="http://schemas.microsoft.com/office/drawing/2014/main" id="{D737F292-7F8F-D6DE-8A83-C487A8184CE2}"/>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2" name="Titel 1">
            <a:extLst>
              <a:ext uri="{FF2B5EF4-FFF2-40B4-BE49-F238E27FC236}">
                <a16:creationId xmlns:a16="http://schemas.microsoft.com/office/drawing/2014/main" id="{7DB9627D-8DCA-EC32-C288-48F80E32A386}"/>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
        <p:nvSpPr>
          <p:cNvPr id="15" name="Tijdelijke aanduiding voor tekst 2">
            <a:extLst>
              <a:ext uri="{FF2B5EF4-FFF2-40B4-BE49-F238E27FC236}">
                <a16:creationId xmlns:a16="http://schemas.microsoft.com/office/drawing/2014/main" id="{DA96FCDC-EFD6-C5EC-B688-D1F17E531931}"/>
              </a:ext>
            </a:extLst>
          </p:cNvPr>
          <p:cNvSpPr txBox="1">
            <a:spLocks/>
          </p:cNvSpPr>
          <p:nvPr/>
        </p:nvSpPr>
        <p:spPr>
          <a:xfrm>
            <a:off x="1685925" y="1685925"/>
            <a:ext cx="5799349" cy="4330414"/>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1800" b="0" i="0" u="none" baseline="0">
                <a:solidFill>
                  <a:schemeClr val="tx1"/>
                </a:solidFill>
                <a:latin typeface="DINPro" pitchFamily="2" charset="0"/>
                <a:ea typeface="DINPro" pitchFamily="2" charset="0"/>
                <a:cs typeface="DINPro" pitchFamily="2" charset="0"/>
              </a:rPr>
              <a:t>Instead of striving for excellence in all domains, you mainly focus on what suits you best and makes an optimal contribution to the objectives of the collective (your faculty or department).</a:t>
            </a:r>
          </a:p>
          <a:p>
            <a:pPr algn="l" rtl="0"/>
            <a:r>
              <a:rPr lang="en-gb" sz="1800" b="0" i="0" u="none" baseline="0">
                <a:solidFill>
                  <a:schemeClr val="tx1"/>
                </a:solidFill>
                <a:latin typeface="DINPro" pitchFamily="2" charset="0"/>
                <a:ea typeface="DINPro" pitchFamily="2" charset="0"/>
                <a:cs typeface="DINPro" pitchFamily="2" charset="0"/>
              </a:rPr>
              <a:t> </a:t>
            </a:r>
          </a:p>
          <a:p>
            <a:pPr algn="l" rtl="0"/>
            <a:r>
              <a:rPr lang="en-gb" sz="1800" b="0" i="0" u="none" baseline="0">
                <a:solidFill>
                  <a:schemeClr val="tx1"/>
                </a:solidFill>
                <a:latin typeface="DINPro" pitchFamily="2" charset="0"/>
                <a:ea typeface="DINPro" pitchFamily="2" charset="0"/>
                <a:cs typeface="DINPro" pitchFamily="2" charset="0"/>
              </a:rPr>
              <a:t>A successful academic environment consists of academics with different talents, areas of expertise and interests. </a:t>
            </a:r>
          </a:p>
          <a:p>
            <a:endParaRPr lang="en-gb" sz="1800" dirty="0">
              <a:solidFill>
                <a:schemeClr val="tx1"/>
              </a:solidFill>
              <a:latin typeface="DINPro" pitchFamily="2" charset="0"/>
            </a:endParaRPr>
          </a:p>
          <a:p>
            <a:pPr algn="l" rtl="0"/>
            <a:r>
              <a:rPr lang="en-gb" sz="1800" b="0" i="0" u="none" baseline="0">
                <a:solidFill>
                  <a:schemeClr val="tx1"/>
                </a:solidFill>
                <a:latin typeface="DINPro" pitchFamily="2" charset="0"/>
                <a:ea typeface="DINPro" pitchFamily="2" charset="0"/>
                <a:cs typeface="DINPro" pitchFamily="2" charset="0"/>
              </a:rPr>
              <a:t>If each team member develops specific expertise and engages in collaboration, the collective becomes better than any individual academic can be on their own.   </a:t>
            </a:r>
          </a:p>
          <a:p>
            <a:endParaRPr lang="en-gb" sz="1800" dirty="0"/>
          </a:p>
        </p:txBody>
      </p:sp>
    </p:spTree>
    <p:extLst>
      <p:ext uri="{BB962C8B-B14F-4D97-AF65-F5344CB8AC3E}">
        <p14:creationId xmlns:p14="http://schemas.microsoft.com/office/powerpoint/2010/main" val="1863108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CB2C00-AB47-36CA-B027-98EAD25B19C0}"/>
              </a:ext>
            </a:extLst>
          </p:cNvPr>
          <p:cNvSpPr>
            <a:spLocks noGrp="1"/>
          </p:cNvSpPr>
          <p:nvPr>
            <p:ph type="title"/>
          </p:nvPr>
        </p:nvSpPr>
        <p:spPr>
          <a:xfrm>
            <a:off x="450850" y="451166"/>
            <a:ext cx="6515638" cy="782467"/>
          </a:xfrm>
        </p:spPr>
        <p:txBody>
          <a:bodyPr/>
          <a:lstStyle/>
          <a:p>
            <a:pPr algn="l" rtl="0"/>
            <a:r>
              <a:rPr lang="en-gb" b="0" i="0" u="none" baseline="0"/>
              <a:t>Recognition &amp; Rewards: what will change?</a:t>
            </a:r>
          </a:p>
        </p:txBody>
      </p:sp>
      <p:sp>
        <p:nvSpPr>
          <p:cNvPr id="5" name="Tijdelijke aanduiding voor dianummer 4">
            <a:extLst>
              <a:ext uri="{FF2B5EF4-FFF2-40B4-BE49-F238E27FC236}">
                <a16:creationId xmlns:a16="http://schemas.microsoft.com/office/drawing/2014/main" id="{349722E1-26A9-3F5F-0987-E97665DDA3C8}"/>
              </a:ext>
            </a:extLst>
          </p:cNvPr>
          <p:cNvSpPr>
            <a:spLocks noGrp="1"/>
          </p:cNvSpPr>
          <p:nvPr>
            <p:ph type="sldNum" sz="quarter" idx="15"/>
          </p:nvPr>
        </p:nvSpPr>
        <p:spPr/>
        <p:txBody>
          <a:bodyPr/>
          <a:lstStyle/>
          <a:p>
            <a:pPr algn="l" rtl="0"/>
            <a:fld id="{840C1E0B-154D-844F-9C3C-CB8827A7EAB0}" type="slidenum">
              <a:rPr/>
              <a:pPr algn="l"/>
              <a:t>5</a:t>
            </a:fld>
            <a:r>
              <a:rPr lang="en-gb" b="0" i="0" u="none" baseline="0"/>
              <a:t> </a:t>
            </a:r>
          </a:p>
        </p:txBody>
      </p:sp>
      <p:pic>
        <p:nvPicPr>
          <p:cNvPr id="10" name="Afbeelding 9">
            <a:extLst>
              <a:ext uri="{FF2B5EF4-FFF2-40B4-BE49-F238E27FC236}">
                <a16:creationId xmlns:a16="http://schemas.microsoft.com/office/drawing/2014/main" id="{65F7A81D-BE43-A4E0-5650-3BBAA2A8C333}"/>
              </a:ext>
            </a:extLst>
          </p:cNvPr>
          <p:cNvPicPr>
            <a:picLocks noChangeAspect="1"/>
          </p:cNvPicPr>
          <p:nvPr/>
        </p:nvPicPr>
        <p:blipFill>
          <a:blip r:embed="rId2"/>
          <a:srcRect t="1164" b="1164"/>
          <a:stretch/>
        </p:blipFill>
        <p:spPr>
          <a:xfrm>
            <a:off x="1186585" y="1424116"/>
            <a:ext cx="11040438" cy="4623393"/>
          </a:xfrm>
          <a:prstGeom prst="rect">
            <a:avLst/>
          </a:prstGeom>
        </p:spPr>
      </p:pic>
      <p:sp>
        <p:nvSpPr>
          <p:cNvPr id="12" name="Titel 1">
            <a:extLst>
              <a:ext uri="{FF2B5EF4-FFF2-40B4-BE49-F238E27FC236}">
                <a16:creationId xmlns:a16="http://schemas.microsoft.com/office/drawing/2014/main" id="{111957F7-25D8-C556-1772-350834E0D351}"/>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3" name="Titel 1">
            <a:extLst>
              <a:ext uri="{FF2B5EF4-FFF2-40B4-BE49-F238E27FC236}">
                <a16:creationId xmlns:a16="http://schemas.microsoft.com/office/drawing/2014/main" id="{1FE87644-3F1C-FCB4-32B6-5BF8A235697B}"/>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4" name="Titel 1">
            <a:extLst>
              <a:ext uri="{FF2B5EF4-FFF2-40B4-BE49-F238E27FC236}">
                <a16:creationId xmlns:a16="http://schemas.microsoft.com/office/drawing/2014/main" id="{E362BA1B-31E8-8ADF-204E-A3C9B9C6A72F}"/>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5" name="Titel 1">
            <a:extLst>
              <a:ext uri="{FF2B5EF4-FFF2-40B4-BE49-F238E27FC236}">
                <a16:creationId xmlns:a16="http://schemas.microsoft.com/office/drawing/2014/main" id="{083FC2C0-9519-EEB6-A2B3-7414E6591AB5}"/>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6" name="Titel 1">
            <a:extLst>
              <a:ext uri="{FF2B5EF4-FFF2-40B4-BE49-F238E27FC236}">
                <a16:creationId xmlns:a16="http://schemas.microsoft.com/office/drawing/2014/main" id="{8071E288-305D-2443-9A59-AC5FDF87D63D}"/>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336034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13C7E6-322C-40E5-DF1F-EB815FF5791C}"/>
              </a:ext>
            </a:extLst>
          </p:cNvPr>
          <p:cNvSpPr>
            <a:spLocks noGrp="1"/>
          </p:cNvSpPr>
          <p:nvPr>
            <p:ph type="title"/>
          </p:nvPr>
        </p:nvSpPr>
        <p:spPr>
          <a:xfrm>
            <a:off x="450849" y="451166"/>
            <a:ext cx="9640801" cy="782467"/>
          </a:xfrm>
        </p:spPr>
        <p:txBody>
          <a:bodyPr/>
          <a:lstStyle/>
          <a:p>
            <a:pPr algn="l" rtl="0"/>
            <a:r>
              <a:rPr lang="en-gb" b="0" i="0" u="none" baseline="0"/>
              <a:t>What concrete changes will be made to academic career paths?</a:t>
            </a:r>
          </a:p>
        </p:txBody>
      </p:sp>
      <p:sp>
        <p:nvSpPr>
          <p:cNvPr id="5" name="Tijdelijke aanduiding voor dianummer 4">
            <a:extLst>
              <a:ext uri="{FF2B5EF4-FFF2-40B4-BE49-F238E27FC236}">
                <a16:creationId xmlns:a16="http://schemas.microsoft.com/office/drawing/2014/main" id="{5F52FC63-E9A4-B358-0031-68264DB5E053}"/>
              </a:ext>
            </a:extLst>
          </p:cNvPr>
          <p:cNvSpPr>
            <a:spLocks noGrp="1"/>
          </p:cNvSpPr>
          <p:nvPr>
            <p:ph type="sldNum" sz="quarter" idx="15"/>
          </p:nvPr>
        </p:nvSpPr>
        <p:spPr/>
        <p:txBody>
          <a:bodyPr/>
          <a:lstStyle/>
          <a:p>
            <a:pPr algn="l" rtl="0"/>
            <a:fld id="{840C1E0B-154D-844F-9C3C-CB8827A7EAB0}" type="slidenum">
              <a:rPr/>
              <a:pPr algn="l"/>
              <a:t>6</a:t>
            </a:fld>
            <a:r>
              <a:rPr lang="en-gb" b="0" i="0" u="none" baseline="0"/>
              <a:t> </a:t>
            </a:r>
          </a:p>
        </p:txBody>
      </p:sp>
      <p:sp>
        <p:nvSpPr>
          <p:cNvPr id="12" name="Titel 1">
            <a:extLst>
              <a:ext uri="{FF2B5EF4-FFF2-40B4-BE49-F238E27FC236}">
                <a16:creationId xmlns:a16="http://schemas.microsoft.com/office/drawing/2014/main" id="{B28989BF-8D4F-0A2D-F856-86C3A461E4CA}"/>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3" name="Titel 1">
            <a:extLst>
              <a:ext uri="{FF2B5EF4-FFF2-40B4-BE49-F238E27FC236}">
                <a16:creationId xmlns:a16="http://schemas.microsoft.com/office/drawing/2014/main" id="{82122E6D-5E84-51BB-AF1E-068A09E336B8}"/>
              </a:ext>
            </a:extLst>
          </p:cNvPr>
          <p:cNvSpPr txBox="1">
            <a:spLocks/>
          </p:cNvSpPr>
          <p:nvPr/>
        </p:nvSpPr>
        <p:spPr>
          <a:xfrm>
            <a:off x="2205756" y="6229481"/>
            <a:ext cx="601361"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4" name="Titel 1">
            <a:extLst>
              <a:ext uri="{FF2B5EF4-FFF2-40B4-BE49-F238E27FC236}">
                <a16:creationId xmlns:a16="http://schemas.microsoft.com/office/drawing/2014/main" id="{855D0D5C-B29D-7F50-F6B3-3302ECB0D5F4}"/>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5" name="Titel 1">
            <a:extLst>
              <a:ext uri="{FF2B5EF4-FFF2-40B4-BE49-F238E27FC236}">
                <a16:creationId xmlns:a16="http://schemas.microsoft.com/office/drawing/2014/main" id="{A844BEEB-CC15-455C-E308-12B1A87E5083}"/>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6" name="Titel 1">
            <a:extLst>
              <a:ext uri="{FF2B5EF4-FFF2-40B4-BE49-F238E27FC236}">
                <a16:creationId xmlns:a16="http://schemas.microsoft.com/office/drawing/2014/main" id="{071B93F5-E907-F01D-BA57-1B57D116BD96}"/>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pic>
        <p:nvPicPr>
          <p:cNvPr id="17" name="Afbeelding 16" descr="Afbeelding met kleding, schoeisel, staan, persoon&#10;&#10;Automatisch gegenereerde beschrijving">
            <a:extLst>
              <a:ext uri="{FF2B5EF4-FFF2-40B4-BE49-F238E27FC236}">
                <a16:creationId xmlns:a16="http://schemas.microsoft.com/office/drawing/2014/main" id="{B8CFAA9E-43EC-DD87-61BE-13F759CFB79C}"/>
              </a:ext>
            </a:extLst>
          </p:cNvPr>
          <p:cNvPicPr>
            <a:picLocks noChangeAspect="1"/>
          </p:cNvPicPr>
          <p:nvPr/>
        </p:nvPicPr>
        <p:blipFill>
          <a:blip r:embed="rId2"/>
          <a:srcRect r="59526"/>
          <a:stretch/>
        </p:blipFill>
        <p:spPr>
          <a:xfrm>
            <a:off x="1563801" y="2469140"/>
            <a:ext cx="1617968" cy="2824858"/>
          </a:xfrm>
          <a:prstGeom prst="rect">
            <a:avLst/>
          </a:prstGeom>
        </p:spPr>
      </p:pic>
      <p:sp>
        <p:nvSpPr>
          <p:cNvPr id="18" name="Tijdelijke aanduiding voor tekst 2">
            <a:extLst>
              <a:ext uri="{FF2B5EF4-FFF2-40B4-BE49-F238E27FC236}">
                <a16:creationId xmlns:a16="http://schemas.microsoft.com/office/drawing/2014/main" id="{7BD9CD9C-BE65-8CB4-FF28-2DB3726AE4E3}"/>
              </a:ext>
            </a:extLst>
          </p:cNvPr>
          <p:cNvSpPr txBox="1">
            <a:spLocks/>
          </p:cNvSpPr>
          <p:nvPr/>
        </p:nvSpPr>
        <p:spPr>
          <a:xfrm>
            <a:off x="3386310" y="1685925"/>
            <a:ext cx="6517974" cy="4113513"/>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r>
              <a:rPr lang="en-gb" sz="1600" b="0" i="0" u="none" baseline="0" dirty="0">
                <a:solidFill>
                  <a:schemeClr val="tx1"/>
                </a:solidFill>
                <a:latin typeface="DINPro" pitchFamily="2" charset="0"/>
                <a:ea typeface="DINPro" pitchFamily="2" charset="0"/>
                <a:cs typeface="DINPro" pitchFamily="2" charset="0"/>
              </a:rPr>
              <a:t>As of 2025, all academics with an appointment as assistant professor, associate professor or full professor will make agreements with their manager on a focus in one of the core domains: education, research or impact. </a:t>
            </a:r>
          </a:p>
          <a:p>
            <a:endParaRPr lang="en-gb" sz="1600" dirty="0">
              <a:solidFill>
                <a:schemeClr val="tx1"/>
              </a:solidFill>
              <a:latin typeface="DINPro" pitchFamily="2" charset="0"/>
            </a:endParaRPr>
          </a:p>
          <a:p>
            <a:pPr algn="l" rtl="0"/>
            <a:r>
              <a:rPr lang="en-gb" sz="1600" b="0" i="0" u="none" baseline="0" dirty="0">
                <a:solidFill>
                  <a:schemeClr val="tx1"/>
                </a:solidFill>
                <a:latin typeface="DINPro" pitchFamily="2" charset="0"/>
                <a:ea typeface="DINPro" pitchFamily="2" charset="0"/>
                <a:cs typeface="DINPro" pitchFamily="2" charset="0"/>
              </a:rPr>
              <a:t>This way, you determine the emphasis within your career, by agreement and within the scope available. You also agree on the period during which this applies. Switching focus domains is possible (especially at the start of your career). You always continue to work and develop in the dual domains of education and research, as this combination is and will remain fundamental.</a:t>
            </a:r>
          </a:p>
          <a:p>
            <a:endParaRPr lang="en-gb" sz="1600" dirty="0">
              <a:solidFill>
                <a:schemeClr val="tx1"/>
              </a:solidFill>
              <a:latin typeface="DINPro" pitchFamily="2" charset="0"/>
            </a:endParaRPr>
          </a:p>
          <a:p>
            <a:pPr algn="l" rtl="0"/>
            <a:r>
              <a:rPr lang="en-gb" sz="1600" b="0" i="0" u="none" baseline="0" dirty="0">
                <a:solidFill>
                  <a:schemeClr val="tx1"/>
                </a:solidFill>
                <a:latin typeface="DINPro" pitchFamily="2" charset="0"/>
                <a:ea typeface="DINPro" pitchFamily="2" charset="0"/>
                <a:cs typeface="DINPro" pitchFamily="2" charset="0"/>
              </a:rPr>
              <a:t>In your annual consultation, you agree how you can continue to develop in this core domain. Every year, you discuss how your development in this domain is going.</a:t>
            </a:r>
          </a:p>
          <a:p>
            <a:endParaRPr lang="en-gb" sz="1800" dirty="0">
              <a:solidFill>
                <a:schemeClr val="tx1"/>
              </a:solidFill>
              <a:latin typeface="DINPro" pitchFamily="2" charset="0"/>
            </a:endParaRPr>
          </a:p>
        </p:txBody>
      </p:sp>
    </p:spTree>
    <p:extLst>
      <p:ext uri="{BB962C8B-B14F-4D97-AF65-F5344CB8AC3E}">
        <p14:creationId xmlns:p14="http://schemas.microsoft.com/office/powerpoint/2010/main" val="337227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ACDE499C-A2B2-7F23-1663-450607EBB9B5}"/>
              </a:ext>
            </a:extLst>
          </p:cNvPr>
          <p:cNvSpPr>
            <a:spLocks noGrp="1"/>
          </p:cNvSpPr>
          <p:nvPr>
            <p:ph type="sldNum" sz="quarter" idx="15"/>
          </p:nvPr>
        </p:nvSpPr>
        <p:spPr/>
        <p:txBody>
          <a:bodyPr/>
          <a:lstStyle/>
          <a:p>
            <a:pPr algn="l" rtl="0"/>
            <a:fld id="{840C1E0B-154D-844F-9C3C-CB8827A7EAB0}" type="slidenum">
              <a:rPr/>
              <a:pPr algn="l"/>
              <a:t>7</a:t>
            </a:fld>
            <a:r>
              <a:rPr lang="en-gb" b="0" i="0" u="none" baseline="0"/>
              <a:t> </a:t>
            </a:r>
          </a:p>
        </p:txBody>
      </p:sp>
      <p:sp>
        <p:nvSpPr>
          <p:cNvPr id="3" name="Titel 5">
            <a:extLst>
              <a:ext uri="{FF2B5EF4-FFF2-40B4-BE49-F238E27FC236}">
                <a16:creationId xmlns:a16="http://schemas.microsoft.com/office/drawing/2014/main" id="{E554ED23-EEA1-4BA9-99DB-2F8398C00549}"/>
              </a:ext>
            </a:extLst>
          </p:cNvPr>
          <p:cNvSpPr>
            <a:spLocks noGrp="1"/>
          </p:cNvSpPr>
          <p:nvPr>
            <p:ph type="title"/>
          </p:nvPr>
        </p:nvSpPr>
        <p:spPr>
          <a:xfrm>
            <a:off x="450850" y="451166"/>
            <a:ext cx="5901506" cy="782467"/>
          </a:xfrm>
        </p:spPr>
        <p:txBody>
          <a:bodyPr/>
          <a:lstStyle/>
          <a:p>
            <a:pPr algn="l" rtl="0"/>
            <a:r>
              <a:rPr lang="en-gb" b="0" i="0" u="none" baseline="0" dirty="0"/>
              <a:t>Career paths and development scope</a:t>
            </a:r>
          </a:p>
        </p:txBody>
      </p:sp>
      <p:sp>
        <p:nvSpPr>
          <p:cNvPr id="6" name="Tijdelijke aanduiding voor tekst 2">
            <a:extLst>
              <a:ext uri="{FF2B5EF4-FFF2-40B4-BE49-F238E27FC236}">
                <a16:creationId xmlns:a16="http://schemas.microsoft.com/office/drawing/2014/main" id="{C26CB40E-0BE5-2C55-4B56-4F353C439A91}"/>
              </a:ext>
            </a:extLst>
          </p:cNvPr>
          <p:cNvSpPr>
            <a:spLocks noGrp="1"/>
          </p:cNvSpPr>
          <p:nvPr>
            <p:ph type="body" sz="quarter" idx="13"/>
          </p:nvPr>
        </p:nvSpPr>
        <p:spPr>
          <a:xfrm>
            <a:off x="1685925" y="1685925"/>
            <a:ext cx="2886075" cy="4273550"/>
          </a:xfrm>
        </p:spPr>
        <p:txBody>
          <a:bodyPr/>
          <a:lstStyle/>
          <a:p>
            <a:pPr algn="l" rtl="0">
              <a:lnSpc>
                <a:spcPts val="1700"/>
              </a:lnSpc>
            </a:pPr>
            <a:r>
              <a:rPr lang="en-gb" sz="1400" b="1" i="0" u="none" baseline="0" dirty="0">
                <a:solidFill>
                  <a:schemeClr val="tx1"/>
                </a:solidFill>
                <a:latin typeface="DINPro-Bold" pitchFamily="2" charset="0"/>
                <a:ea typeface="DINPro-Bold" pitchFamily="2" charset="0"/>
                <a:cs typeface="DINPro-Bold" pitchFamily="2" charset="0"/>
              </a:rPr>
              <a:t>Horizontal</a:t>
            </a:r>
            <a:r>
              <a:rPr lang="en-gb" sz="1400" b="0" i="0" u="none" baseline="0" dirty="0">
                <a:solidFill>
                  <a:schemeClr val="tx1"/>
                </a:solidFill>
                <a:latin typeface="DINPro" pitchFamily="2" charset="0"/>
                <a:ea typeface="DINPro" pitchFamily="2" charset="0"/>
                <a:cs typeface="DINPro" pitchFamily="2" charset="0"/>
              </a:rPr>
              <a:t> steps offer opportunities for growth by shifting the focus to another domain, a supporting or management position or outside the academic context. In this case, the organisational</a:t>
            </a:r>
            <a:r>
              <a:rPr lang="en-GB" sz="1400" b="0" i="0" u="none" baseline="0" dirty="0">
                <a:solidFill>
                  <a:schemeClr val="tx1"/>
                </a:solidFill>
                <a:latin typeface="DINPro" pitchFamily="2" charset="0"/>
                <a:ea typeface="DINPro" pitchFamily="2" charset="0"/>
                <a:cs typeface="DINPro" pitchFamily="2" charset="0"/>
              </a:rPr>
              <a:t> </a:t>
            </a:r>
            <a:r>
              <a:rPr lang="en-gb" sz="1400" b="0" i="0" u="none" baseline="0" dirty="0">
                <a:solidFill>
                  <a:schemeClr val="tx1"/>
                </a:solidFill>
                <a:latin typeface="DINPro" pitchFamily="2" charset="0"/>
                <a:ea typeface="DINPro" pitchFamily="2" charset="0"/>
                <a:cs typeface="DINPro" pitchFamily="2" charset="0"/>
              </a:rPr>
              <a:t>responsibility stays the same. </a:t>
            </a:r>
            <a:br>
              <a:rPr lang="en-gb" sz="1400" dirty="0">
                <a:solidFill>
                  <a:schemeClr val="tx1"/>
                </a:solidFill>
                <a:latin typeface="DINPro" pitchFamily="2" charset="0"/>
              </a:rPr>
            </a:br>
            <a:br>
              <a:rPr lang="en-gb" sz="1400" dirty="0">
                <a:solidFill>
                  <a:schemeClr val="tx1"/>
                </a:solidFill>
                <a:latin typeface="DINPro" pitchFamily="2" charset="0"/>
              </a:rPr>
            </a:br>
            <a:r>
              <a:rPr lang="en-gb" sz="1400" b="0" i="0" u="none" baseline="0" dirty="0">
                <a:solidFill>
                  <a:schemeClr val="tx1"/>
                </a:solidFill>
                <a:latin typeface="DINPro" pitchFamily="2" charset="0"/>
                <a:ea typeface="DINPro" pitchFamily="2" charset="0"/>
                <a:cs typeface="DINPro" pitchFamily="2" charset="0"/>
              </a:rPr>
              <a:t>A </a:t>
            </a:r>
            <a:r>
              <a:rPr lang="en-gb" sz="1400" b="1" i="0" u="none" baseline="0" dirty="0">
                <a:solidFill>
                  <a:schemeClr val="tx1"/>
                </a:solidFill>
                <a:latin typeface="DINPro-Bold" pitchFamily="2" charset="0"/>
                <a:ea typeface="DINPro-Bold" pitchFamily="2" charset="0"/>
                <a:cs typeface="DINPro-Bold" pitchFamily="2" charset="0"/>
              </a:rPr>
              <a:t>vertical</a:t>
            </a:r>
            <a:r>
              <a:rPr lang="en-gb" sz="1400" b="0" i="0" u="none" baseline="0" dirty="0">
                <a:solidFill>
                  <a:schemeClr val="tx1"/>
                </a:solidFill>
                <a:latin typeface="DINPro" pitchFamily="2" charset="0"/>
                <a:ea typeface="DINPro" pitchFamily="2" charset="0"/>
                <a:cs typeface="DINPro" pitchFamily="2" charset="0"/>
              </a:rPr>
              <a:t> career step means more responsibility within the organisational unit, university, academic discipline or in society. </a:t>
            </a: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a:p>
            <a:pPr algn="l" rtl="0">
              <a:lnSpc>
                <a:spcPts val="1700"/>
              </a:lnSpc>
            </a:pPr>
            <a:endParaRPr lang="en-gb" sz="1400" dirty="0">
              <a:solidFill>
                <a:schemeClr val="tx1"/>
              </a:solidFill>
              <a:latin typeface="DINPro" pitchFamily="2" charset="0"/>
            </a:endParaRPr>
          </a:p>
        </p:txBody>
      </p:sp>
      <p:sp>
        <p:nvSpPr>
          <p:cNvPr id="2" name="Titel 1">
            <a:extLst>
              <a:ext uri="{FF2B5EF4-FFF2-40B4-BE49-F238E27FC236}">
                <a16:creationId xmlns:a16="http://schemas.microsoft.com/office/drawing/2014/main" id="{7D6ABBF3-8260-345C-9F52-AF54CA200F50}"/>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4" name="Titel 1">
            <a:extLst>
              <a:ext uri="{FF2B5EF4-FFF2-40B4-BE49-F238E27FC236}">
                <a16:creationId xmlns:a16="http://schemas.microsoft.com/office/drawing/2014/main" id="{6487BE28-EFE4-D4D1-404B-1B22757FCD87}"/>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7" name="Titel 1">
            <a:extLst>
              <a:ext uri="{FF2B5EF4-FFF2-40B4-BE49-F238E27FC236}">
                <a16:creationId xmlns:a16="http://schemas.microsoft.com/office/drawing/2014/main" id="{2642D3DE-D50A-3E57-A1D4-A11A1C870BD7}"/>
              </a:ext>
            </a:extLst>
          </p:cNvPr>
          <p:cNvSpPr txBox="1">
            <a:spLocks/>
          </p:cNvSpPr>
          <p:nvPr/>
        </p:nvSpPr>
        <p:spPr>
          <a:xfrm>
            <a:off x="3965503"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9" name="Titel 1">
            <a:extLst>
              <a:ext uri="{FF2B5EF4-FFF2-40B4-BE49-F238E27FC236}">
                <a16:creationId xmlns:a16="http://schemas.microsoft.com/office/drawing/2014/main" id="{FC24C454-0929-1B66-1C4A-2253DC8BD99B}"/>
              </a:ext>
            </a:extLst>
          </p:cNvPr>
          <p:cNvSpPr txBox="1">
            <a:spLocks/>
          </p:cNvSpPr>
          <p:nvPr/>
        </p:nvSpPr>
        <p:spPr>
          <a:xfrm>
            <a:off x="2853754" y="6229481"/>
            <a:ext cx="106511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0" name="Titel 1">
            <a:extLst>
              <a:ext uri="{FF2B5EF4-FFF2-40B4-BE49-F238E27FC236}">
                <a16:creationId xmlns:a16="http://schemas.microsoft.com/office/drawing/2014/main" id="{2D52E551-D7B3-EA3B-644F-E8A421EE3583}"/>
              </a:ext>
            </a:extLst>
          </p:cNvPr>
          <p:cNvSpPr txBox="1">
            <a:spLocks/>
          </p:cNvSpPr>
          <p:nvPr/>
        </p:nvSpPr>
        <p:spPr>
          <a:xfrm>
            <a:off x="5520482" y="6229481"/>
            <a:ext cx="150834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pic>
        <p:nvPicPr>
          <p:cNvPr id="12" name="Afbeelding 11">
            <a:extLst>
              <a:ext uri="{FF2B5EF4-FFF2-40B4-BE49-F238E27FC236}">
                <a16:creationId xmlns:a16="http://schemas.microsoft.com/office/drawing/2014/main" id="{4A27D551-EB77-F452-8D9B-32E3C906BA3E}"/>
              </a:ext>
            </a:extLst>
          </p:cNvPr>
          <p:cNvPicPr>
            <a:picLocks noChangeAspect="1"/>
          </p:cNvPicPr>
          <p:nvPr/>
        </p:nvPicPr>
        <p:blipFill>
          <a:blip r:embed="rId2"/>
          <a:srcRect/>
          <a:stretch/>
        </p:blipFill>
        <p:spPr>
          <a:xfrm>
            <a:off x="5087142" y="1427291"/>
            <a:ext cx="6657182" cy="4709896"/>
          </a:xfrm>
          <a:prstGeom prst="rect">
            <a:avLst/>
          </a:prstGeom>
        </p:spPr>
      </p:pic>
      <p:sp>
        <p:nvSpPr>
          <p:cNvPr id="11" name="Tekstvak 10">
            <a:hlinkClick r:id="rId3"/>
            <a:extLst>
              <a:ext uri="{FF2B5EF4-FFF2-40B4-BE49-F238E27FC236}">
                <a16:creationId xmlns:a16="http://schemas.microsoft.com/office/drawing/2014/main" id="{FE0035C8-DD7F-D684-A3CF-768AD93FC6E1}"/>
              </a:ext>
            </a:extLst>
          </p:cNvPr>
          <p:cNvSpPr txBox="1"/>
          <p:nvPr/>
        </p:nvSpPr>
        <p:spPr>
          <a:xfrm>
            <a:off x="5297962" y="3093872"/>
            <a:ext cx="940359" cy="474911"/>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Learning Path Valorisation</a:t>
            </a:r>
            <a:r>
              <a:rPr lang="en-GB" sz="620" b="0" i="0" u="sng" baseline="0" dirty="0">
                <a:solidFill>
                  <a:srgbClr val="275B9C"/>
                </a:solidFill>
                <a:effectLst/>
                <a:latin typeface="DINPro" pitchFamily="2" charset="0"/>
                <a:ea typeface="DINPro" pitchFamily="2" charset="0"/>
                <a:cs typeface="DINPro" pitchFamily="2" charset="0"/>
              </a:rPr>
              <a:t> </a:t>
            </a:r>
            <a:r>
              <a:rPr lang="en-gb" sz="620" b="0" i="0" u="sng" baseline="0" dirty="0">
                <a:solidFill>
                  <a:srgbClr val="275B9C"/>
                </a:solidFill>
                <a:effectLst/>
                <a:latin typeface="DINPro" pitchFamily="2" charset="0"/>
                <a:ea typeface="DINPro" pitchFamily="2" charset="0"/>
                <a:cs typeface="DINPro" pitchFamily="2" charset="0"/>
              </a:rPr>
              <a:t>and Impact Vrije</a:t>
            </a:r>
            <a:r>
              <a:rPr lang="en-GB" sz="620" u="sng" dirty="0">
                <a:solidFill>
                  <a:srgbClr val="275B9C"/>
                </a:solidFill>
                <a:latin typeface="DINPro" pitchFamily="2" charset="0"/>
                <a:ea typeface="DINPro" pitchFamily="2" charset="0"/>
                <a:cs typeface="DINPro" pitchFamily="2" charset="0"/>
              </a:rPr>
              <a:t> </a:t>
            </a:r>
            <a:r>
              <a:rPr lang="en-gb" sz="620" b="0" i="0" u="sng" baseline="0" dirty="0">
                <a:solidFill>
                  <a:srgbClr val="275B9C"/>
                </a:solidFill>
                <a:effectLst/>
                <a:latin typeface="DINPro" pitchFamily="2" charset="0"/>
                <a:ea typeface="DINPro" pitchFamily="2" charset="0"/>
                <a:cs typeface="DINPro" pitchFamily="2" charset="0"/>
              </a:rPr>
              <a:t>Universiteit Amsterdam</a:t>
            </a:r>
          </a:p>
        </p:txBody>
      </p:sp>
      <p:sp>
        <p:nvSpPr>
          <p:cNvPr id="13" name="Tekstvak 12">
            <a:hlinkClick r:id="rId4"/>
            <a:extLst>
              <a:ext uri="{FF2B5EF4-FFF2-40B4-BE49-F238E27FC236}">
                <a16:creationId xmlns:a16="http://schemas.microsoft.com/office/drawing/2014/main" id="{7745E9C3-E0D3-9661-F8AD-AC06467ACBD1}"/>
              </a:ext>
            </a:extLst>
          </p:cNvPr>
          <p:cNvSpPr txBox="1"/>
          <p:nvPr/>
        </p:nvSpPr>
        <p:spPr>
          <a:xfrm>
            <a:off x="5307715" y="3672647"/>
            <a:ext cx="940358" cy="474911"/>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Personal development</a:t>
            </a:r>
          </a:p>
          <a:p>
            <a:pPr algn="l" rtl="0"/>
            <a:r>
              <a:rPr lang="en-gb" sz="620" b="0" i="0" u="sng" baseline="0" dirty="0">
                <a:solidFill>
                  <a:srgbClr val="275B9C"/>
                </a:solidFill>
                <a:effectLst/>
                <a:latin typeface="DINPro" pitchFamily="2" charset="0"/>
                <a:ea typeface="DINPro" pitchFamily="2" charset="0"/>
                <a:cs typeface="DINPro" pitchFamily="2" charset="0"/>
              </a:rPr>
              <a:t>VU employees</a:t>
            </a:r>
            <a:endParaRPr lang="en-GB" sz="620" b="0" i="0" u="sng" baseline="0" dirty="0">
              <a:solidFill>
                <a:srgbClr val="275B9C"/>
              </a:solidFill>
              <a:effectLst/>
              <a:latin typeface="DINPro" pitchFamily="2" charset="0"/>
              <a:ea typeface="DINPro" pitchFamily="2" charset="0"/>
              <a:cs typeface="DINPro" pitchFamily="2" charset="0"/>
            </a:endParaRPr>
          </a:p>
          <a:p>
            <a:pPr algn="l" rtl="0"/>
            <a:r>
              <a:rPr lang="en-gb" sz="620" b="0" i="0" u="sng" baseline="0" dirty="0">
                <a:solidFill>
                  <a:srgbClr val="275B9C"/>
                </a:solidFill>
                <a:effectLst/>
                <a:latin typeface="DINPro" pitchFamily="2" charset="0"/>
                <a:ea typeface="DINPro" pitchFamily="2" charset="0"/>
                <a:cs typeface="DINPro" pitchFamily="2" charset="0"/>
              </a:rPr>
              <a:t>Vrije</a:t>
            </a:r>
            <a:r>
              <a:rPr lang="en-GB" sz="620" u="sng" dirty="0">
                <a:solidFill>
                  <a:srgbClr val="275B9C"/>
                </a:solidFill>
                <a:latin typeface="DINPro" pitchFamily="2" charset="0"/>
                <a:ea typeface="DINPro" pitchFamily="2" charset="0"/>
                <a:cs typeface="DINPro" pitchFamily="2" charset="0"/>
              </a:rPr>
              <a:t> </a:t>
            </a:r>
            <a:r>
              <a:rPr lang="en-gb" sz="620" b="0" i="0" u="sng" baseline="0" dirty="0">
                <a:solidFill>
                  <a:srgbClr val="275B9C"/>
                </a:solidFill>
                <a:effectLst/>
                <a:latin typeface="DINPro" pitchFamily="2" charset="0"/>
                <a:ea typeface="DINPro" pitchFamily="2" charset="0"/>
                <a:cs typeface="DINPro" pitchFamily="2" charset="0"/>
              </a:rPr>
              <a:t>Universiteit Amsterdam</a:t>
            </a:r>
          </a:p>
        </p:txBody>
      </p:sp>
      <p:sp>
        <p:nvSpPr>
          <p:cNvPr id="14" name="Tekstvak 13">
            <a:hlinkClick r:id="rId5"/>
            <a:extLst>
              <a:ext uri="{FF2B5EF4-FFF2-40B4-BE49-F238E27FC236}">
                <a16:creationId xmlns:a16="http://schemas.microsoft.com/office/drawing/2014/main" id="{F866C248-EFF4-22A2-FF6C-C8A9ED7510B6}"/>
              </a:ext>
            </a:extLst>
          </p:cNvPr>
          <p:cNvSpPr txBox="1"/>
          <p:nvPr/>
        </p:nvSpPr>
        <p:spPr>
          <a:xfrm>
            <a:off x="5305409" y="5055459"/>
            <a:ext cx="642610" cy="359810"/>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VU Centre for</a:t>
            </a:r>
            <a:endParaRPr lang="en-gb" sz="620" u="sng" dirty="0">
              <a:solidFill>
                <a:srgbClr val="275B9C"/>
              </a:solidFill>
              <a:effectLst/>
              <a:latin typeface="DINPro" pitchFamily="2" charset="0"/>
            </a:endParaRPr>
          </a:p>
          <a:p>
            <a:pPr algn="l" rtl="0"/>
            <a:r>
              <a:rPr lang="en-gb" sz="620" b="0" i="0" u="sng" baseline="0" dirty="0">
                <a:solidFill>
                  <a:srgbClr val="275B9C"/>
                </a:solidFill>
                <a:effectLst/>
                <a:latin typeface="DINPro" pitchFamily="2" charset="0"/>
                <a:ea typeface="DINPro" pitchFamily="2" charset="0"/>
                <a:cs typeface="DINPro" pitchFamily="2" charset="0"/>
              </a:rPr>
              <a:t>Teaching</a:t>
            </a:r>
          </a:p>
          <a:p>
            <a:pPr algn="l" rtl="0"/>
            <a:r>
              <a:rPr lang="en-gb" sz="620" b="0" i="0" u="sng" baseline="0" dirty="0">
                <a:solidFill>
                  <a:srgbClr val="275B9C"/>
                </a:solidFill>
                <a:effectLst/>
                <a:latin typeface="DINPro" pitchFamily="2" charset="0"/>
                <a:ea typeface="DINPro" pitchFamily="2" charset="0"/>
                <a:cs typeface="DINPro" pitchFamily="2" charset="0"/>
              </a:rPr>
              <a:t>&amp; Learning</a:t>
            </a:r>
          </a:p>
        </p:txBody>
      </p:sp>
      <p:sp>
        <p:nvSpPr>
          <p:cNvPr id="15" name="Tekstvak 14">
            <a:hlinkClick r:id="rId6"/>
            <a:extLst>
              <a:ext uri="{FF2B5EF4-FFF2-40B4-BE49-F238E27FC236}">
                <a16:creationId xmlns:a16="http://schemas.microsoft.com/office/drawing/2014/main" id="{2D1EF20C-A0FC-51A2-8BC7-9F953A994DAF}"/>
              </a:ext>
            </a:extLst>
          </p:cNvPr>
          <p:cNvSpPr txBox="1"/>
          <p:nvPr/>
        </p:nvSpPr>
        <p:spPr>
          <a:xfrm>
            <a:off x="10926458" y="2911560"/>
            <a:ext cx="642610" cy="258058"/>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Personal</a:t>
            </a:r>
            <a:endParaRPr lang="en-gb" sz="620" u="sng" dirty="0">
              <a:solidFill>
                <a:srgbClr val="275B9C"/>
              </a:solidFill>
              <a:effectLst/>
              <a:latin typeface="DINPro" pitchFamily="2" charset="0"/>
            </a:endParaRPr>
          </a:p>
          <a:p>
            <a:pPr algn="l" rtl="0"/>
            <a:r>
              <a:rPr lang="en-gb" sz="620" b="0" i="0" u="sng" baseline="0" dirty="0">
                <a:solidFill>
                  <a:srgbClr val="275B9C"/>
                </a:solidFill>
                <a:effectLst/>
                <a:latin typeface="DINPro" pitchFamily="2" charset="0"/>
                <a:ea typeface="DINPro" pitchFamily="2" charset="0"/>
                <a:cs typeface="DINPro" pitchFamily="2" charset="0"/>
              </a:rPr>
              <a:t>leadership</a:t>
            </a:r>
          </a:p>
        </p:txBody>
      </p:sp>
      <p:sp>
        <p:nvSpPr>
          <p:cNvPr id="16" name="Tekstvak 15">
            <a:hlinkClick r:id="rId7"/>
            <a:extLst>
              <a:ext uri="{FF2B5EF4-FFF2-40B4-BE49-F238E27FC236}">
                <a16:creationId xmlns:a16="http://schemas.microsoft.com/office/drawing/2014/main" id="{5B33F912-1B59-62C6-0780-B8EB39869767}"/>
              </a:ext>
            </a:extLst>
          </p:cNvPr>
          <p:cNvSpPr txBox="1"/>
          <p:nvPr/>
        </p:nvSpPr>
        <p:spPr>
          <a:xfrm>
            <a:off x="10926458" y="3202299"/>
            <a:ext cx="642610" cy="258058"/>
          </a:xfrm>
          <a:prstGeom prst="rect">
            <a:avLst/>
          </a:prstGeom>
          <a:solidFill>
            <a:schemeClr val="bg2"/>
          </a:solidFill>
          <a:ln>
            <a:noFill/>
          </a:ln>
        </p:spPr>
        <p:txBody>
          <a:bodyPr wrap="square" lIns="72000" tIns="36000" rIns="0" bIns="0" rtlCol="0">
            <a:noAutofit/>
          </a:bodyPr>
          <a:lstStyle/>
          <a:p>
            <a:pPr algn="l" rtl="0"/>
            <a:r>
              <a:rPr lang="en-gb" sz="620" b="0" i="0" u="sng" baseline="0" dirty="0">
                <a:solidFill>
                  <a:srgbClr val="275B9C"/>
                </a:solidFill>
                <a:effectLst/>
                <a:latin typeface="DINPro" pitchFamily="2" charset="0"/>
                <a:ea typeface="DINPro" pitchFamily="2" charset="0"/>
                <a:cs typeface="DINPro" pitchFamily="2" charset="0"/>
              </a:rPr>
              <a:t>Management</a:t>
            </a:r>
          </a:p>
          <a:p>
            <a:pPr algn="l" rtl="0"/>
            <a:r>
              <a:rPr lang="en-gb" sz="620" b="0" i="0" u="sng" baseline="0" dirty="0">
                <a:solidFill>
                  <a:srgbClr val="275B9C"/>
                </a:solidFill>
                <a:effectLst/>
                <a:latin typeface="DINPro" pitchFamily="2" charset="0"/>
                <a:ea typeface="DINPro" pitchFamily="2" charset="0"/>
                <a:cs typeface="DINPro" pitchFamily="2" charset="0"/>
              </a:rPr>
              <a:t>framework</a:t>
            </a:r>
            <a:endParaRPr lang="en-gb" sz="620" u="sng" dirty="0">
              <a:solidFill>
                <a:srgbClr val="275B9C"/>
              </a:solidFill>
              <a:effectLst/>
              <a:latin typeface="DINPro" pitchFamily="2" charset="0"/>
            </a:endParaRPr>
          </a:p>
        </p:txBody>
      </p:sp>
      <p:sp>
        <p:nvSpPr>
          <p:cNvPr id="8" name="Tekstvak 7">
            <a:extLst>
              <a:ext uri="{FF2B5EF4-FFF2-40B4-BE49-F238E27FC236}">
                <a16:creationId xmlns:a16="http://schemas.microsoft.com/office/drawing/2014/main" id="{E2B40566-21FE-4132-4798-922BDE3CF937}"/>
              </a:ext>
            </a:extLst>
          </p:cNvPr>
          <p:cNvSpPr txBox="1"/>
          <p:nvPr/>
        </p:nvSpPr>
        <p:spPr>
          <a:xfrm>
            <a:off x="7132320" y="-1058091"/>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dirty="0">
              <a:solidFill>
                <a:srgbClr val="005CA9"/>
              </a:solidFill>
            </a:endParaRPr>
          </a:p>
        </p:txBody>
      </p:sp>
    </p:spTree>
    <p:extLst>
      <p:ext uri="{BB962C8B-B14F-4D97-AF65-F5344CB8AC3E}">
        <p14:creationId xmlns:p14="http://schemas.microsoft.com/office/powerpoint/2010/main" val="35041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hoek 16">
            <a:extLst>
              <a:ext uri="{FF2B5EF4-FFF2-40B4-BE49-F238E27FC236}">
                <a16:creationId xmlns:a16="http://schemas.microsoft.com/office/drawing/2014/main" id="{0A3AFC5F-53DC-FAC2-0B90-2CF67FFB9854}"/>
              </a:ext>
            </a:extLst>
          </p:cNvPr>
          <p:cNvSpPr/>
          <p:nvPr/>
        </p:nvSpPr>
        <p:spPr>
          <a:xfrm rot="2700000">
            <a:off x="9448543" y="4200288"/>
            <a:ext cx="558800" cy="558800"/>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8" name="Rechthoek 17">
            <a:extLst>
              <a:ext uri="{FF2B5EF4-FFF2-40B4-BE49-F238E27FC236}">
                <a16:creationId xmlns:a16="http://schemas.microsoft.com/office/drawing/2014/main" id="{7F3A3FF0-48CF-F7BB-32A3-6A831D57218C}"/>
              </a:ext>
            </a:extLst>
          </p:cNvPr>
          <p:cNvSpPr/>
          <p:nvPr/>
        </p:nvSpPr>
        <p:spPr>
          <a:xfrm rot="2700000">
            <a:off x="4290064" y="4200287"/>
            <a:ext cx="558800" cy="558800"/>
          </a:xfrm>
          <a:prstGeom prst="rect">
            <a:avLst/>
          </a:prstGeom>
          <a:solidFill>
            <a:srgbClr val="DFF2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 name="Titel 1">
            <a:extLst>
              <a:ext uri="{FF2B5EF4-FFF2-40B4-BE49-F238E27FC236}">
                <a16:creationId xmlns:a16="http://schemas.microsoft.com/office/drawing/2014/main" id="{006F5A1F-8E53-F9AD-1EA3-9F462FC056DB}"/>
              </a:ext>
            </a:extLst>
          </p:cNvPr>
          <p:cNvSpPr>
            <a:spLocks noGrp="1"/>
          </p:cNvSpPr>
          <p:nvPr>
            <p:ph type="title"/>
          </p:nvPr>
        </p:nvSpPr>
        <p:spPr>
          <a:xfrm>
            <a:off x="450849" y="451166"/>
            <a:ext cx="5432963" cy="782467"/>
          </a:xfrm>
        </p:spPr>
        <p:txBody>
          <a:bodyPr/>
          <a:lstStyle/>
          <a:p>
            <a:pPr algn="l" rtl="0"/>
            <a:r>
              <a:rPr lang="en-gb" b="0" i="0" u="none" baseline="0" dirty="0"/>
              <a:t>As of 2025, this is how it will work</a:t>
            </a:r>
          </a:p>
        </p:txBody>
      </p:sp>
      <p:sp>
        <p:nvSpPr>
          <p:cNvPr id="5" name="Tijdelijke aanduiding voor dianummer 4">
            <a:extLst>
              <a:ext uri="{FF2B5EF4-FFF2-40B4-BE49-F238E27FC236}">
                <a16:creationId xmlns:a16="http://schemas.microsoft.com/office/drawing/2014/main" id="{2E75F195-CC3B-511E-CF59-B8DA86EF29CC}"/>
              </a:ext>
            </a:extLst>
          </p:cNvPr>
          <p:cNvSpPr>
            <a:spLocks noGrp="1"/>
          </p:cNvSpPr>
          <p:nvPr>
            <p:ph type="sldNum" sz="quarter" idx="15"/>
          </p:nvPr>
        </p:nvSpPr>
        <p:spPr/>
        <p:txBody>
          <a:bodyPr/>
          <a:lstStyle/>
          <a:p>
            <a:pPr algn="l" rtl="0"/>
            <a:fld id="{840C1E0B-154D-844F-9C3C-CB8827A7EAB0}" type="slidenum">
              <a:rPr/>
              <a:pPr algn="l"/>
              <a:t>8</a:t>
            </a:fld>
            <a:r>
              <a:rPr lang="en-gb" b="0" i="0" u="none" baseline="0"/>
              <a:t> </a:t>
            </a:r>
          </a:p>
        </p:txBody>
      </p:sp>
      <p:sp>
        <p:nvSpPr>
          <p:cNvPr id="11" name="Tijdelijke aanduiding voor tekst 2">
            <a:extLst>
              <a:ext uri="{FF2B5EF4-FFF2-40B4-BE49-F238E27FC236}">
                <a16:creationId xmlns:a16="http://schemas.microsoft.com/office/drawing/2014/main" id="{C676E1E1-E2CD-ADD2-A347-F439EAFC94AD}"/>
              </a:ext>
            </a:extLst>
          </p:cNvPr>
          <p:cNvSpPr txBox="1">
            <a:spLocks/>
          </p:cNvSpPr>
          <p:nvPr/>
        </p:nvSpPr>
        <p:spPr>
          <a:xfrm>
            <a:off x="1685925" y="4955079"/>
            <a:ext cx="10058400" cy="782467"/>
          </a:xfrm>
          <a:prstGeom prst="rect">
            <a:avLst/>
          </a:prstGeom>
          <a:solidFill>
            <a:srgbClr val="D8D3D0"/>
          </a:solidFill>
        </p:spPr>
        <p:txBody>
          <a:bodyPr vert="horz" lIns="0" tIns="0" rIns="0" bIns="0" rtlCol="0" anchor="ctr" anchorCtr="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rtl="0"/>
            <a:r>
              <a:rPr lang="en-gb" sz="1800" b="0" i="0" u="none" baseline="0">
                <a:solidFill>
                  <a:schemeClr val="tx1"/>
                </a:solidFill>
              </a:rPr>
              <a:t>Together, you make development agreements</a:t>
            </a:r>
            <a:br>
              <a:rPr lang="en-gb" sz="1800">
                <a:solidFill>
                  <a:schemeClr val="tx1"/>
                </a:solidFill>
              </a:rPr>
            </a:br>
            <a:r>
              <a:rPr lang="en-gb" sz="1800" b="0" i="0" u="none" baseline="0">
                <a:solidFill>
                  <a:schemeClr val="tx1"/>
                </a:solidFill>
              </a:rPr>
              <a:t> (in the annual consultation)</a:t>
            </a:r>
          </a:p>
        </p:txBody>
      </p:sp>
      <p:sp>
        <p:nvSpPr>
          <p:cNvPr id="15" name="Tijdelijke aanduiding voor tekst 2">
            <a:extLst>
              <a:ext uri="{FF2B5EF4-FFF2-40B4-BE49-F238E27FC236}">
                <a16:creationId xmlns:a16="http://schemas.microsoft.com/office/drawing/2014/main" id="{A31FE80D-EF07-30FD-4C09-0825DFD194D8}"/>
              </a:ext>
            </a:extLst>
          </p:cNvPr>
          <p:cNvSpPr>
            <a:spLocks noGrp="1"/>
          </p:cNvSpPr>
          <p:nvPr>
            <p:ph type="body" sz="quarter" idx="13"/>
          </p:nvPr>
        </p:nvSpPr>
        <p:spPr>
          <a:xfrm>
            <a:off x="7710853" y="1685924"/>
            <a:ext cx="4027123" cy="2983058"/>
          </a:xfrm>
          <a:solidFill>
            <a:srgbClr val="DFF2FD"/>
          </a:solidFill>
        </p:spPr>
        <p:txBody>
          <a:bodyPr lIns="216000" tIns="144000" rIns="144000"/>
          <a:lstStyle/>
          <a:p>
            <a:pPr algn="l" rtl="0">
              <a:lnSpc>
                <a:spcPts val="2100"/>
              </a:lnSpc>
            </a:pPr>
            <a:r>
              <a:rPr lang="en-gb" sz="1800" b="1" i="0" u="none" baseline="0" dirty="0">
                <a:solidFill>
                  <a:schemeClr val="bg1"/>
                </a:solidFill>
                <a:latin typeface="DINPro-Bold" pitchFamily="2" charset="0"/>
                <a:ea typeface="DINPro-Bold" pitchFamily="2" charset="0"/>
                <a:cs typeface="DINPro-Bold" pitchFamily="2" charset="0"/>
              </a:rPr>
              <a:t>As a manager: </a:t>
            </a:r>
          </a:p>
          <a:p>
            <a:pPr marL="285750" indent="-285750" algn="l" rtl="0">
              <a:lnSpc>
                <a:spcPts val="1000"/>
              </a:lnSpc>
              <a:buFont typeface="Arial" panose="020B0604020202020204" pitchFamily="34" charset="0"/>
              <a:buChar char="•"/>
            </a:pPr>
            <a:endParaRPr lang="en-gb" sz="1700" dirty="0">
              <a:solidFill>
                <a:schemeClr val="tx1"/>
              </a:solidFill>
              <a:latin typeface="DINPro" pitchFamily="2" charset="0"/>
            </a:endParaRP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share the departmental or faculty strategy</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explore the individual development needs of your academic staff</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align all of the team members’ wishes and opportunities with each other and the departmental plan</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give feedback on everyone’s development</a:t>
            </a:r>
          </a:p>
        </p:txBody>
      </p:sp>
      <p:sp>
        <p:nvSpPr>
          <p:cNvPr id="16" name="Tijdelijke aanduiding voor tekst 2">
            <a:extLst>
              <a:ext uri="{FF2B5EF4-FFF2-40B4-BE49-F238E27FC236}">
                <a16:creationId xmlns:a16="http://schemas.microsoft.com/office/drawing/2014/main" id="{E88747EF-A25C-19DC-58E6-8C560E9C32F1}"/>
              </a:ext>
            </a:extLst>
          </p:cNvPr>
          <p:cNvSpPr txBox="1">
            <a:spLocks/>
          </p:cNvSpPr>
          <p:nvPr/>
        </p:nvSpPr>
        <p:spPr>
          <a:xfrm>
            <a:off x="7118889" y="2153722"/>
            <a:ext cx="6062141" cy="2454275"/>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endParaRPr lang="en-gb" sz="1300" dirty="0">
              <a:solidFill>
                <a:schemeClr val="tx1"/>
              </a:solidFill>
              <a:latin typeface="DINPro" pitchFamily="2" charset="0"/>
            </a:endParaRPr>
          </a:p>
        </p:txBody>
      </p:sp>
      <p:sp>
        <p:nvSpPr>
          <p:cNvPr id="19" name="Tijdelijke aanduiding voor tekst 2">
            <a:extLst>
              <a:ext uri="{FF2B5EF4-FFF2-40B4-BE49-F238E27FC236}">
                <a16:creationId xmlns:a16="http://schemas.microsoft.com/office/drawing/2014/main" id="{4C4D1B96-465E-3711-5D65-2E650918D8CB}"/>
              </a:ext>
            </a:extLst>
          </p:cNvPr>
          <p:cNvSpPr txBox="1">
            <a:spLocks/>
          </p:cNvSpPr>
          <p:nvPr/>
        </p:nvSpPr>
        <p:spPr>
          <a:xfrm>
            <a:off x="1685926" y="1685925"/>
            <a:ext cx="5785792" cy="2983058"/>
          </a:xfrm>
          <a:prstGeom prst="rect">
            <a:avLst/>
          </a:prstGeom>
          <a:solidFill>
            <a:srgbClr val="DFF2FD"/>
          </a:solidFill>
        </p:spPr>
        <p:txBody>
          <a:bodyPr vert="horz" lIns="216000" tIns="144000" rIns="14400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r>
              <a:rPr lang="en-gb" sz="1800" b="1" i="0" u="none" baseline="0" dirty="0">
                <a:solidFill>
                  <a:schemeClr val="bg1"/>
                </a:solidFill>
                <a:latin typeface="DINPro-Bold" pitchFamily="2" charset="0"/>
                <a:ea typeface="DINPro-Bold" pitchFamily="2" charset="0"/>
                <a:cs typeface="DINPro-Bold" pitchFamily="2" charset="0"/>
              </a:rPr>
              <a:t>As an academic with an assistant professor/</a:t>
            </a:r>
            <a:br>
              <a:rPr lang="en-GB" sz="1800" b="1" i="0" u="none" baseline="0" dirty="0">
                <a:solidFill>
                  <a:schemeClr val="bg1"/>
                </a:solidFill>
                <a:latin typeface="DINPro-Bold" pitchFamily="2" charset="0"/>
                <a:ea typeface="DINPro-Bold" pitchFamily="2" charset="0"/>
                <a:cs typeface="DINPro-Bold" pitchFamily="2" charset="0"/>
              </a:rPr>
            </a:br>
            <a:r>
              <a:rPr lang="en-gb" sz="1800" b="1" i="0" u="none" baseline="0" dirty="0">
                <a:solidFill>
                  <a:schemeClr val="bg1"/>
                </a:solidFill>
                <a:latin typeface="DINPro-Bold" pitchFamily="2" charset="0"/>
                <a:ea typeface="DINPro-Bold" pitchFamily="2" charset="0"/>
                <a:cs typeface="DINPro-Bold" pitchFamily="2" charset="0"/>
              </a:rPr>
              <a:t>associate professor/full professor profile: </a:t>
            </a:r>
          </a:p>
          <a:p>
            <a:pPr marL="285750" indent="-285750" algn="l" rtl="0">
              <a:lnSpc>
                <a:spcPts val="1000"/>
              </a:lnSpc>
              <a:buFont typeface="Arial" panose="020B0604020202020204" pitchFamily="34" charset="0"/>
              <a:buChar char="•"/>
            </a:pPr>
            <a:endParaRPr lang="en-gb" sz="1700" dirty="0">
              <a:solidFill>
                <a:schemeClr val="tx1"/>
              </a:solidFill>
              <a:latin typeface="DINPro" pitchFamily="2" charset="0"/>
            </a:endParaRP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consult the departmental or faculty strategy and faculty criteria for the focus domains</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reflect on your own career path (The </a:t>
            </a:r>
            <a:r>
              <a:rPr lang="en-gb" sz="1500" b="0" i="0" u="sng" baseline="0" dirty="0">
                <a:solidFill>
                  <a:schemeClr val="bg1"/>
                </a:solidFill>
                <a:latin typeface="DINPro" pitchFamily="2" charset="0"/>
                <a:ea typeface="DINPro" pitchFamily="2" charset="0"/>
                <a:cs typeface="DINPro" pitchFamily="2" charset="0"/>
                <a:hlinkClick r:id="rId2"/>
              </a:rPr>
              <a:t>academic path reflection questions</a:t>
            </a:r>
            <a:r>
              <a:rPr lang="en-GB" sz="1500" b="0" i="0" u="sng" baseline="0" dirty="0">
                <a:solidFill>
                  <a:schemeClr val="tx1"/>
                </a:solidFill>
                <a:latin typeface="DINPro" pitchFamily="2" charset="0"/>
                <a:ea typeface="DINPro" pitchFamily="2" charset="0"/>
                <a:cs typeface="DINPro" pitchFamily="2" charset="0"/>
              </a:rPr>
              <a:t> </a:t>
            </a:r>
            <a:r>
              <a:rPr lang="en-gb" sz="1500" b="0" i="0" u="none" baseline="0" dirty="0">
                <a:solidFill>
                  <a:schemeClr val="tx1"/>
                </a:solidFill>
                <a:latin typeface="DINPro" pitchFamily="2" charset="0"/>
                <a:ea typeface="DINPro" pitchFamily="2" charset="0"/>
                <a:cs typeface="DINPro" pitchFamily="2" charset="0"/>
              </a:rPr>
              <a:t>will be helpful in this regard)</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discuss this path and your development need with your direct manager</a:t>
            </a:r>
          </a:p>
          <a:p>
            <a:pPr marL="285750" indent="-285750" algn="l" rtl="0">
              <a:lnSpc>
                <a:spcPts val="2000"/>
              </a:lnSpc>
              <a:buFont typeface="Arial" panose="020B0604020202020204" pitchFamily="34" charset="0"/>
              <a:buChar char="•"/>
            </a:pPr>
            <a:r>
              <a:rPr lang="en-gb" sz="1500" b="0" i="0" u="none" baseline="0" dirty="0">
                <a:solidFill>
                  <a:schemeClr val="tx1"/>
                </a:solidFill>
                <a:latin typeface="DINPro" pitchFamily="2" charset="0"/>
                <a:ea typeface="DINPro" pitchFamily="2" charset="0"/>
                <a:cs typeface="DINPro" pitchFamily="2" charset="0"/>
              </a:rPr>
              <a:t>You make agreements with your manager on a focus on one of the core domains</a:t>
            </a:r>
          </a:p>
        </p:txBody>
      </p:sp>
      <p:sp>
        <p:nvSpPr>
          <p:cNvPr id="9" name="Graphic 7">
            <a:extLst>
              <a:ext uri="{FF2B5EF4-FFF2-40B4-BE49-F238E27FC236}">
                <a16:creationId xmlns:a16="http://schemas.microsoft.com/office/drawing/2014/main" id="{B06A8C20-7E2F-7D96-3798-563BC02993BE}"/>
              </a:ext>
            </a:extLst>
          </p:cNvPr>
          <p:cNvSpPr/>
          <p:nvPr/>
        </p:nvSpPr>
        <p:spPr>
          <a:xfrm>
            <a:off x="1963749" y="5069156"/>
            <a:ext cx="786420" cy="550527"/>
          </a:xfrm>
          <a:custGeom>
            <a:avLst/>
            <a:gdLst>
              <a:gd name="connsiteX0" fmla="*/ 5237703 w 5371909"/>
              <a:gd name="connsiteY0" fmla="*/ 2392299 h 3760565"/>
              <a:gd name="connsiteX1" fmla="*/ 5371910 w 5371909"/>
              <a:gd name="connsiteY1" fmla="*/ 2845594 h 3760565"/>
              <a:gd name="connsiteX2" fmla="*/ 5371910 w 5371909"/>
              <a:gd name="connsiteY2" fmla="*/ 3156204 h 3760565"/>
              <a:gd name="connsiteX3" fmla="*/ 5275326 w 5371909"/>
              <a:gd name="connsiteY3" fmla="*/ 3395472 h 3760565"/>
              <a:gd name="connsiteX4" fmla="*/ 5036058 w 5371909"/>
              <a:gd name="connsiteY4" fmla="*/ 3492056 h 3760565"/>
              <a:gd name="connsiteX5" fmla="*/ 3474911 w 5371909"/>
              <a:gd name="connsiteY5" fmla="*/ 3492056 h 3760565"/>
              <a:gd name="connsiteX6" fmla="*/ 3491675 w 5371909"/>
              <a:gd name="connsiteY6" fmla="*/ 3273838 h 3760565"/>
              <a:gd name="connsiteX7" fmla="*/ 3491675 w 5371909"/>
              <a:gd name="connsiteY7" fmla="*/ 3223451 h 3760565"/>
              <a:gd name="connsiteX8" fmla="*/ 5036058 w 5371909"/>
              <a:gd name="connsiteY8" fmla="*/ 3223451 h 3760565"/>
              <a:gd name="connsiteX9" fmla="*/ 5082350 w 5371909"/>
              <a:gd name="connsiteY9" fmla="*/ 3202495 h 3760565"/>
              <a:gd name="connsiteX10" fmla="*/ 5103305 w 5371909"/>
              <a:gd name="connsiteY10" fmla="*/ 3156204 h 3760565"/>
              <a:gd name="connsiteX11" fmla="*/ 5103305 w 5371909"/>
              <a:gd name="connsiteY11" fmla="*/ 2845594 h 3760565"/>
              <a:gd name="connsiteX12" fmla="*/ 5010912 w 5371909"/>
              <a:gd name="connsiteY12" fmla="*/ 2543461 h 3760565"/>
              <a:gd name="connsiteX13" fmla="*/ 4834700 w 5371909"/>
              <a:gd name="connsiteY13" fmla="*/ 2388203 h 3760565"/>
              <a:gd name="connsiteX14" fmla="*/ 4591336 w 5371909"/>
              <a:gd name="connsiteY14" fmla="*/ 2333625 h 3760565"/>
              <a:gd name="connsiteX15" fmla="*/ 4389882 w 5371909"/>
              <a:gd name="connsiteY15" fmla="*/ 2367153 h 3760565"/>
              <a:gd name="connsiteX16" fmla="*/ 4028885 w 5371909"/>
              <a:gd name="connsiteY16" fmla="*/ 2417540 h 3760565"/>
              <a:gd name="connsiteX17" fmla="*/ 3667887 w 5371909"/>
              <a:gd name="connsiteY17" fmla="*/ 2367153 h 3760565"/>
              <a:gd name="connsiteX18" fmla="*/ 3474911 w 5371909"/>
              <a:gd name="connsiteY18" fmla="*/ 2333625 h 3760565"/>
              <a:gd name="connsiteX19" fmla="*/ 3315462 w 5371909"/>
              <a:gd name="connsiteY19" fmla="*/ 2358866 h 3760565"/>
              <a:gd name="connsiteX20" fmla="*/ 3315462 w 5371909"/>
              <a:gd name="connsiteY20" fmla="*/ 2342102 h 3760565"/>
              <a:gd name="connsiteX21" fmla="*/ 3147536 w 5371909"/>
              <a:gd name="connsiteY21" fmla="*/ 2132267 h 3760565"/>
              <a:gd name="connsiteX22" fmla="*/ 3466433 w 5371909"/>
              <a:gd name="connsiteY22" fmla="*/ 2065115 h 3760565"/>
              <a:gd name="connsiteX23" fmla="*/ 3735038 w 5371909"/>
              <a:gd name="connsiteY23" fmla="*/ 2107120 h 3760565"/>
              <a:gd name="connsiteX24" fmla="*/ 4028885 w 5371909"/>
              <a:gd name="connsiteY24" fmla="*/ 2149126 h 3760565"/>
              <a:gd name="connsiteX25" fmla="*/ 4322731 w 5371909"/>
              <a:gd name="connsiteY25" fmla="*/ 2107120 h 3760565"/>
              <a:gd name="connsiteX26" fmla="*/ 4591336 w 5371909"/>
              <a:gd name="connsiteY26" fmla="*/ 2065115 h 3760565"/>
              <a:gd name="connsiteX27" fmla="*/ 4956524 w 5371909"/>
              <a:gd name="connsiteY27" fmla="*/ 2149031 h 3760565"/>
              <a:gd name="connsiteX28" fmla="*/ 5237703 w 5371909"/>
              <a:gd name="connsiteY28" fmla="*/ 2392394 h 3760565"/>
              <a:gd name="connsiteX29" fmla="*/ 2954560 w 5371909"/>
              <a:gd name="connsiteY29" fmla="*/ 3357658 h 3760565"/>
              <a:gd name="connsiteX30" fmla="*/ 2954560 w 5371909"/>
              <a:gd name="connsiteY30" fmla="*/ 2979896 h 3760565"/>
              <a:gd name="connsiteX31" fmla="*/ 2837117 w 5371909"/>
              <a:gd name="connsiteY31" fmla="*/ 2593658 h 3760565"/>
              <a:gd name="connsiteX32" fmla="*/ 2602040 w 5371909"/>
              <a:gd name="connsiteY32" fmla="*/ 2388108 h 3760565"/>
              <a:gd name="connsiteX33" fmla="*/ 2283047 w 5371909"/>
              <a:gd name="connsiteY33" fmla="*/ 2316766 h 3760565"/>
              <a:gd name="connsiteX34" fmla="*/ 2031397 w 5371909"/>
              <a:gd name="connsiteY34" fmla="*/ 2358771 h 3760565"/>
              <a:gd name="connsiteX35" fmla="*/ 1611630 w 5371909"/>
              <a:gd name="connsiteY35" fmla="*/ 2417540 h 3760565"/>
              <a:gd name="connsiteX36" fmla="*/ 1191863 w 5371909"/>
              <a:gd name="connsiteY36" fmla="*/ 2358771 h 3760565"/>
              <a:gd name="connsiteX37" fmla="*/ 940213 w 5371909"/>
              <a:gd name="connsiteY37" fmla="*/ 2316766 h 3760565"/>
              <a:gd name="connsiteX38" fmla="*/ 617030 w 5371909"/>
              <a:gd name="connsiteY38" fmla="*/ 2388108 h 3760565"/>
              <a:gd name="connsiteX39" fmla="*/ 386144 w 5371909"/>
              <a:gd name="connsiteY39" fmla="*/ 2593658 h 3760565"/>
              <a:gd name="connsiteX40" fmla="*/ 268700 w 5371909"/>
              <a:gd name="connsiteY40" fmla="*/ 2979896 h 3760565"/>
              <a:gd name="connsiteX41" fmla="*/ 268700 w 5371909"/>
              <a:gd name="connsiteY41" fmla="*/ 3357658 h 3760565"/>
              <a:gd name="connsiteX42" fmla="*/ 306515 w 5371909"/>
              <a:gd name="connsiteY42" fmla="*/ 3454051 h 3760565"/>
              <a:gd name="connsiteX43" fmla="*/ 403098 w 5371909"/>
              <a:gd name="connsiteY43" fmla="*/ 3491865 h 3760565"/>
              <a:gd name="connsiteX44" fmla="*/ 2820353 w 5371909"/>
              <a:gd name="connsiteY44" fmla="*/ 3491865 h 3760565"/>
              <a:gd name="connsiteX45" fmla="*/ 2916936 w 5371909"/>
              <a:gd name="connsiteY45" fmla="*/ 3454051 h 3760565"/>
              <a:gd name="connsiteX46" fmla="*/ 2954750 w 5371909"/>
              <a:gd name="connsiteY46" fmla="*/ 3357658 h 3760565"/>
              <a:gd name="connsiteX47" fmla="*/ 2282952 w 5371909"/>
              <a:gd name="connsiteY47" fmla="*/ 2048256 h 3760565"/>
              <a:gd name="connsiteX48" fmla="*/ 2723769 w 5371909"/>
              <a:gd name="connsiteY48" fmla="*/ 2148935 h 3760565"/>
              <a:gd name="connsiteX49" fmla="*/ 3055239 w 5371909"/>
              <a:gd name="connsiteY49" fmla="*/ 2442782 h 3760565"/>
              <a:gd name="connsiteX50" fmla="*/ 3223165 w 5371909"/>
              <a:gd name="connsiteY50" fmla="*/ 2979992 h 3760565"/>
              <a:gd name="connsiteX51" fmla="*/ 3223165 w 5371909"/>
              <a:gd name="connsiteY51" fmla="*/ 3357753 h 3760565"/>
              <a:gd name="connsiteX52" fmla="*/ 3105722 w 5371909"/>
              <a:gd name="connsiteY52" fmla="*/ 3643122 h 3760565"/>
              <a:gd name="connsiteX53" fmla="*/ 2820257 w 5371909"/>
              <a:gd name="connsiteY53" fmla="*/ 3760565 h 3760565"/>
              <a:gd name="connsiteX54" fmla="*/ 402908 w 5371909"/>
              <a:gd name="connsiteY54" fmla="*/ 3760565 h 3760565"/>
              <a:gd name="connsiteX55" fmla="*/ 117443 w 5371909"/>
              <a:gd name="connsiteY55" fmla="*/ 3643122 h 3760565"/>
              <a:gd name="connsiteX56" fmla="*/ 0 w 5371909"/>
              <a:gd name="connsiteY56" fmla="*/ 3357753 h 3760565"/>
              <a:gd name="connsiteX57" fmla="*/ 0 w 5371909"/>
              <a:gd name="connsiteY57" fmla="*/ 2979992 h 3760565"/>
              <a:gd name="connsiteX58" fmla="*/ 167926 w 5371909"/>
              <a:gd name="connsiteY58" fmla="*/ 2442782 h 3760565"/>
              <a:gd name="connsiteX59" fmla="*/ 499396 w 5371909"/>
              <a:gd name="connsiteY59" fmla="*/ 2148935 h 3760565"/>
              <a:gd name="connsiteX60" fmla="*/ 940213 w 5371909"/>
              <a:gd name="connsiteY60" fmla="*/ 2048256 h 3760565"/>
              <a:gd name="connsiteX61" fmla="*/ 1250633 w 5371909"/>
              <a:gd name="connsiteY61" fmla="*/ 2098548 h 3760565"/>
              <a:gd name="connsiteX62" fmla="*/ 1611630 w 5371909"/>
              <a:gd name="connsiteY62" fmla="*/ 2148935 h 3760565"/>
              <a:gd name="connsiteX63" fmla="*/ 1972628 w 5371909"/>
              <a:gd name="connsiteY63" fmla="*/ 2098548 h 3760565"/>
              <a:gd name="connsiteX64" fmla="*/ 2283047 w 5371909"/>
              <a:gd name="connsiteY64" fmla="*/ 2048256 h 3760565"/>
              <a:gd name="connsiteX65" fmla="*/ 1611535 w 5371909"/>
              <a:gd name="connsiteY65" fmla="*/ 268700 h 3760565"/>
              <a:gd name="connsiteX66" fmla="*/ 1137190 w 5371909"/>
              <a:gd name="connsiteY66" fmla="*/ 465963 h 3760565"/>
              <a:gd name="connsiteX67" fmla="*/ 940118 w 5371909"/>
              <a:gd name="connsiteY67" fmla="*/ 940308 h 3760565"/>
              <a:gd name="connsiteX68" fmla="*/ 1137190 w 5371909"/>
              <a:gd name="connsiteY68" fmla="*/ 1414463 h 3760565"/>
              <a:gd name="connsiteX69" fmla="*/ 1611535 w 5371909"/>
              <a:gd name="connsiteY69" fmla="*/ 1611725 h 3760565"/>
              <a:gd name="connsiteX70" fmla="*/ 2085880 w 5371909"/>
              <a:gd name="connsiteY70" fmla="*/ 1414463 h 3760565"/>
              <a:gd name="connsiteX71" fmla="*/ 2282952 w 5371909"/>
              <a:gd name="connsiteY71" fmla="*/ 940308 h 3760565"/>
              <a:gd name="connsiteX72" fmla="*/ 2085880 w 5371909"/>
              <a:gd name="connsiteY72" fmla="*/ 465963 h 3760565"/>
              <a:gd name="connsiteX73" fmla="*/ 1611535 w 5371909"/>
              <a:gd name="connsiteY73" fmla="*/ 268700 h 3760565"/>
              <a:gd name="connsiteX74" fmla="*/ 1611535 w 5371909"/>
              <a:gd name="connsiteY74" fmla="*/ 1880330 h 3760565"/>
              <a:gd name="connsiteX75" fmla="*/ 1141476 w 5371909"/>
              <a:gd name="connsiteY75" fmla="*/ 1754410 h 3760565"/>
              <a:gd name="connsiteX76" fmla="*/ 797243 w 5371909"/>
              <a:gd name="connsiteY76" fmla="*/ 1410272 h 3760565"/>
              <a:gd name="connsiteX77" fmla="*/ 671513 w 5371909"/>
              <a:gd name="connsiteY77" fmla="*/ 940213 h 3760565"/>
              <a:gd name="connsiteX78" fmla="*/ 797243 w 5371909"/>
              <a:gd name="connsiteY78" fmla="*/ 470059 h 3760565"/>
              <a:gd name="connsiteX79" fmla="*/ 1141476 w 5371909"/>
              <a:gd name="connsiteY79" fmla="*/ 125920 h 3760565"/>
              <a:gd name="connsiteX80" fmla="*/ 1611535 w 5371909"/>
              <a:gd name="connsiteY80" fmla="*/ 0 h 3760565"/>
              <a:gd name="connsiteX81" fmla="*/ 2081594 w 5371909"/>
              <a:gd name="connsiteY81" fmla="*/ 125920 h 3760565"/>
              <a:gd name="connsiteX82" fmla="*/ 2425827 w 5371909"/>
              <a:gd name="connsiteY82" fmla="*/ 470059 h 3760565"/>
              <a:gd name="connsiteX83" fmla="*/ 2551557 w 5371909"/>
              <a:gd name="connsiteY83" fmla="*/ 940213 h 3760565"/>
              <a:gd name="connsiteX84" fmla="*/ 2425827 w 5371909"/>
              <a:gd name="connsiteY84" fmla="*/ 1410272 h 3760565"/>
              <a:gd name="connsiteX85" fmla="*/ 2081594 w 5371909"/>
              <a:gd name="connsiteY85" fmla="*/ 1754410 h 3760565"/>
              <a:gd name="connsiteX86" fmla="*/ 1611535 w 5371909"/>
              <a:gd name="connsiteY86" fmla="*/ 1880330 h 3760565"/>
              <a:gd name="connsiteX87" fmla="*/ 4028885 w 5371909"/>
              <a:gd name="connsiteY87" fmla="*/ 537305 h 3760565"/>
              <a:gd name="connsiteX88" fmla="*/ 3651123 w 5371909"/>
              <a:gd name="connsiteY88" fmla="*/ 696754 h 3760565"/>
              <a:gd name="connsiteX89" fmla="*/ 3491675 w 5371909"/>
              <a:gd name="connsiteY89" fmla="*/ 1074515 h 3760565"/>
              <a:gd name="connsiteX90" fmla="*/ 3651123 w 5371909"/>
              <a:gd name="connsiteY90" fmla="*/ 1452277 h 3760565"/>
              <a:gd name="connsiteX91" fmla="*/ 4028885 w 5371909"/>
              <a:gd name="connsiteY91" fmla="*/ 1611725 h 3760565"/>
              <a:gd name="connsiteX92" fmla="*/ 4406646 w 5371909"/>
              <a:gd name="connsiteY92" fmla="*/ 1452277 h 3760565"/>
              <a:gd name="connsiteX93" fmla="*/ 4566095 w 5371909"/>
              <a:gd name="connsiteY93" fmla="*/ 1074515 h 3760565"/>
              <a:gd name="connsiteX94" fmla="*/ 4406646 w 5371909"/>
              <a:gd name="connsiteY94" fmla="*/ 696754 h 3760565"/>
              <a:gd name="connsiteX95" fmla="*/ 4028885 w 5371909"/>
              <a:gd name="connsiteY95" fmla="*/ 537305 h 3760565"/>
              <a:gd name="connsiteX96" fmla="*/ 4028885 w 5371909"/>
              <a:gd name="connsiteY96" fmla="*/ 1880330 h 3760565"/>
              <a:gd name="connsiteX97" fmla="*/ 3458147 w 5371909"/>
              <a:gd name="connsiteY97" fmla="*/ 1645253 h 3760565"/>
              <a:gd name="connsiteX98" fmla="*/ 3223070 w 5371909"/>
              <a:gd name="connsiteY98" fmla="*/ 1074515 h 3760565"/>
              <a:gd name="connsiteX99" fmla="*/ 3458147 w 5371909"/>
              <a:gd name="connsiteY99" fmla="*/ 503777 h 3760565"/>
              <a:gd name="connsiteX100" fmla="*/ 4028885 w 5371909"/>
              <a:gd name="connsiteY100" fmla="*/ 268700 h 3760565"/>
              <a:gd name="connsiteX101" fmla="*/ 4599623 w 5371909"/>
              <a:gd name="connsiteY101" fmla="*/ 503777 h 3760565"/>
              <a:gd name="connsiteX102" fmla="*/ 4834700 w 5371909"/>
              <a:gd name="connsiteY102" fmla="*/ 1074515 h 3760565"/>
              <a:gd name="connsiteX103" fmla="*/ 4599623 w 5371909"/>
              <a:gd name="connsiteY103" fmla="*/ 1645253 h 3760565"/>
              <a:gd name="connsiteX104" fmla="*/ 4028885 w 5371909"/>
              <a:gd name="connsiteY104" fmla="*/ 1880330 h 376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371909" h="3760565">
                <a:moveTo>
                  <a:pt x="5237703" y="2392299"/>
                </a:moveTo>
                <a:cubicBezTo>
                  <a:pt x="5327238" y="2526697"/>
                  <a:pt x="5371910" y="2677668"/>
                  <a:pt x="5371910" y="2845594"/>
                </a:cubicBezTo>
                <a:lnTo>
                  <a:pt x="5371910" y="3156204"/>
                </a:lnTo>
                <a:cubicBezTo>
                  <a:pt x="5371910" y="3251359"/>
                  <a:pt x="5339715" y="3331083"/>
                  <a:pt x="5275326" y="3395472"/>
                </a:cubicBezTo>
                <a:cubicBezTo>
                  <a:pt x="5211033" y="3459766"/>
                  <a:pt x="5131213" y="3492056"/>
                  <a:pt x="5036058" y="3492056"/>
                </a:cubicBezTo>
                <a:lnTo>
                  <a:pt x="3474911" y="3492056"/>
                </a:lnTo>
                <a:cubicBezTo>
                  <a:pt x="3486055" y="3447383"/>
                  <a:pt x="3491675" y="3374612"/>
                  <a:pt x="3491675" y="3273838"/>
                </a:cubicBezTo>
                <a:lnTo>
                  <a:pt x="3491675" y="3223451"/>
                </a:lnTo>
                <a:lnTo>
                  <a:pt x="5036058" y="3223451"/>
                </a:lnTo>
                <a:cubicBezTo>
                  <a:pt x="5052823" y="3223451"/>
                  <a:pt x="5068253" y="3216402"/>
                  <a:pt x="5082350" y="3202495"/>
                </a:cubicBezTo>
                <a:cubicBezTo>
                  <a:pt x="5096256" y="3188494"/>
                  <a:pt x="5103305" y="3172968"/>
                  <a:pt x="5103305" y="3156204"/>
                </a:cubicBezTo>
                <a:lnTo>
                  <a:pt x="5103305" y="2845594"/>
                </a:lnTo>
                <a:cubicBezTo>
                  <a:pt x="5103305" y="2733675"/>
                  <a:pt x="5072539" y="2632996"/>
                  <a:pt x="5010912" y="2543461"/>
                </a:cubicBezTo>
                <a:cubicBezTo>
                  <a:pt x="4966240" y="2476310"/>
                  <a:pt x="4907471" y="2424589"/>
                  <a:pt x="4834700" y="2388203"/>
                </a:cubicBezTo>
                <a:cubicBezTo>
                  <a:pt x="4761929" y="2351818"/>
                  <a:pt x="4680871" y="2333625"/>
                  <a:pt x="4591336" y="2333625"/>
                </a:cubicBezTo>
                <a:cubicBezTo>
                  <a:pt x="4535329" y="2333625"/>
                  <a:pt x="4468178" y="2344769"/>
                  <a:pt x="4389882" y="2367153"/>
                </a:cubicBezTo>
                <a:cubicBezTo>
                  <a:pt x="4266724" y="2400776"/>
                  <a:pt x="4146328" y="2417540"/>
                  <a:pt x="4028885" y="2417540"/>
                </a:cubicBezTo>
                <a:cubicBezTo>
                  <a:pt x="3911441" y="2417540"/>
                  <a:pt x="3791045" y="2400776"/>
                  <a:pt x="3667887" y="2367153"/>
                </a:cubicBezTo>
                <a:cubicBezTo>
                  <a:pt x="3589687" y="2344769"/>
                  <a:pt x="3525203" y="2333625"/>
                  <a:pt x="3474911" y="2333625"/>
                </a:cubicBezTo>
                <a:cubicBezTo>
                  <a:pt x="3424619" y="2333625"/>
                  <a:pt x="3371374" y="2342102"/>
                  <a:pt x="3315462" y="2358866"/>
                </a:cubicBezTo>
                <a:lnTo>
                  <a:pt x="3315462" y="2342102"/>
                </a:lnTo>
                <a:cubicBezTo>
                  <a:pt x="3276219" y="2280476"/>
                  <a:pt x="3220212" y="2210562"/>
                  <a:pt x="3147536" y="2132267"/>
                </a:cubicBezTo>
                <a:cubicBezTo>
                  <a:pt x="3253835" y="2087404"/>
                  <a:pt x="3360134" y="2065115"/>
                  <a:pt x="3466433" y="2065115"/>
                </a:cubicBezTo>
                <a:cubicBezTo>
                  <a:pt x="3544824" y="2065115"/>
                  <a:pt x="3634359" y="2079117"/>
                  <a:pt x="3735038" y="2107120"/>
                </a:cubicBezTo>
                <a:cubicBezTo>
                  <a:pt x="3835718" y="2135029"/>
                  <a:pt x="3933730" y="2149126"/>
                  <a:pt x="4028885" y="2149126"/>
                </a:cubicBezTo>
                <a:cubicBezTo>
                  <a:pt x="4124039" y="2149126"/>
                  <a:pt x="4221956" y="2135124"/>
                  <a:pt x="4322731" y="2107120"/>
                </a:cubicBezTo>
                <a:cubicBezTo>
                  <a:pt x="4423410" y="2079212"/>
                  <a:pt x="4512945" y="2065115"/>
                  <a:pt x="4591336" y="2065115"/>
                </a:cubicBezTo>
                <a:cubicBezTo>
                  <a:pt x="4720019" y="2065115"/>
                  <a:pt x="4841748" y="2093024"/>
                  <a:pt x="4956524" y="2149031"/>
                </a:cubicBezTo>
                <a:cubicBezTo>
                  <a:pt x="5071110" y="2205037"/>
                  <a:pt x="5164931" y="2286095"/>
                  <a:pt x="5237703" y="2392394"/>
                </a:cubicBezTo>
                <a:moveTo>
                  <a:pt x="2954560" y="3357658"/>
                </a:moveTo>
                <a:lnTo>
                  <a:pt x="2954560" y="2979896"/>
                </a:lnTo>
                <a:cubicBezTo>
                  <a:pt x="2954560" y="2839974"/>
                  <a:pt x="2915412" y="2711291"/>
                  <a:pt x="2837117" y="2593658"/>
                </a:cubicBezTo>
                <a:cubicBezTo>
                  <a:pt x="2775490" y="2504123"/>
                  <a:pt x="2697194" y="2435638"/>
                  <a:pt x="2602040" y="2388108"/>
                </a:cubicBezTo>
                <a:cubicBezTo>
                  <a:pt x="2506885" y="2340578"/>
                  <a:pt x="2400586" y="2316766"/>
                  <a:pt x="2283047" y="2316766"/>
                </a:cubicBezTo>
                <a:cubicBezTo>
                  <a:pt x="2215991" y="2316766"/>
                  <a:pt x="2132076" y="2330768"/>
                  <a:pt x="2031397" y="2358771"/>
                </a:cubicBezTo>
                <a:cubicBezTo>
                  <a:pt x="1885855" y="2397919"/>
                  <a:pt x="1745933" y="2417540"/>
                  <a:pt x="1611630" y="2417540"/>
                </a:cubicBezTo>
                <a:cubicBezTo>
                  <a:pt x="1477328" y="2417540"/>
                  <a:pt x="1337405" y="2397919"/>
                  <a:pt x="1191863" y="2358771"/>
                </a:cubicBezTo>
                <a:cubicBezTo>
                  <a:pt x="1091184" y="2330863"/>
                  <a:pt x="1007174" y="2316766"/>
                  <a:pt x="940213" y="2316766"/>
                </a:cubicBezTo>
                <a:cubicBezTo>
                  <a:pt x="822579" y="2316766"/>
                  <a:pt x="714851" y="2340578"/>
                  <a:pt x="617030" y="2388108"/>
                </a:cubicBezTo>
                <a:cubicBezTo>
                  <a:pt x="519017" y="2435638"/>
                  <a:pt x="442151" y="2504123"/>
                  <a:pt x="386144" y="2593658"/>
                </a:cubicBezTo>
                <a:cubicBezTo>
                  <a:pt x="307753" y="2711291"/>
                  <a:pt x="268700" y="2839879"/>
                  <a:pt x="268700" y="2979896"/>
                </a:cubicBezTo>
                <a:lnTo>
                  <a:pt x="268700" y="3357658"/>
                </a:lnTo>
                <a:cubicBezTo>
                  <a:pt x="268700" y="3396806"/>
                  <a:pt x="281273" y="3429000"/>
                  <a:pt x="306515" y="3454051"/>
                </a:cubicBezTo>
                <a:cubicBezTo>
                  <a:pt x="331565" y="3479292"/>
                  <a:pt x="363855" y="3491865"/>
                  <a:pt x="403098" y="3491865"/>
                </a:cubicBezTo>
                <a:lnTo>
                  <a:pt x="2820353" y="3491865"/>
                </a:lnTo>
                <a:cubicBezTo>
                  <a:pt x="2859596" y="3491865"/>
                  <a:pt x="2891790" y="3479292"/>
                  <a:pt x="2916936" y="3454051"/>
                </a:cubicBezTo>
                <a:cubicBezTo>
                  <a:pt x="2942177" y="3429000"/>
                  <a:pt x="2954750" y="3396710"/>
                  <a:pt x="2954750" y="3357658"/>
                </a:cubicBezTo>
                <a:moveTo>
                  <a:pt x="2282952" y="2048256"/>
                </a:moveTo>
                <a:cubicBezTo>
                  <a:pt x="2439638" y="2048256"/>
                  <a:pt x="2586609" y="2081784"/>
                  <a:pt x="2723769" y="2148935"/>
                </a:cubicBezTo>
                <a:cubicBezTo>
                  <a:pt x="2860834" y="2216087"/>
                  <a:pt x="2971324" y="2314004"/>
                  <a:pt x="3055239" y="2442782"/>
                </a:cubicBezTo>
                <a:cubicBezTo>
                  <a:pt x="3167158" y="2605087"/>
                  <a:pt x="3223165" y="2784158"/>
                  <a:pt x="3223165" y="2979992"/>
                </a:cubicBezTo>
                <a:lnTo>
                  <a:pt x="3223165" y="3357753"/>
                </a:lnTo>
                <a:cubicBezTo>
                  <a:pt x="3223165" y="3469672"/>
                  <a:pt x="3184017" y="3564731"/>
                  <a:pt x="3105722" y="3643122"/>
                </a:cubicBezTo>
                <a:cubicBezTo>
                  <a:pt x="3027331" y="3721513"/>
                  <a:pt x="2932271" y="3760565"/>
                  <a:pt x="2820257" y="3760565"/>
                </a:cubicBezTo>
                <a:lnTo>
                  <a:pt x="402908" y="3760565"/>
                </a:lnTo>
                <a:cubicBezTo>
                  <a:pt x="290894" y="3760565"/>
                  <a:pt x="195739" y="3721418"/>
                  <a:pt x="117443" y="3643122"/>
                </a:cubicBezTo>
                <a:cubicBezTo>
                  <a:pt x="39052" y="3564731"/>
                  <a:pt x="0" y="3469672"/>
                  <a:pt x="0" y="3357753"/>
                </a:cubicBezTo>
                <a:lnTo>
                  <a:pt x="0" y="2979992"/>
                </a:lnTo>
                <a:cubicBezTo>
                  <a:pt x="0" y="2784158"/>
                  <a:pt x="56007" y="2605087"/>
                  <a:pt x="167926" y="2442782"/>
                </a:cubicBezTo>
                <a:cubicBezTo>
                  <a:pt x="251841" y="2314004"/>
                  <a:pt x="362331" y="2216182"/>
                  <a:pt x="499396" y="2148935"/>
                </a:cubicBezTo>
                <a:cubicBezTo>
                  <a:pt x="636461" y="2081784"/>
                  <a:pt x="783431" y="2048256"/>
                  <a:pt x="940213" y="2048256"/>
                </a:cubicBezTo>
                <a:cubicBezTo>
                  <a:pt x="1029748" y="2048256"/>
                  <a:pt x="1133189" y="2065020"/>
                  <a:pt x="1250633" y="2098548"/>
                </a:cubicBezTo>
                <a:cubicBezTo>
                  <a:pt x="1379410" y="2132171"/>
                  <a:pt x="1499711" y="2148935"/>
                  <a:pt x="1611630" y="2148935"/>
                </a:cubicBezTo>
                <a:cubicBezTo>
                  <a:pt x="1723549" y="2148935"/>
                  <a:pt x="1843850" y="2132171"/>
                  <a:pt x="1972628" y="2098548"/>
                </a:cubicBezTo>
                <a:cubicBezTo>
                  <a:pt x="2090071" y="2065020"/>
                  <a:pt x="2193512" y="2048256"/>
                  <a:pt x="2283047" y="2048256"/>
                </a:cubicBezTo>
                <a:moveTo>
                  <a:pt x="1611535" y="268700"/>
                </a:moveTo>
                <a:cubicBezTo>
                  <a:pt x="1426845" y="268700"/>
                  <a:pt x="1268730" y="334423"/>
                  <a:pt x="1137190" y="465963"/>
                </a:cubicBezTo>
                <a:cubicBezTo>
                  <a:pt x="1005650" y="597503"/>
                  <a:pt x="940118" y="755523"/>
                  <a:pt x="940118" y="940308"/>
                </a:cubicBezTo>
                <a:cubicBezTo>
                  <a:pt x="940118" y="1125093"/>
                  <a:pt x="1005745" y="1282922"/>
                  <a:pt x="1137190" y="1414463"/>
                </a:cubicBezTo>
                <a:cubicBezTo>
                  <a:pt x="1268730" y="1546003"/>
                  <a:pt x="1426845" y="1611725"/>
                  <a:pt x="1611535" y="1611725"/>
                </a:cubicBezTo>
                <a:cubicBezTo>
                  <a:pt x="1796225" y="1611725"/>
                  <a:pt x="1954340" y="1546003"/>
                  <a:pt x="2085880" y="1414463"/>
                </a:cubicBezTo>
                <a:cubicBezTo>
                  <a:pt x="2217420" y="1282922"/>
                  <a:pt x="2282952" y="1124902"/>
                  <a:pt x="2282952" y="940308"/>
                </a:cubicBezTo>
                <a:cubicBezTo>
                  <a:pt x="2282952" y="755713"/>
                  <a:pt x="2217325" y="597503"/>
                  <a:pt x="2085880" y="465963"/>
                </a:cubicBezTo>
                <a:cubicBezTo>
                  <a:pt x="1954340" y="334423"/>
                  <a:pt x="1796225" y="268700"/>
                  <a:pt x="1611535" y="268700"/>
                </a:cubicBezTo>
                <a:moveTo>
                  <a:pt x="1611535" y="1880330"/>
                </a:moveTo>
                <a:cubicBezTo>
                  <a:pt x="1443609" y="1880330"/>
                  <a:pt x="1286923" y="1838325"/>
                  <a:pt x="1141476" y="1754410"/>
                </a:cubicBezTo>
                <a:cubicBezTo>
                  <a:pt x="995934" y="1670494"/>
                  <a:pt x="881158" y="1555718"/>
                  <a:pt x="797243" y="1410272"/>
                </a:cubicBezTo>
                <a:cubicBezTo>
                  <a:pt x="713327" y="1264730"/>
                  <a:pt x="671513" y="1108043"/>
                  <a:pt x="671513" y="940213"/>
                </a:cubicBezTo>
                <a:cubicBezTo>
                  <a:pt x="671513" y="772382"/>
                  <a:pt x="713327" y="615601"/>
                  <a:pt x="797243" y="470059"/>
                </a:cubicBezTo>
                <a:cubicBezTo>
                  <a:pt x="881158" y="324612"/>
                  <a:pt x="995934" y="209931"/>
                  <a:pt x="1141476" y="125920"/>
                </a:cubicBezTo>
                <a:cubicBezTo>
                  <a:pt x="1286923" y="42005"/>
                  <a:pt x="1443609" y="0"/>
                  <a:pt x="1611535" y="0"/>
                </a:cubicBezTo>
                <a:cubicBezTo>
                  <a:pt x="1779460" y="0"/>
                  <a:pt x="1936147" y="42005"/>
                  <a:pt x="2081594" y="125920"/>
                </a:cubicBezTo>
                <a:cubicBezTo>
                  <a:pt x="2227136" y="209836"/>
                  <a:pt x="2341912" y="324612"/>
                  <a:pt x="2425827" y="470059"/>
                </a:cubicBezTo>
                <a:cubicBezTo>
                  <a:pt x="2509742" y="615601"/>
                  <a:pt x="2551557" y="772287"/>
                  <a:pt x="2551557" y="940213"/>
                </a:cubicBezTo>
                <a:cubicBezTo>
                  <a:pt x="2551557" y="1108139"/>
                  <a:pt x="2509742" y="1264634"/>
                  <a:pt x="2425827" y="1410272"/>
                </a:cubicBezTo>
                <a:cubicBezTo>
                  <a:pt x="2341912" y="1555718"/>
                  <a:pt x="2227136" y="1670399"/>
                  <a:pt x="2081594" y="1754410"/>
                </a:cubicBezTo>
                <a:cubicBezTo>
                  <a:pt x="1936147" y="1838325"/>
                  <a:pt x="1779460" y="1880330"/>
                  <a:pt x="1611535" y="1880330"/>
                </a:cubicBezTo>
                <a:moveTo>
                  <a:pt x="4028885" y="537305"/>
                </a:moveTo>
                <a:cubicBezTo>
                  <a:pt x="3883343" y="537305"/>
                  <a:pt x="3757422" y="590455"/>
                  <a:pt x="3651123" y="696754"/>
                </a:cubicBezTo>
                <a:cubicBezTo>
                  <a:pt x="3544824" y="803053"/>
                  <a:pt x="3491675" y="928973"/>
                  <a:pt x="3491675" y="1074515"/>
                </a:cubicBezTo>
                <a:cubicBezTo>
                  <a:pt x="3491675" y="1220057"/>
                  <a:pt x="3544824" y="1345978"/>
                  <a:pt x="3651123" y="1452277"/>
                </a:cubicBezTo>
                <a:cubicBezTo>
                  <a:pt x="3757422" y="1558576"/>
                  <a:pt x="3883343" y="1611725"/>
                  <a:pt x="4028885" y="1611725"/>
                </a:cubicBezTo>
                <a:cubicBezTo>
                  <a:pt x="4174427" y="1611725"/>
                  <a:pt x="4300347" y="1558576"/>
                  <a:pt x="4406646" y="1452277"/>
                </a:cubicBezTo>
                <a:cubicBezTo>
                  <a:pt x="4512945" y="1345978"/>
                  <a:pt x="4566095" y="1220057"/>
                  <a:pt x="4566095" y="1074515"/>
                </a:cubicBezTo>
                <a:cubicBezTo>
                  <a:pt x="4566095" y="928973"/>
                  <a:pt x="4512945" y="803053"/>
                  <a:pt x="4406646" y="696754"/>
                </a:cubicBezTo>
                <a:cubicBezTo>
                  <a:pt x="4300347" y="590455"/>
                  <a:pt x="4174427" y="537305"/>
                  <a:pt x="4028885" y="537305"/>
                </a:cubicBezTo>
                <a:moveTo>
                  <a:pt x="4028885" y="1880330"/>
                </a:moveTo>
                <a:cubicBezTo>
                  <a:pt x="3805142" y="1880330"/>
                  <a:pt x="3614737" y="1801940"/>
                  <a:pt x="3458147" y="1645253"/>
                </a:cubicBezTo>
                <a:cubicBezTo>
                  <a:pt x="3301460" y="1488662"/>
                  <a:pt x="3223070" y="1298448"/>
                  <a:pt x="3223070" y="1074515"/>
                </a:cubicBezTo>
                <a:cubicBezTo>
                  <a:pt x="3223070" y="850583"/>
                  <a:pt x="3301460" y="660368"/>
                  <a:pt x="3458147" y="503777"/>
                </a:cubicBezTo>
                <a:cubicBezTo>
                  <a:pt x="3614737" y="347091"/>
                  <a:pt x="3805142" y="268700"/>
                  <a:pt x="4028885" y="268700"/>
                </a:cubicBezTo>
                <a:cubicBezTo>
                  <a:pt x="4252627" y="268700"/>
                  <a:pt x="4443032" y="347091"/>
                  <a:pt x="4599623" y="503777"/>
                </a:cubicBezTo>
                <a:cubicBezTo>
                  <a:pt x="4756309" y="660368"/>
                  <a:pt x="4834700" y="850773"/>
                  <a:pt x="4834700" y="1074515"/>
                </a:cubicBezTo>
                <a:cubicBezTo>
                  <a:pt x="4834700" y="1298258"/>
                  <a:pt x="4756309" y="1488662"/>
                  <a:pt x="4599623" y="1645253"/>
                </a:cubicBezTo>
                <a:cubicBezTo>
                  <a:pt x="4443032" y="1801940"/>
                  <a:pt x="4252627" y="1880330"/>
                  <a:pt x="4028885" y="1880330"/>
                </a:cubicBezTo>
              </a:path>
            </a:pathLst>
          </a:custGeom>
          <a:solidFill>
            <a:schemeClr val="bg1"/>
          </a:solidFill>
          <a:ln w="0" cap="flat">
            <a:noFill/>
            <a:prstDash val="solid"/>
            <a:miter/>
          </a:ln>
        </p:spPr>
        <p:txBody>
          <a:bodyPr rtlCol="0" anchor="ctr"/>
          <a:lstStyle/>
          <a:p>
            <a:endParaRPr lang="en-gb"/>
          </a:p>
        </p:txBody>
      </p:sp>
      <p:sp>
        <p:nvSpPr>
          <p:cNvPr id="20" name="Graphic 13">
            <a:extLst>
              <a:ext uri="{FF2B5EF4-FFF2-40B4-BE49-F238E27FC236}">
                <a16:creationId xmlns:a16="http://schemas.microsoft.com/office/drawing/2014/main" id="{82B32CB5-FBC8-3415-4DF5-0420274BC96A}"/>
              </a:ext>
            </a:extLst>
          </p:cNvPr>
          <p:cNvSpPr/>
          <p:nvPr/>
        </p:nvSpPr>
        <p:spPr>
          <a:xfrm>
            <a:off x="10816853" y="5069157"/>
            <a:ext cx="634445" cy="563921"/>
          </a:xfrm>
          <a:custGeom>
            <a:avLst/>
            <a:gdLst>
              <a:gd name="connsiteX0" fmla="*/ 4853940 w 5139594"/>
              <a:gd name="connsiteY0" fmla="*/ 3426238 h 4568285"/>
              <a:gd name="connsiteX1" fmla="*/ 4769073 w 5139594"/>
              <a:gd name="connsiteY1" fmla="*/ 3626930 h 4568285"/>
              <a:gd name="connsiteX2" fmla="*/ 4568381 w 5139594"/>
              <a:gd name="connsiteY2" fmla="*/ 3711797 h 4568285"/>
              <a:gd name="connsiteX3" fmla="*/ 3997357 w 5139594"/>
              <a:gd name="connsiteY3" fmla="*/ 3711797 h 4568285"/>
              <a:gd name="connsiteX4" fmla="*/ 3997357 w 5139594"/>
              <a:gd name="connsiteY4" fmla="*/ 4157948 h 4568285"/>
              <a:gd name="connsiteX5" fmla="*/ 3212211 w 5139594"/>
              <a:gd name="connsiteY5" fmla="*/ 3711797 h 4568285"/>
              <a:gd name="connsiteX6" fmla="*/ 2284190 w 5139594"/>
              <a:gd name="connsiteY6" fmla="*/ 3711797 h 4568285"/>
              <a:gd name="connsiteX7" fmla="*/ 2083499 w 5139594"/>
              <a:gd name="connsiteY7" fmla="*/ 3626930 h 4568285"/>
              <a:gd name="connsiteX8" fmla="*/ 1998631 w 5139594"/>
              <a:gd name="connsiteY8" fmla="*/ 3426238 h 4568285"/>
              <a:gd name="connsiteX9" fmla="*/ 1998631 w 5139594"/>
              <a:gd name="connsiteY9" fmla="*/ 2855214 h 4568285"/>
              <a:gd name="connsiteX10" fmla="*/ 3140773 w 5139594"/>
              <a:gd name="connsiteY10" fmla="*/ 2855214 h 4568285"/>
              <a:gd name="connsiteX11" fmla="*/ 3546729 w 5139594"/>
              <a:gd name="connsiteY11" fmla="*/ 2690146 h 4568285"/>
              <a:gd name="connsiteX12" fmla="*/ 3711797 w 5139594"/>
              <a:gd name="connsiteY12" fmla="*/ 2284190 h 4568285"/>
              <a:gd name="connsiteX13" fmla="*/ 3711797 w 5139594"/>
              <a:gd name="connsiteY13" fmla="*/ 1713166 h 4568285"/>
              <a:gd name="connsiteX14" fmla="*/ 4568381 w 5139594"/>
              <a:gd name="connsiteY14" fmla="*/ 1713166 h 4568285"/>
              <a:gd name="connsiteX15" fmla="*/ 4769073 w 5139594"/>
              <a:gd name="connsiteY15" fmla="*/ 1798034 h 4568285"/>
              <a:gd name="connsiteX16" fmla="*/ 4853940 w 5139594"/>
              <a:gd name="connsiteY16" fmla="*/ 1998726 h 4568285"/>
              <a:gd name="connsiteX17" fmla="*/ 4853940 w 5139594"/>
              <a:gd name="connsiteY17" fmla="*/ 3426333 h 4568285"/>
              <a:gd name="connsiteX18" fmla="*/ 3426238 w 5139594"/>
              <a:gd name="connsiteY18" fmla="*/ 2284095 h 4568285"/>
              <a:gd name="connsiteX19" fmla="*/ 3341370 w 5139594"/>
              <a:gd name="connsiteY19" fmla="*/ 2484787 h 4568285"/>
              <a:gd name="connsiteX20" fmla="*/ 3140678 w 5139594"/>
              <a:gd name="connsiteY20" fmla="*/ 2569655 h 4568285"/>
              <a:gd name="connsiteX21" fmla="*/ 1927193 w 5139594"/>
              <a:gd name="connsiteY21" fmla="*/ 2569655 h 4568285"/>
              <a:gd name="connsiteX22" fmla="*/ 1142048 w 5139594"/>
              <a:gd name="connsiteY22" fmla="*/ 3015806 h 4568285"/>
              <a:gd name="connsiteX23" fmla="*/ 1142048 w 5139594"/>
              <a:gd name="connsiteY23" fmla="*/ 2569655 h 4568285"/>
              <a:gd name="connsiteX24" fmla="*/ 571024 w 5139594"/>
              <a:gd name="connsiteY24" fmla="*/ 2569655 h 4568285"/>
              <a:gd name="connsiteX25" fmla="*/ 370332 w 5139594"/>
              <a:gd name="connsiteY25" fmla="*/ 2484787 h 4568285"/>
              <a:gd name="connsiteX26" fmla="*/ 285464 w 5139594"/>
              <a:gd name="connsiteY26" fmla="*/ 2284095 h 4568285"/>
              <a:gd name="connsiteX27" fmla="*/ 285464 w 5139594"/>
              <a:gd name="connsiteY27" fmla="*/ 570928 h 4568285"/>
              <a:gd name="connsiteX28" fmla="*/ 370332 w 5139594"/>
              <a:gd name="connsiteY28" fmla="*/ 370237 h 4568285"/>
              <a:gd name="connsiteX29" fmla="*/ 571024 w 5139594"/>
              <a:gd name="connsiteY29" fmla="*/ 285369 h 4568285"/>
              <a:gd name="connsiteX30" fmla="*/ 3140773 w 5139594"/>
              <a:gd name="connsiteY30" fmla="*/ 285369 h 4568285"/>
              <a:gd name="connsiteX31" fmla="*/ 3341465 w 5139594"/>
              <a:gd name="connsiteY31" fmla="*/ 370237 h 4568285"/>
              <a:gd name="connsiteX32" fmla="*/ 3426333 w 5139594"/>
              <a:gd name="connsiteY32" fmla="*/ 570928 h 4568285"/>
              <a:gd name="connsiteX33" fmla="*/ 3426333 w 5139594"/>
              <a:gd name="connsiteY33" fmla="*/ 2284095 h 4568285"/>
              <a:gd name="connsiteX34" fmla="*/ 5139404 w 5139594"/>
              <a:gd name="connsiteY34" fmla="*/ 3426238 h 4568285"/>
              <a:gd name="connsiteX35" fmla="*/ 5139404 w 5139594"/>
              <a:gd name="connsiteY35" fmla="*/ 1998631 h 4568285"/>
              <a:gd name="connsiteX36" fmla="*/ 4974336 w 5139594"/>
              <a:gd name="connsiteY36" fmla="*/ 1592675 h 4568285"/>
              <a:gd name="connsiteX37" fmla="*/ 4568381 w 5139594"/>
              <a:gd name="connsiteY37" fmla="*/ 1427607 h 4568285"/>
              <a:gd name="connsiteX38" fmla="*/ 3711797 w 5139594"/>
              <a:gd name="connsiteY38" fmla="*/ 1427607 h 4568285"/>
              <a:gd name="connsiteX39" fmla="*/ 3711797 w 5139594"/>
              <a:gd name="connsiteY39" fmla="*/ 571024 h 4568285"/>
              <a:gd name="connsiteX40" fmla="*/ 3546729 w 5139594"/>
              <a:gd name="connsiteY40" fmla="*/ 165068 h 4568285"/>
              <a:gd name="connsiteX41" fmla="*/ 3140773 w 5139594"/>
              <a:gd name="connsiteY41" fmla="*/ 0 h 4568285"/>
              <a:gd name="connsiteX42" fmla="*/ 571024 w 5139594"/>
              <a:gd name="connsiteY42" fmla="*/ 0 h 4568285"/>
              <a:gd name="connsiteX43" fmla="*/ 165068 w 5139594"/>
              <a:gd name="connsiteY43" fmla="*/ 165068 h 4568285"/>
              <a:gd name="connsiteX44" fmla="*/ 0 w 5139594"/>
              <a:gd name="connsiteY44" fmla="*/ 571024 h 4568285"/>
              <a:gd name="connsiteX45" fmla="*/ 0 w 5139594"/>
              <a:gd name="connsiteY45" fmla="*/ 2284190 h 4568285"/>
              <a:gd name="connsiteX46" fmla="*/ 165068 w 5139594"/>
              <a:gd name="connsiteY46" fmla="*/ 2690146 h 4568285"/>
              <a:gd name="connsiteX47" fmla="*/ 571024 w 5139594"/>
              <a:gd name="connsiteY47" fmla="*/ 2855214 h 4568285"/>
              <a:gd name="connsiteX48" fmla="*/ 856583 w 5139594"/>
              <a:gd name="connsiteY48" fmla="*/ 2855214 h 4568285"/>
              <a:gd name="connsiteX49" fmla="*/ 856583 w 5139594"/>
              <a:gd name="connsiteY49" fmla="*/ 3319177 h 4568285"/>
              <a:gd name="connsiteX50" fmla="*/ 887825 w 5139594"/>
              <a:gd name="connsiteY50" fmla="*/ 3394996 h 4568285"/>
              <a:gd name="connsiteX51" fmla="*/ 959263 w 5139594"/>
              <a:gd name="connsiteY51" fmla="*/ 3426238 h 4568285"/>
              <a:gd name="connsiteX52" fmla="*/ 1026128 w 5139594"/>
              <a:gd name="connsiteY52" fmla="*/ 3408426 h 4568285"/>
              <a:gd name="connsiteX53" fmla="*/ 1713262 w 5139594"/>
              <a:gd name="connsiteY53" fmla="*/ 3015806 h 4568285"/>
              <a:gd name="connsiteX54" fmla="*/ 1713262 w 5139594"/>
              <a:gd name="connsiteY54" fmla="*/ 3426238 h 4568285"/>
              <a:gd name="connsiteX55" fmla="*/ 1878330 w 5139594"/>
              <a:gd name="connsiteY55" fmla="*/ 3832193 h 4568285"/>
              <a:gd name="connsiteX56" fmla="*/ 2284286 w 5139594"/>
              <a:gd name="connsiteY56" fmla="*/ 3997262 h 4568285"/>
              <a:gd name="connsiteX57" fmla="*/ 3140869 w 5139594"/>
              <a:gd name="connsiteY57" fmla="*/ 3997262 h 4568285"/>
              <a:gd name="connsiteX58" fmla="*/ 4113467 w 5139594"/>
              <a:gd name="connsiteY58" fmla="*/ 4550474 h 4568285"/>
              <a:gd name="connsiteX59" fmla="*/ 4180332 w 5139594"/>
              <a:gd name="connsiteY59" fmla="*/ 4568286 h 4568285"/>
              <a:gd name="connsiteX60" fmla="*/ 4251770 w 5139594"/>
              <a:gd name="connsiteY60" fmla="*/ 4537043 h 4568285"/>
              <a:gd name="connsiteX61" fmla="*/ 4283012 w 5139594"/>
              <a:gd name="connsiteY61" fmla="*/ 4461224 h 4568285"/>
              <a:gd name="connsiteX62" fmla="*/ 4283012 w 5139594"/>
              <a:gd name="connsiteY62" fmla="*/ 3997262 h 4568285"/>
              <a:gd name="connsiteX63" fmla="*/ 4568571 w 5139594"/>
              <a:gd name="connsiteY63" fmla="*/ 3997262 h 4568285"/>
              <a:gd name="connsiteX64" fmla="*/ 4974527 w 5139594"/>
              <a:gd name="connsiteY64" fmla="*/ 3832193 h 4568285"/>
              <a:gd name="connsiteX65" fmla="*/ 5139595 w 5139594"/>
              <a:gd name="connsiteY65" fmla="*/ 3426238 h 456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39594" h="4568285">
                <a:moveTo>
                  <a:pt x="4853940" y="3426238"/>
                </a:moveTo>
                <a:cubicBezTo>
                  <a:pt x="4853940" y="3503581"/>
                  <a:pt x="4825651" y="3570447"/>
                  <a:pt x="4769073" y="3626930"/>
                </a:cubicBezTo>
                <a:cubicBezTo>
                  <a:pt x="4712589" y="3683413"/>
                  <a:pt x="4645724" y="3711797"/>
                  <a:pt x="4568381" y="3711797"/>
                </a:cubicBezTo>
                <a:lnTo>
                  <a:pt x="3997357" y="3711797"/>
                </a:lnTo>
                <a:lnTo>
                  <a:pt x="3997357" y="4157948"/>
                </a:lnTo>
                <a:lnTo>
                  <a:pt x="3212211" y="3711797"/>
                </a:lnTo>
                <a:lnTo>
                  <a:pt x="2284190" y="3711797"/>
                </a:lnTo>
                <a:cubicBezTo>
                  <a:pt x="2206847" y="3711797"/>
                  <a:pt x="2139982" y="3683508"/>
                  <a:pt x="2083499" y="3626930"/>
                </a:cubicBezTo>
                <a:cubicBezTo>
                  <a:pt x="2027015" y="3570447"/>
                  <a:pt x="1998631" y="3503581"/>
                  <a:pt x="1998631" y="3426238"/>
                </a:cubicBezTo>
                <a:lnTo>
                  <a:pt x="1998631" y="2855214"/>
                </a:lnTo>
                <a:lnTo>
                  <a:pt x="3140773" y="2855214"/>
                </a:lnTo>
                <a:cubicBezTo>
                  <a:pt x="3301460" y="2855214"/>
                  <a:pt x="3436620" y="2800255"/>
                  <a:pt x="3546729" y="2690146"/>
                </a:cubicBezTo>
                <a:cubicBezTo>
                  <a:pt x="3656838" y="2580037"/>
                  <a:pt x="3711797" y="2444782"/>
                  <a:pt x="3711797" y="2284190"/>
                </a:cubicBezTo>
                <a:lnTo>
                  <a:pt x="3711797" y="1713166"/>
                </a:lnTo>
                <a:lnTo>
                  <a:pt x="4568381" y="1713166"/>
                </a:lnTo>
                <a:cubicBezTo>
                  <a:pt x="4645724" y="1713166"/>
                  <a:pt x="4712589" y="1741456"/>
                  <a:pt x="4769073" y="1798034"/>
                </a:cubicBezTo>
                <a:cubicBezTo>
                  <a:pt x="4825556" y="1854613"/>
                  <a:pt x="4853940" y="1921383"/>
                  <a:pt x="4853940" y="1998726"/>
                </a:cubicBezTo>
                <a:lnTo>
                  <a:pt x="4853940" y="3426333"/>
                </a:lnTo>
                <a:close/>
                <a:moveTo>
                  <a:pt x="3426238" y="2284095"/>
                </a:moveTo>
                <a:cubicBezTo>
                  <a:pt x="3426238" y="2361438"/>
                  <a:pt x="3397948" y="2428304"/>
                  <a:pt x="3341370" y="2484787"/>
                </a:cubicBezTo>
                <a:cubicBezTo>
                  <a:pt x="3284887" y="2541270"/>
                  <a:pt x="3218021" y="2569655"/>
                  <a:pt x="3140678" y="2569655"/>
                </a:cubicBezTo>
                <a:lnTo>
                  <a:pt x="1927193" y="2569655"/>
                </a:lnTo>
                <a:lnTo>
                  <a:pt x="1142048" y="3015806"/>
                </a:lnTo>
                <a:lnTo>
                  <a:pt x="1142048" y="2569655"/>
                </a:lnTo>
                <a:lnTo>
                  <a:pt x="571024" y="2569655"/>
                </a:lnTo>
                <a:cubicBezTo>
                  <a:pt x="493681" y="2569655"/>
                  <a:pt x="426815" y="2541365"/>
                  <a:pt x="370332" y="2484787"/>
                </a:cubicBezTo>
                <a:cubicBezTo>
                  <a:pt x="313849" y="2428304"/>
                  <a:pt x="285464" y="2361438"/>
                  <a:pt x="285464" y="2284095"/>
                </a:cubicBezTo>
                <a:lnTo>
                  <a:pt x="285464" y="570928"/>
                </a:lnTo>
                <a:cubicBezTo>
                  <a:pt x="285464" y="493586"/>
                  <a:pt x="313754" y="426720"/>
                  <a:pt x="370332" y="370237"/>
                </a:cubicBezTo>
                <a:cubicBezTo>
                  <a:pt x="426815" y="313754"/>
                  <a:pt x="493681" y="285369"/>
                  <a:pt x="571024" y="285369"/>
                </a:cubicBezTo>
                <a:lnTo>
                  <a:pt x="3140773" y="285369"/>
                </a:lnTo>
                <a:cubicBezTo>
                  <a:pt x="3218117" y="285369"/>
                  <a:pt x="3284982" y="313658"/>
                  <a:pt x="3341465" y="370237"/>
                </a:cubicBezTo>
                <a:cubicBezTo>
                  <a:pt x="3397948" y="426720"/>
                  <a:pt x="3426333" y="493586"/>
                  <a:pt x="3426333" y="570928"/>
                </a:cubicBezTo>
                <a:lnTo>
                  <a:pt x="3426333" y="2284095"/>
                </a:lnTo>
                <a:close/>
                <a:moveTo>
                  <a:pt x="5139404" y="3426238"/>
                </a:moveTo>
                <a:lnTo>
                  <a:pt x="5139404" y="1998631"/>
                </a:lnTo>
                <a:cubicBezTo>
                  <a:pt x="5139404" y="1837944"/>
                  <a:pt x="5084445" y="1702784"/>
                  <a:pt x="4974336" y="1592675"/>
                </a:cubicBezTo>
                <a:cubicBezTo>
                  <a:pt x="4864227" y="1482566"/>
                  <a:pt x="4728972" y="1427607"/>
                  <a:pt x="4568381" y="1427607"/>
                </a:cubicBezTo>
                <a:lnTo>
                  <a:pt x="3711797" y="1427607"/>
                </a:lnTo>
                <a:lnTo>
                  <a:pt x="3711797" y="571024"/>
                </a:lnTo>
                <a:cubicBezTo>
                  <a:pt x="3711797" y="410337"/>
                  <a:pt x="3656838" y="275177"/>
                  <a:pt x="3546729" y="165068"/>
                </a:cubicBezTo>
                <a:cubicBezTo>
                  <a:pt x="3436620" y="54959"/>
                  <a:pt x="3301365" y="0"/>
                  <a:pt x="3140773" y="0"/>
                </a:cubicBezTo>
                <a:lnTo>
                  <a:pt x="571024" y="0"/>
                </a:lnTo>
                <a:cubicBezTo>
                  <a:pt x="410337" y="0"/>
                  <a:pt x="275177" y="54959"/>
                  <a:pt x="165068" y="165068"/>
                </a:cubicBezTo>
                <a:cubicBezTo>
                  <a:pt x="54959" y="275177"/>
                  <a:pt x="0" y="410432"/>
                  <a:pt x="0" y="571024"/>
                </a:cubicBezTo>
                <a:lnTo>
                  <a:pt x="0" y="2284190"/>
                </a:lnTo>
                <a:cubicBezTo>
                  <a:pt x="0" y="2444877"/>
                  <a:pt x="54959" y="2580037"/>
                  <a:pt x="165068" y="2690146"/>
                </a:cubicBezTo>
                <a:cubicBezTo>
                  <a:pt x="275177" y="2800255"/>
                  <a:pt x="410432" y="2855214"/>
                  <a:pt x="571024" y="2855214"/>
                </a:cubicBezTo>
                <a:lnTo>
                  <a:pt x="856583" y="2855214"/>
                </a:lnTo>
                <a:lnTo>
                  <a:pt x="856583" y="3319177"/>
                </a:lnTo>
                <a:cubicBezTo>
                  <a:pt x="856583" y="3348895"/>
                  <a:pt x="866966" y="3374136"/>
                  <a:pt x="887825" y="3394996"/>
                </a:cubicBezTo>
                <a:cubicBezTo>
                  <a:pt x="908685" y="3415856"/>
                  <a:pt x="932402" y="3426238"/>
                  <a:pt x="959263" y="3426238"/>
                </a:cubicBezTo>
                <a:cubicBezTo>
                  <a:pt x="986123" y="3426238"/>
                  <a:pt x="1008317" y="3420332"/>
                  <a:pt x="1026128" y="3408426"/>
                </a:cubicBezTo>
                <a:lnTo>
                  <a:pt x="1713262" y="3015806"/>
                </a:lnTo>
                <a:lnTo>
                  <a:pt x="1713262" y="3426238"/>
                </a:lnTo>
                <a:cubicBezTo>
                  <a:pt x="1713262" y="3586925"/>
                  <a:pt x="1768221" y="3722084"/>
                  <a:pt x="1878330" y="3832193"/>
                </a:cubicBezTo>
                <a:cubicBezTo>
                  <a:pt x="1988439" y="3942302"/>
                  <a:pt x="2123694" y="3997262"/>
                  <a:pt x="2284286" y="3997262"/>
                </a:cubicBezTo>
                <a:lnTo>
                  <a:pt x="3140869" y="3997262"/>
                </a:lnTo>
                <a:lnTo>
                  <a:pt x="4113467" y="4550474"/>
                </a:lnTo>
                <a:cubicBezTo>
                  <a:pt x="4131278" y="4562380"/>
                  <a:pt x="4153472" y="4568286"/>
                  <a:pt x="4180332" y="4568286"/>
                </a:cubicBezTo>
                <a:cubicBezTo>
                  <a:pt x="4207193" y="4568286"/>
                  <a:pt x="4230910" y="4557903"/>
                  <a:pt x="4251770" y="4537043"/>
                </a:cubicBezTo>
                <a:cubicBezTo>
                  <a:pt x="4272630" y="4516184"/>
                  <a:pt x="4283012" y="4490943"/>
                  <a:pt x="4283012" y="4461224"/>
                </a:cubicBezTo>
                <a:lnTo>
                  <a:pt x="4283012" y="3997262"/>
                </a:lnTo>
                <a:lnTo>
                  <a:pt x="4568571" y="3997262"/>
                </a:lnTo>
                <a:cubicBezTo>
                  <a:pt x="4729258" y="3997262"/>
                  <a:pt x="4864418" y="3942302"/>
                  <a:pt x="4974527" y="3832193"/>
                </a:cubicBezTo>
                <a:cubicBezTo>
                  <a:pt x="5084635" y="3722084"/>
                  <a:pt x="5139595" y="3586829"/>
                  <a:pt x="5139595" y="3426238"/>
                </a:cubicBezTo>
              </a:path>
            </a:pathLst>
          </a:custGeom>
          <a:solidFill>
            <a:schemeClr val="bg1"/>
          </a:solidFill>
          <a:ln w="0" cap="flat">
            <a:noFill/>
            <a:prstDash val="solid"/>
            <a:miter/>
          </a:ln>
        </p:spPr>
        <p:txBody>
          <a:bodyPr rtlCol="0" anchor="ctr"/>
          <a:lstStyle/>
          <a:p>
            <a:endParaRPr lang="en-gb"/>
          </a:p>
        </p:txBody>
      </p:sp>
      <p:sp>
        <p:nvSpPr>
          <p:cNvPr id="4" name="Titel 1">
            <a:extLst>
              <a:ext uri="{FF2B5EF4-FFF2-40B4-BE49-F238E27FC236}">
                <a16:creationId xmlns:a16="http://schemas.microsoft.com/office/drawing/2014/main" id="{68397956-32A0-F7FC-5E5F-DA4D372A44CC}"/>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6" name="Titel 1">
            <a:extLst>
              <a:ext uri="{FF2B5EF4-FFF2-40B4-BE49-F238E27FC236}">
                <a16:creationId xmlns:a16="http://schemas.microsoft.com/office/drawing/2014/main" id="{EEFF9B97-DD0C-0A2D-1B90-5D958DE29066}"/>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7" name="Titel 1">
            <a:extLst>
              <a:ext uri="{FF2B5EF4-FFF2-40B4-BE49-F238E27FC236}">
                <a16:creationId xmlns:a16="http://schemas.microsoft.com/office/drawing/2014/main" id="{468053AD-849C-1DA2-FA3D-00C550CF521B}"/>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8" name="Titel 1">
            <a:extLst>
              <a:ext uri="{FF2B5EF4-FFF2-40B4-BE49-F238E27FC236}">
                <a16:creationId xmlns:a16="http://schemas.microsoft.com/office/drawing/2014/main" id="{B14DAEAA-16A8-CA7A-C095-684351E70035}"/>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0" name="Titel 1">
            <a:extLst>
              <a:ext uri="{FF2B5EF4-FFF2-40B4-BE49-F238E27FC236}">
                <a16:creationId xmlns:a16="http://schemas.microsoft.com/office/drawing/2014/main" id="{FF05CF35-9143-F40C-4410-85BEEADB0AE0}"/>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66317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F5A1F-8E53-F9AD-1EA3-9F462FC056DB}"/>
              </a:ext>
            </a:extLst>
          </p:cNvPr>
          <p:cNvSpPr>
            <a:spLocks noGrp="1"/>
          </p:cNvSpPr>
          <p:nvPr>
            <p:ph type="title"/>
          </p:nvPr>
        </p:nvSpPr>
        <p:spPr>
          <a:xfrm>
            <a:off x="450850" y="451166"/>
            <a:ext cx="2356267" cy="782467"/>
          </a:xfrm>
        </p:spPr>
        <p:txBody>
          <a:bodyPr/>
          <a:lstStyle/>
          <a:p>
            <a:pPr algn="l" rtl="0"/>
            <a:r>
              <a:rPr lang="en-gb" b="0" i="0" u="none" baseline="0"/>
              <a:t>Step by step</a:t>
            </a:r>
          </a:p>
        </p:txBody>
      </p:sp>
      <p:sp>
        <p:nvSpPr>
          <p:cNvPr id="5" name="Tijdelijke aanduiding voor dianummer 4">
            <a:extLst>
              <a:ext uri="{FF2B5EF4-FFF2-40B4-BE49-F238E27FC236}">
                <a16:creationId xmlns:a16="http://schemas.microsoft.com/office/drawing/2014/main" id="{2E75F195-CC3B-511E-CF59-B8DA86EF29CC}"/>
              </a:ext>
            </a:extLst>
          </p:cNvPr>
          <p:cNvSpPr>
            <a:spLocks noGrp="1"/>
          </p:cNvSpPr>
          <p:nvPr>
            <p:ph type="sldNum" sz="quarter" idx="15"/>
          </p:nvPr>
        </p:nvSpPr>
        <p:spPr/>
        <p:txBody>
          <a:bodyPr/>
          <a:lstStyle/>
          <a:p>
            <a:pPr algn="l" rtl="0"/>
            <a:fld id="{840C1E0B-154D-844F-9C3C-CB8827A7EAB0}" type="slidenum">
              <a:rPr/>
              <a:pPr algn="l"/>
              <a:t>9</a:t>
            </a:fld>
            <a:r>
              <a:rPr lang="en-gb" b="0" i="0" u="none" baseline="0"/>
              <a:t> </a:t>
            </a:r>
          </a:p>
        </p:txBody>
      </p:sp>
      <p:sp>
        <p:nvSpPr>
          <p:cNvPr id="15" name="Tijdelijke aanduiding voor tekst 2">
            <a:extLst>
              <a:ext uri="{FF2B5EF4-FFF2-40B4-BE49-F238E27FC236}">
                <a16:creationId xmlns:a16="http://schemas.microsoft.com/office/drawing/2014/main" id="{A31FE80D-EF07-30FD-4C09-0825DFD194D8}"/>
              </a:ext>
            </a:extLst>
          </p:cNvPr>
          <p:cNvSpPr>
            <a:spLocks noGrp="1"/>
          </p:cNvSpPr>
          <p:nvPr>
            <p:ph type="body" sz="quarter" idx="13"/>
          </p:nvPr>
        </p:nvSpPr>
        <p:spPr>
          <a:xfrm>
            <a:off x="7298208" y="2327870"/>
            <a:ext cx="2162714" cy="3450010"/>
          </a:xfrm>
          <a:solidFill>
            <a:srgbClr val="FCD3B6"/>
          </a:solidFill>
        </p:spPr>
        <p:txBody>
          <a:bodyPr lIns="180000" tIns="180000" rIns="144000"/>
          <a:lstStyle/>
          <a:p>
            <a:pPr algn="l" rtl="0">
              <a:lnSpc>
                <a:spcPts val="2100"/>
              </a:lnSpc>
            </a:pPr>
            <a:r>
              <a:rPr lang="en-gb" sz="1800" b="1" i="0" u="none" baseline="0">
                <a:solidFill>
                  <a:srgbClr val="CC4100"/>
                </a:solidFill>
                <a:latin typeface="DINPro-Bold" pitchFamily="2" charset="0"/>
                <a:ea typeface="DINPro-Bold" pitchFamily="2" charset="0"/>
                <a:cs typeface="DINPro-Bold" pitchFamily="2" charset="0"/>
              </a:rPr>
              <a:t>Manager </a:t>
            </a:r>
            <a:br>
              <a:rPr lang="en-gb" sz="1800" b="1">
                <a:solidFill>
                  <a:srgbClr val="CC4100"/>
                </a:solidFill>
                <a:latin typeface="DINPro-Bold" pitchFamily="2" charset="0"/>
              </a:rPr>
            </a:br>
            <a:r>
              <a:rPr lang="en-gb" sz="1800" b="1" i="0" u="none" baseline="0">
                <a:solidFill>
                  <a:srgbClr val="CC4100"/>
                </a:solidFill>
                <a:latin typeface="DINPro-Bold" pitchFamily="2" charset="0"/>
                <a:ea typeface="DINPro-Bold" pitchFamily="2" charset="0"/>
                <a:cs typeface="DINPro-Bold" pitchFamily="2" charset="0"/>
              </a:rPr>
              <a:t>prepares: </a:t>
            </a:r>
          </a:p>
          <a:p>
            <a:pPr algn="l" rtl="0">
              <a:lnSpc>
                <a:spcPts val="1000"/>
              </a:lnSpc>
            </a:pPr>
            <a:endParaRPr lang="en-gb" sz="1500" dirty="0">
              <a:solidFill>
                <a:schemeClr val="tx1"/>
              </a:solidFill>
              <a:latin typeface="DINPro" pitchFamily="2" charset="0"/>
            </a:endParaRPr>
          </a:p>
          <a:p>
            <a:pPr algn="l" rtl="0">
              <a:lnSpc>
                <a:spcPts val="1800"/>
              </a:lnSpc>
            </a:pPr>
            <a:r>
              <a:rPr lang="en-gb" sz="1400" b="0" i="0" u="none" baseline="0">
                <a:solidFill>
                  <a:schemeClr val="tx1"/>
                </a:solidFill>
                <a:latin typeface="DINPro" pitchFamily="2" charset="0"/>
                <a:ea typeface="DINPro" pitchFamily="2" charset="0"/>
                <a:cs typeface="DINPro" pitchFamily="2" charset="0"/>
              </a:rPr>
              <a:t>Match between the academic’s talents and development needs and the scope offered by the departmental plan and strategic personnel planning</a:t>
            </a:r>
          </a:p>
        </p:txBody>
      </p:sp>
      <p:sp>
        <p:nvSpPr>
          <p:cNvPr id="16" name="Tijdelijke aanduiding voor tekst 2">
            <a:extLst>
              <a:ext uri="{FF2B5EF4-FFF2-40B4-BE49-F238E27FC236}">
                <a16:creationId xmlns:a16="http://schemas.microsoft.com/office/drawing/2014/main" id="{E88747EF-A25C-19DC-58E6-8C560E9C32F1}"/>
              </a:ext>
            </a:extLst>
          </p:cNvPr>
          <p:cNvSpPr txBox="1">
            <a:spLocks/>
          </p:cNvSpPr>
          <p:nvPr/>
        </p:nvSpPr>
        <p:spPr>
          <a:xfrm>
            <a:off x="7118889" y="2153722"/>
            <a:ext cx="6062141" cy="2454275"/>
          </a:xfrm>
          <a:prstGeom prst="rect">
            <a:avLst/>
          </a:prstGeom>
        </p:spPr>
        <p:txBody>
          <a:bodyPr vert="horz" lIns="0" tIns="0" rIns="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endParaRPr lang="en-gb" sz="1300" dirty="0">
              <a:solidFill>
                <a:schemeClr val="tx1"/>
              </a:solidFill>
              <a:latin typeface="DINPro" pitchFamily="2" charset="0"/>
            </a:endParaRPr>
          </a:p>
        </p:txBody>
      </p:sp>
      <p:sp>
        <p:nvSpPr>
          <p:cNvPr id="6" name="Tijdelijke aanduiding voor tekst 2">
            <a:extLst>
              <a:ext uri="{FF2B5EF4-FFF2-40B4-BE49-F238E27FC236}">
                <a16:creationId xmlns:a16="http://schemas.microsoft.com/office/drawing/2014/main" id="{97B88D31-1D94-52E0-EF43-F4CB1F12D7EC}"/>
              </a:ext>
            </a:extLst>
          </p:cNvPr>
          <p:cNvSpPr txBox="1">
            <a:spLocks/>
          </p:cNvSpPr>
          <p:nvPr/>
        </p:nvSpPr>
        <p:spPr>
          <a:xfrm>
            <a:off x="9579083" y="2328033"/>
            <a:ext cx="2162714" cy="3449847"/>
          </a:xfrm>
          <a:prstGeom prst="rect">
            <a:avLst/>
          </a:prstGeom>
          <a:solidFill>
            <a:srgbClr val="EBF0C6"/>
          </a:solidFill>
        </p:spPr>
        <p:txBody>
          <a:bodyPr vert="horz" lIns="180000" tIns="180000" rIns="144000" bIns="0" rtlCol="0">
            <a:noAutofit/>
          </a:bodyPr>
          <a:lst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Pro-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gb"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rtl="0">
              <a:lnSpc>
                <a:spcPts val="2100"/>
              </a:lnSpc>
            </a:pPr>
            <a:r>
              <a:rPr lang="en-gb" sz="1800" b="1" i="0" u="none" baseline="0">
                <a:solidFill>
                  <a:srgbClr val="008053"/>
                </a:solidFill>
                <a:latin typeface="DINPro-Bold" pitchFamily="2" charset="0"/>
                <a:ea typeface="DINPro-Bold" pitchFamily="2" charset="0"/>
                <a:cs typeface="DINPro-Bold" pitchFamily="2" charset="0"/>
              </a:rPr>
              <a:t>Annual consultation: </a:t>
            </a:r>
          </a:p>
          <a:p>
            <a:pPr algn="l" rtl="0">
              <a:lnSpc>
                <a:spcPts val="1000"/>
              </a:lnSpc>
            </a:pPr>
            <a:endParaRPr lang="en-gb" sz="1500" dirty="0">
              <a:solidFill>
                <a:schemeClr val="tx1"/>
              </a:solidFill>
              <a:latin typeface="DINPro" pitchFamily="2" charset="0"/>
            </a:endParaRPr>
          </a:p>
          <a:p>
            <a:pPr algn="l" rtl="0">
              <a:lnSpc>
                <a:spcPts val="1800"/>
              </a:lnSpc>
            </a:pPr>
            <a:r>
              <a:rPr lang="en-gb" sz="1400" b="0" i="0" u="none" baseline="0">
                <a:solidFill>
                  <a:schemeClr val="tx1"/>
                </a:solidFill>
                <a:latin typeface="DINPro" pitchFamily="2" charset="0"/>
                <a:ea typeface="DINPro" pitchFamily="2" charset="0"/>
                <a:cs typeface="DINPro" pitchFamily="2" charset="0"/>
              </a:rPr>
              <a:t>Together, you discuss the match and make agreements on focus and development</a:t>
            </a:r>
          </a:p>
          <a:p>
            <a:pPr algn="l" rtl="0">
              <a:lnSpc>
                <a:spcPts val="2100"/>
              </a:lnSpc>
            </a:pPr>
            <a:endParaRPr lang="en-gb" sz="1500" dirty="0">
              <a:solidFill>
                <a:schemeClr val="tx1"/>
              </a:solidFill>
              <a:latin typeface="DINPro" pitchFamily="2" charset="0"/>
            </a:endParaRPr>
          </a:p>
        </p:txBody>
      </p:sp>
      <p:sp>
        <p:nvSpPr>
          <p:cNvPr id="8" name="Rechthoek 7">
            <a:extLst>
              <a:ext uri="{FF2B5EF4-FFF2-40B4-BE49-F238E27FC236}">
                <a16:creationId xmlns:a16="http://schemas.microsoft.com/office/drawing/2014/main" id="{50AE2C18-D395-A294-19C3-828BC30F99AA}"/>
              </a:ext>
            </a:extLst>
          </p:cNvPr>
          <p:cNvSpPr/>
          <p:nvPr/>
        </p:nvSpPr>
        <p:spPr>
          <a:xfrm>
            <a:off x="1691963" y="1685924"/>
            <a:ext cx="5488084" cy="501421"/>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9" name="Rechthoek 8">
            <a:extLst>
              <a:ext uri="{FF2B5EF4-FFF2-40B4-BE49-F238E27FC236}">
                <a16:creationId xmlns:a16="http://schemas.microsoft.com/office/drawing/2014/main" id="{644A16DB-33E2-DDFD-89BD-8B7DB0A81739}"/>
              </a:ext>
            </a:extLst>
          </p:cNvPr>
          <p:cNvSpPr/>
          <p:nvPr/>
        </p:nvSpPr>
        <p:spPr>
          <a:xfrm>
            <a:off x="7298208" y="1685924"/>
            <a:ext cx="2150188" cy="499721"/>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14" name="Rechthoek 13">
            <a:extLst>
              <a:ext uri="{FF2B5EF4-FFF2-40B4-BE49-F238E27FC236}">
                <a16:creationId xmlns:a16="http://schemas.microsoft.com/office/drawing/2014/main" id="{F93F75F1-2FB4-3A73-395C-62ABB3E5B05C}"/>
              </a:ext>
            </a:extLst>
          </p:cNvPr>
          <p:cNvSpPr/>
          <p:nvPr/>
        </p:nvSpPr>
        <p:spPr>
          <a:xfrm>
            <a:off x="9575573" y="1685925"/>
            <a:ext cx="2168752" cy="499720"/>
          </a:xfrm>
          <a:prstGeom prst="rect">
            <a:avLst/>
          </a:prstGeom>
          <a:solidFill>
            <a:srgbClr val="008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1" name="Ovaal 20">
            <a:extLst>
              <a:ext uri="{FF2B5EF4-FFF2-40B4-BE49-F238E27FC236}">
                <a16:creationId xmlns:a16="http://schemas.microsoft.com/office/drawing/2014/main" id="{1A65EEEF-13F7-2CA2-33AC-0C6D6E038214}"/>
              </a:ext>
            </a:extLst>
          </p:cNvPr>
          <p:cNvSpPr/>
          <p:nvPr/>
        </p:nvSpPr>
        <p:spPr>
          <a:xfrm>
            <a:off x="4236885" y="1573737"/>
            <a:ext cx="428247" cy="428247"/>
          </a:xfrm>
          <a:prstGeom prst="ellipse">
            <a:avLst/>
          </a:prstGeom>
          <a:solidFill>
            <a:schemeClr val="bg2"/>
          </a:solidFill>
          <a:ln w="25400">
            <a:solidFill>
              <a:srgbClr val="CC4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2000" b="1" i="0" u="none" baseline="0">
                <a:solidFill>
                  <a:srgbClr val="CC4100"/>
                </a:solidFill>
                <a:latin typeface="DINPro-Bold" pitchFamily="2" charset="0"/>
                <a:ea typeface="DINPro-Bold" pitchFamily="2" charset="0"/>
                <a:cs typeface="DINPro-Bold" pitchFamily="2" charset="0"/>
              </a:rPr>
              <a:t>1</a:t>
            </a:r>
            <a:endParaRPr lang="en-gb" sz="2000" dirty="0">
              <a:solidFill>
                <a:srgbClr val="CC4100"/>
              </a:solidFill>
            </a:endParaRPr>
          </a:p>
        </p:txBody>
      </p:sp>
      <p:graphicFrame>
        <p:nvGraphicFramePr>
          <p:cNvPr id="20" name="Tabel 19">
            <a:extLst>
              <a:ext uri="{FF2B5EF4-FFF2-40B4-BE49-F238E27FC236}">
                <a16:creationId xmlns:a16="http://schemas.microsoft.com/office/drawing/2014/main" id="{47C7A4C5-1E09-99BA-D027-ECCF4EAE0C7A}"/>
              </a:ext>
            </a:extLst>
          </p:cNvPr>
          <p:cNvGraphicFramePr>
            <a:graphicFrameLocks noGrp="1"/>
          </p:cNvGraphicFramePr>
          <p:nvPr>
            <p:extLst>
              <p:ext uri="{D42A27DB-BD31-4B8C-83A1-F6EECF244321}">
                <p14:modId xmlns:p14="http://schemas.microsoft.com/office/powerpoint/2010/main" val="2039989225"/>
              </p:ext>
            </p:extLst>
          </p:nvPr>
        </p:nvGraphicFramePr>
        <p:xfrm>
          <a:off x="1685924" y="2327869"/>
          <a:ext cx="5494123" cy="3246811"/>
        </p:xfrm>
        <a:graphic>
          <a:graphicData uri="http://schemas.openxmlformats.org/drawingml/2006/table">
            <a:tbl>
              <a:tblPr firstRow="1" bandRow="1">
                <a:tableStyleId>{2D5ABB26-0587-4C30-8999-92F81FD0307C}</a:tableStyleId>
              </a:tblPr>
              <a:tblGrid>
                <a:gridCol w="4081830">
                  <a:extLst>
                    <a:ext uri="{9D8B030D-6E8A-4147-A177-3AD203B41FA5}">
                      <a16:colId xmlns:a16="http://schemas.microsoft.com/office/drawing/2014/main" val="881206959"/>
                    </a:ext>
                  </a:extLst>
                </a:gridCol>
                <a:gridCol w="1412293">
                  <a:extLst>
                    <a:ext uri="{9D8B030D-6E8A-4147-A177-3AD203B41FA5}">
                      <a16:colId xmlns:a16="http://schemas.microsoft.com/office/drawing/2014/main" val="3505446476"/>
                    </a:ext>
                  </a:extLst>
                </a:gridCol>
              </a:tblGrid>
              <a:tr h="0">
                <a:tc>
                  <a:txBody>
                    <a:bodyPr/>
                    <a:lstStyle/>
                    <a:p>
                      <a:pPr marL="0" marR="0" lvl="0" indent="0" algn="l" defTabSz="685800" rtl="0" eaLnBrk="1" fontAlgn="auto" latinLnBrk="0" hangingPunct="1">
                        <a:lnSpc>
                          <a:spcPts val="1800"/>
                        </a:lnSpc>
                        <a:spcBef>
                          <a:spcPts val="0"/>
                        </a:spcBef>
                        <a:spcAft>
                          <a:spcPts val="0"/>
                        </a:spcAft>
                        <a:buClrTx/>
                        <a:buSzTx/>
                        <a:buFontTx/>
                        <a:buNone/>
                        <a:tabLst/>
                        <a:defRPr/>
                      </a:pPr>
                      <a:r>
                        <a:rPr lang="en-gb" sz="1700" b="1" i="0" u="none" baseline="0">
                          <a:solidFill>
                            <a:srgbClr val="CC4100"/>
                          </a:solidFill>
                          <a:latin typeface="DINPro-Bold" pitchFamily="2" charset="0"/>
                          <a:ea typeface="DINPro-Bold" pitchFamily="2" charset="0"/>
                          <a:cs typeface="DINPro-Bold" pitchFamily="2" charset="0"/>
                        </a:rPr>
                        <a:t>As an academic, you reflect on: </a:t>
                      </a:r>
                    </a:p>
                  </a:txBody>
                  <a:tcPr marL="180000" marR="108000" marT="108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a:txBody>
                    <a:bodyPr/>
                    <a:lstStyle/>
                    <a:p>
                      <a:pPr algn="l" rtl="0">
                        <a:lnSpc>
                          <a:spcPts val="1800"/>
                        </a:lnSpc>
                      </a:pPr>
                      <a:endParaRPr lang="en-gb" sz="1500" b="0" i="0" kern="1200" dirty="0">
                        <a:solidFill>
                          <a:schemeClr val="tx1"/>
                        </a:solidFill>
                        <a:latin typeface="DINPro" pitchFamily="2" charset="0"/>
                        <a:ea typeface="+mn-ea"/>
                        <a:cs typeface="+mn-cs"/>
                      </a:endParaRPr>
                    </a:p>
                  </a:txBody>
                  <a:tcPr marL="144000" marR="35588" marT="0" marB="108000">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CD3B6"/>
                    </a:solidFill>
                  </a:tcPr>
                </a:tc>
                <a:extLst>
                  <a:ext uri="{0D108BD9-81ED-4DB2-BD59-A6C34878D82A}">
                    <a16:rowId xmlns:a16="http://schemas.microsoft.com/office/drawing/2014/main" val="2481228982"/>
                  </a:ext>
                </a:extLst>
              </a:tr>
              <a:tr h="236891">
                <a:tc>
                  <a:txBody>
                    <a:bodyPr/>
                    <a:lstStyle/>
                    <a:p>
                      <a:pPr algn="l" rtl="0">
                        <a:lnSpc>
                          <a:spcPts val="1600"/>
                        </a:lnSpc>
                      </a:pPr>
                      <a:r>
                        <a:rPr lang="en-gb" sz="1400" b="1" i="0" u="none" baseline="0">
                          <a:solidFill>
                            <a:schemeClr val="tx1"/>
                          </a:solidFill>
                          <a:latin typeface="DINPro-Bold" pitchFamily="2" charset="0"/>
                          <a:ea typeface="DINPro-Bold" pitchFamily="2" charset="0"/>
                          <a:cs typeface="DINPro-Bold" pitchFamily="2" charset="0"/>
                        </a:rPr>
                        <a:t>Basic</a:t>
                      </a:r>
                    </a:p>
                    <a:p>
                      <a:pPr algn="l" rtl="0">
                        <a:lnSpc>
                          <a:spcPts val="1600"/>
                        </a:lnSpc>
                      </a:pPr>
                      <a:r>
                        <a:rPr lang="en-gb" sz="1400" b="0" i="0" u="none" baseline="0">
                          <a:solidFill>
                            <a:schemeClr val="tx1"/>
                          </a:solidFill>
                          <a:latin typeface="DINPro" pitchFamily="2" charset="0"/>
                          <a:ea typeface="DINPro" pitchFamily="2" charset="0"/>
                          <a:cs typeface="DINPro" pitchFamily="2" charset="0"/>
                        </a:rPr>
                        <a:t>→ Do you meet the basic requirements in the three core domains that are integral to your position?</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rowSpan="4">
                  <a:txBody>
                    <a:bodyPr/>
                    <a:lstStyle/>
                    <a:p>
                      <a:pPr algn="l" rtl="0">
                        <a:lnSpc>
                          <a:spcPts val="1800"/>
                        </a:lnSpc>
                      </a:pPr>
                      <a:endParaRPr lang="en-gb" sz="1500" b="0" i="0" kern="1200" dirty="0">
                        <a:solidFill>
                          <a:schemeClr val="tx1"/>
                        </a:solidFill>
                        <a:latin typeface="DINPro" pitchFamily="2" charset="0"/>
                        <a:ea typeface="+mn-ea"/>
                        <a:cs typeface="+mn-cs"/>
                      </a:endParaRPr>
                    </a:p>
                    <a:p>
                      <a:pPr algn="l" rtl="0">
                        <a:lnSpc>
                          <a:spcPts val="1800"/>
                        </a:lnSpc>
                      </a:pPr>
                      <a:endParaRPr lang="en-gb" sz="1500" b="0" i="0" kern="1200" dirty="0">
                        <a:solidFill>
                          <a:schemeClr val="tx1"/>
                        </a:solidFill>
                        <a:latin typeface="DINPro" pitchFamily="2" charset="0"/>
                        <a:ea typeface="+mn-ea"/>
                        <a:cs typeface="+mn-cs"/>
                      </a:endParaRPr>
                    </a:p>
                    <a:p>
                      <a:pPr algn="l" rtl="0">
                        <a:lnSpc>
                          <a:spcPts val="1800"/>
                        </a:lnSpc>
                      </a:pPr>
                      <a:endParaRPr lang="en-gb" sz="1500" b="0" i="0" kern="1200" dirty="0">
                        <a:solidFill>
                          <a:schemeClr val="tx1"/>
                        </a:solidFill>
                        <a:latin typeface="DINPro" pitchFamily="2" charset="0"/>
                        <a:ea typeface="+mn-ea"/>
                        <a:cs typeface="+mn-cs"/>
                      </a:endParaRPr>
                    </a:p>
                    <a:p>
                      <a:pPr algn="l" rtl="0">
                        <a:lnSpc>
                          <a:spcPts val="1800"/>
                        </a:lnSpc>
                      </a:pPr>
                      <a:r>
                        <a:rPr lang="en-gb" sz="1400" b="0" i="0" u="none" kern="1200" baseline="0">
                          <a:solidFill>
                            <a:schemeClr val="tx1"/>
                          </a:solidFill>
                          <a:latin typeface="DINPro" pitchFamily="2" charset="0"/>
                          <a:ea typeface="+mn-ea"/>
                          <a:cs typeface="+mn-cs"/>
                        </a:rPr>
                        <a:t>More </a:t>
                      </a:r>
                    </a:p>
                    <a:p>
                      <a:pPr algn="l" rtl="0">
                        <a:lnSpc>
                          <a:spcPts val="1800"/>
                        </a:lnSpc>
                      </a:pPr>
                      <a:r>
                        <a:rPr lang="en-gb" sz="1400" b="0" i="0" u="none" kern="1200" baseline="0">
                          <a:solidFill>
                            <a:schemeClr val="tx1"/>
                          </a:solidFill>
                          <a:latin typeface="DINPro" pitchFamily="2" charset="0"/>
                          <a:ea typeface="+mn-ea"/>
                          <a:cs typeface="+mn-cs"/>
                        </a:rPr>
                        <a:t>seniority? </a:t>
                      </a:r>
                    </a:p>
                    <a:p>
                      <a:pPr algn="l" rtl="0">
                        <a:lnSpc>
                          <a:spcPts val="1800"/>
                        </a:lnSpc>
                      </a:pPr>
                      <a:r>
                        <a:rPr lang="en-gb" sz="1400" b="0" i="0" u="none" kern="1200" baseline="0">
                          <a:solidFill>
                            <a:schemeClr val="tx1"/>
                          </a:solidFill>
                          <a:latin typeface="DINPro" pitchFamily="2" charset="0"/>
                          <a:ea typeface="+mn-ea"/>
                          <a:cs typeface="+mn-cs"/>
                        </a:rPr>
                        <a:t>Higher </a:t>
                      </a:r>
                    </a:p>
                    <a:p>
                      <a:pPr algn="l" rtl="0">
                        <a:lnSpc>
                          <a:spcPts val="1800"/>
                        </a:lnSpc>
                      </a:pPr>
                      <a:r>
                        <a:rPr lang="en-gb" sz="1400" b="0" i="0" u="none" kern="1200" baseline="0">
                          <a:solidFill>
                            <a:schemeClr val="tx1"/>
                          </a:solidFill>
                          <a:latin typeface="DINPro" pitchFamily="2" charset="0"/>
                          <a:ea typeface="+mn-ea"/>
                          <a:cs typeface="+mn-cs"/>
                        </a:rPr>
                        <a:t>expectations! </a:t>
                      </a:r>
                    </a:p>
                  </a:txBody>
                  <a:tcPr marL="144000" marR="35588" marT="0" marB="144000">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CD3B6"/>
                    </a:solidFill>
                  </a:tcPr>
                </a:tc>
                <a:extLst>
                  <a:ext uri="{0D108BD9-81ED-4DB2-BD59-A6C34878D82A}">
                    <a16:rowId xmlns:a16="http://schemas.microsoft.com/office/drawing/2014/main" val="3603254264"/>
                  </a:ext>
                </a:extLst>
              </a:tr>
              <a:tr h="333906">
                <a:tc>
                  <a:txBody>
                    <a:bodyPr/>
                    <a:lstStyle/>
                    <a:p>
                      <a:pPr algn="l" rtl="0">
                        <a:lnSpc>
                          <a:spcPts val="1600"/>
                        </a:lnSpc>
                      </a:pPr>
                      <a:r>
                        <a:rPr lang="en-gb" sz="1400" b="1" i="0" u="none" baseline="0" dirty="0">
                          <a:solidFill>
                            <a:schemeClr val="tx1"/>
                          </a:solidFill>
                          <a:latin typeface="DINPro-Bold" pitchFamily="2" charset="0"/>
                          <a:ea typeface="DINPro-Bold" pitchFamily="2" charset="0"/>
                          <a:cs typeface="DINPro-Bold" pitchFamily="2" charset="0"/>
                        </a:rPr>
                        <a:t>Focus</a:t>
                      </a:r>
                    </a:p>
                    <a:p>
                      <a:pPr algn="l" rtl="0">
                        <a:lnSpc>
                          <a:spcPts val="1600"/>
                        </a:lnSpc>
                      </a:pPr>
                      <a:r>
                        <a:rPr lang="en-gb" sz="1400" b="0" i="0" u="none" baseline="0" dirty="0">
                          <a:solidFill>
                            <a:schemeClr val="tx1"/>
                          </a:solidFill>
                          <a:latin typeface="DINPro" pitchFamily="2" charset="0"/>
                          <a:ea typeface="DINPro" pitchFamily="2" charset="0"/>
                          <a:cs typeface="DINPro" pitchFamily="2" charset="0"/>
                        </a:rPr>
                        <a:t>→ In which core domain do you want to excel in the period ahead?</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vMerge="1">
                  <a:txBody>
                    <a:bodyPr/>
                    <a:lstStyle/>
                    <a:p>
                      <a:pPr marL="0" algn="l" defTabSz="685800" rtl="0" eaLnBrk="1" latinLnBrk="0" hangingPunct="1"/>
                      <a:endParaRPr lang="en-gb" sz="1000" b="0" i="0" kern="1200" dirty="0">
                        <a:solidFill>
                          <a:schemeClr val="tx1"/>
                        </a:solidFill>
                        <a:latin typeface="DINPro" pitchFamily="2" charset="0"/>
                        <a:ea typeface="+mn-ea"/>
                        <a:cs typeface="+mn-cs"/>
                      </a:endParaRPr>
                    </a:p>
                  </a:txBody>
                  <a:tcPr marL="35588" marR="35588" marT="35588" marB="71177"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BF0C6"/>
                    </a:solidFill>
                  </a:tcPr>
                </a:tc>
                <a:extLst>
                  <a:ext uri="{0D108BD9-81ED-4DB2-BD59-A6C34878D82A}">
                    <a16:rowId xmlns:a16="http://schemas.microsoft.com/office/drawing/2014/main" val="2147219748"/>
                  </a:ext>
                </a:extLst>
              </a:tr>
              <a:tr h="555159">
                <a:tc>
                  <a:txBody>
                    <a:bodyPr/>
                    <a:lstStyle/>
                    <a:p>
                      <a:pPr algn="l" rtl="0">
                        <a:lnSpc>
                          <a:spcPts val="1600"/>
                        </a:lnSpc>
                      </a:pPr>
                      <a:r>
                        <a:rPr lang="en-gb" sz="1400" b="1" i="0" u="none" baseline="0">
                          <a:solidFill>
                            <a:schemeClr val="tx1"/>
                          </a:solidFill>
                          <a:latin typeface="DINPro-Bold" pitchFamily="2" charset="0"/>
                          <a:ea typeface="DINPro-Bold" pitchFamily="2" charset="0"/>
                          <a:cs typeface="DINPro-Bold" pitchFamily="2" charset="0"/>
                        </a:rPr>
                        <a:t>Leadership</a:t>
                      </a:r>
                    </a:p>
                    <a:p>
                      <a:pPr algn="l" rtl="0">
                        <a:lnSpc>
                          <a:spcPts val="1600"/>
                        </a:lnSpc>
                      </a:pPr>
                      <a:r>
                        <a:rPr lang="en-gb" sz="1400" b="0" i="0" u="none" baseline="0">
                          <a:solidFill>
                            <a:schemeClr val="tx1"/>
                          </a:solidFill>
                          <a:latin typeface="DINPro" pitchFamily="2" charset="0"/>
                          <a:ea typeface="DINPro" pitchFamily="2" charset="0"/>
                          <a:cs typeface="DINPro" pitchFamily="2" charset="0"/>
                        </a:rPr>
                        <a:t>→ Personal leadership</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vMerge="1">
                  <a:txBody>
                    <a:bodyPr/>
                    <a:lstStyle/>
                    <a:p>
                      <a:pPr marL="0" algn="l" defTabSz="685800" rtl="0" eaLnBrk="1" latinLnBrk="0" hangingPunct="1"/>
                      <a:endParaRPr lang="en-gb" sz="1000" b="0" i="0" kern="1200" dirty="0">
                        <a:solidFill>
                          <a:schemeClr val="tx1"/>
                        </a:solidFill>
                        <a:latin typeface="DINPro" pitchFamily="2" charset="0"/>
                        <a:ea typeface="+mn-ea"/>
                        <a:cs typeface="+mn-cs"/>
                      </a:endParaRPr>
                    </a:p>
                  </a:txBody>
                  <a:tcPr marL="35588" marR="35588" marT="35588" marB="71177"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BF0C6"/>
                    </a:solidFill>
                  </a:tcPr>
                </a:tc>
                <a:extLst>
                  <a:ext uri="{0D108BD9-81ED-4DB2-BD59-A6C34878D82A}">
                    <a16:rowId xmlns:a16="http://schemas.microsoft.com/office/drawing/2014/main" val="2604437904"/>
                  </a:ext>
                </a:extLst>
              </a:tr>
              <a:tr h="775852">
                <a:tc>
                  <a:txBody>
                    <a:bodyPr/>
                    <a:lstStyle/>
                    <a:p>
                      <a:pPr algn="l" rtl="0">
                        <a:lnSpc>
                          <a:spcPts val="1600"/>
                        </a:lnSpc>
                      </a:pPr>
                      <a:r>
                        <a:rPr lang="en-gb" sz="1400" b="1" i="0" u="none" baseline="0" dirty="0">
                          <a:solidFill>
                            <a:schemeClr val="tx1"/>
                          </a:solidFill>
                          <a:latin typeface="DINPro-Bold" pitchFamily="2" charset="0"/>
                          <a:ea typeface="DINPro-Bold" pitchFamily="2" charset="0"/>
                          <a:cs typeface="DINPro-Bold" pitchFamily="2" charset="0"/>
                        </a:rPr>
                        <a:t>Collaboration</a:t>
                      </a:r>
                    </a:p>
                    <a:p>
                      <a:pPr algn="l" rtl="0">
                        <a:lnSpc>
                          <a:spcPts val="1600"/>
                        </a:lnSpc>
                      </a:pPr>
                      <a:r>
                        <a:rPr lang="en-gb" sz="1400" b="0" i="0" u="none" baseline="0" dirty="0">
                          <a:solidFill>
                            <a:schemeClr val="tx1"/>
                          </a:solidFill>
                          <a:latin typeface="DINPro" pitchFamily="2" charset="0"/>
                          <a:ea typeface="DINPro" pitchFamily="2" charset="0"/>
                          <a:cs typeface="DINPro" pitchFamily="2" charset="0"/>
                        </a:rPr>
                        <a:t>→ Your active contribution to team performance and the collective</a:t>
                      </a:r>
                    </a:p>
                  </a:txBody>
                  <a:tcPr marL="180000" marR="36000" marT="72000" marB="72000" anchor="ctr">
                    <a:lnL w="28575" cap="flat" cmpd="sng" algn="ctr">
                      <a:no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CD3B6"/>
                    </a:solidFill>
                  </a:tcPr>
                </a:tc>
                <a:tc vMerge="1">
                  <a:txBody>
                    <a:bodyPr/>
                    <a:lstStyle/>
                    <a:p>
                      <a:pPr marL="0" algn="l" defTabSz="685800" rtl="0" eaLnBrk="1" latinLnBrk="0" hangingPunct="1"/>
                      <a:endParaRPr lang="en-gb" sz="1000" b="0" i="0" kern="1200" dirty="0">
                        <a:solidFill>
                          <a:schemeClr val="tx1"/>
                        </a:solidFill>
                        <a:latin typeface="DINPro" pitchFamily="2" charset="0"/>
                        <a:ea typeface="+mn-ea"/>
                        <a:cs typeface="+mn-cs"/>
                      </a:endParaRPr>
                    </a:p>
                  </a:txBody>
                  <a:tcPr marL="35588" marR="35588" marT="35588" marB="71177" anchor="ctr">
                    <a:lnL w="28575" cap="flat" cmpd="sng" algn="ctr">
                      <a:solidFill>
                        <a:schemeClr val="bg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EBF0C6"/>
                    </a:solidFill>
                  </a:tcPr>
                </a:tc>
                <a:extLst>
                  <a:ext uri="{0D108BD9-81ED-4DB2-BD59-A6C34878D82A}">
                    <a16:rowId xmlns:a16="http://schemas.microsoft.com/office/drawing/2014/main" val="1228477520"/>
                  </a:ext>
                </a:extLst>
              </a:tr>
            </a:tbl>
          </a:graphicData>
        </a:graphic>
      </p:graphicFrame>
      <p:sp>
        <p:nvSpPr>
          <p:cNvPr id="25" name="Ovaal 24">
            <a:extLst>
              <a:ext uri="{FF2B5EF4-FFF2-40B4-BE49-F238E27FC236}">
                <a16:creationId xmlns:a16="http://schemas.microsoft.com/office/drawing/2014/main" id="{4EE2FFD1-4D0C-95E7-31F0-0C579332E2C8}"/>
              </a:ext>
            </a:extLst>
          </p:cNvPr>
          <p:cNvSpPr/>
          <p:nvPr/>
        </p:nvSpPr>
        <p:spPr>
          <a:xfrm>
            <a:off x="8140019" y="1573737"/>
            <a:ext cx="428247" cy="428247"/>
          </a:xfrm>
          <a:prstGeom prst="ellipse">
            <a:avLst/>
          </a:prstGeom>
          <a:solidFill>
            <a:schemeClr val="bg2"/>
          </a:solidFill>
          <a:ln w="25400">
            <a:solidFill>
              <a:srgbClr val="CC4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2000" b="1" i="0" u="none" baseline="0">
                <a:solidFill>
                  <a:srgbClr val="CC4100"/>
                </a:solidFill>
                <a:latin typeface="DINPro-Bold" pitchFamily="2" charset="0"/>
                <a:ea typeface="DINPro-Bold" pitchFamily="2" charset="0"/>
                <a:cs typeface="DINPro-Bold" pitchFamily="2" charset="0"/>
              </a:rPr>
              <a:t>2</a:t>
            </a:r>
            <a:endParaRPr lang="en-gb" sz="2000" dirty="0">
              <a:solidFill>
                <a:srgbClr val="CC4100"/>
              </a:solidFill>
            </a:endParaRPr>
          </a:p>
        </p:txBody>
      </p:sp>
      <p:sp>
        <p:nvSpPr>
          <p:cNvPr id="26" name="Ovaal 25">
            <a:extLst>
              <a:ext uri="{FF2B5EF4-FFF2-40B4-BE49-F238E27FC236}">
                <a16:creationId xmlns:a16="http://schemas.microsoft.com/office/drawing/2014/main" id="{9BDBD355-736C-746C-4A8B-BDCD8762CA7F}"/>
              </a:ext>
            </a:extLst>
          </p:cNvPr>
          <p:cNvSpPr/>
          <p:nvPr/>
        </p:nvSpPr>
        <p:spPr>
          <a:xfrm>
            <a:off x="10400619" y="1573737"/>
            <a:ext cx="428247" cy="428247"/>
          </a:xfrm>
          <a:prstGeom prst="ellipse">
            <a:avLst/>
          </a:prstGeom>
          <a:solidFill>
            <a:schemeClr val="bg2"/>
          </a:solidFill>
          <a:ln w="25400">
            <a:solidFill>
              <a:srgbClr val="00805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r>
              <a:rPr lang="en-gb" sz="2000" b="1" i="0" u="none" baseline="0">
                <a:solidFill>
                  <a:srgbClr val="008053"/>
                </a:solidFill>
                <a:latin typeface="DINPro-Bold" pitchFamily="2" charset="0"/>
                <a:ea typeface="DINPro-Bold" pitchFamily="2" charset="0"/>
                <a:cs typeface="DINPro-Bold" pitchFamily="2" charset="0"/>
              </a:rPr>
              <a:t>3</a:t>
            </a:r>
            <a:endParaRPr lang="en-gb" sz="2000" dirty="0">
              <a:solidFill>
                <a:srgbClr val="008053"/>
              </a:solidFill>
            </a:endParaRPr>
          </a:p>
        </p:txBody>
      </p:sp>
      <p:grpSp>
        <p:nvGrpSpPr>
          <p:cNvPr id="31" name="Groep 30">
            <a:extLst>
              <a:ext uri="{FF2B5EF4-FFF2-40B4-BE49-F238E27FC236}">
                <a16:creationId xmlns:a16="http://schemas.microsoft.com/office/drawing/2014/main" id="{EF00DEEA-121A-270B-EC11-4D308552FABA}"/>
              </a:ext>
            </a:extLst>
          </p:cNvPr>
          <p:cNvGrpSpPr/>
          <p:nvPr/>
        </p:nvGrpSpPr>
        <p:grpSpPr>
          <a:xfrm>
            <a:off x="9293176" y="1817567"/>
            <a:ext cx="372174" cy="236434"/>
            <a:chOff x="9293176" y="1817567"/>
            <a:chExt cx="372174" cy="236434"/>
          </a:xfrm>
        </p:grpSpPr>
        <p:sp>
          <p:nvSpPr>
            <p:cNvPr id="28" name="Rechthoek 27">
              <a:extLst>
                <a:ext uri="{FF2B5EF4-FFF2-40B4-BE49-F238E27FC236}">
                  <a16:creationId xmlns:a16="http://schemas.microsoft.com/office/drawing/2014/main" id="{08BBAF31-BBD2-9BD1-F465-413CB3CFDD7D}"/>
                </a:ext>
              </a:extLst>
            </p:cNvPr>
            <p:cNvSpPr/>
            <p:nvPr/>
          </p:nvSpPr>
          <p:spPr>
            <a:xfrm rot="2700000">
              <a:off x="9428916" y="1817567"/>
              <a:ext cx="236434" cy="23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27" name="Rechthoek 26">
              <a:extLst>
                <a:ext uri="{FF2B5EF4-FFF2-40B4-BE49-F238E27FC236}">
                  <a16:creationId xmlns:a16="http://schemas.microsoft.com/office/drawing/2014/main" id="{90A337F0-ADB4-BDAE-CC33-C6FB4A9E2F96}"/>
                </a:ext>
              </a:extLst>
            </p:cNvPr>
            <p:cNvSpPr/>
            <p:nvPr/>
          </p:nvSpPr>
          <p:spPr>
            <a:xfrm rot="2700000">
              <a:off x="9293176" y="1817567"/>
              <a:ext cx="236434" cy="236434"/>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grpSp>
      <p:grpSp>
        <p:nvGrpSpPr>
          <p:cNvPr id="4" name="Groep 3">
            <a:extLst>
              <a:ext uri="{FF2B5EF4-FFF2-40B4-BE49-F238E27FC236}">
                <a16:creationId xmlns:a16="http://schemas.microsoft.com/office/drawing/2014/main" id="{ECC2C779-0529-AC8D-D580-9EC0F348FE81}"/>
              </a:ext>
            </a:extLst>
          </p:cNvPr>
          <p:cNvGrpSpPr/>
          <p:nvPr/>
        </p:nvGrpSpPr>
        <p:grpSpPr>
          <a:xfrm>
            <a:off x="7013439" y="1817567"/>
            <a:ext cx="372174" cy="236434"/>
            <a:chOff x="7013439" y="1817567"/>
            <a:chExt cx="372174" cy="236434"/>
          </a:xfrm>
        </p:grpSpPr>
        <p:sp>
          <p:nvSpPr>
            <p:cNvPr id="33" name="Rechthoek 32">
              <a:extLst>
                <a:ext uri="{FF2B5EF4-FFF2-40B4-BE49-F238E27FC236}">
                  <a16:creationId xmlns:a16="http://schemas.microsoft.com/office/drawing/2014/main" id="{D89246D1-BC75-B142-9556-2191266D41E6}"/>
                </a:ext>
              </a:extLst>
            </p:cNvPr>
            <p:cNvSpPr/>
            <p:nvPr/>
          </p:nvSpPr>
          <p:spPr>
            <a:xfrm rot="2700000">
              <a:off x="7149179" y="1817567"/>
              <a:ext cx="236434" cy="23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4" name="Rechthoek 33">
              <a:extLst>
                <a:ext uri="{FF2B5EF4-FFF2-40B4-BE49-F238E27FC236}">
                  <a16:creationId xmlns:a16="http://schemas.microsoft.com/office/drawing/2014/main" id="{D28F5930-4ADC-8FF9-D821-E85AAB916C03}"/>
                </a:ext>
              </a:extLst>
            </p:cNvPr>
            <p:cNvSpPr/>
            <p:nvPr/>
          </p:nvSpPr>
          <p:spPr>
            <a:xfrm rot="2700000">
              <a:off x="7013439" y="1817567"/>
              <a:ext cx="236434" cy="236434"/>
            </a:xfrm>
            <a:prstGeom prst="rect">
              <a:avLst/>
            </a:prstGeom>
            <a:solidFill>
              <a:srgbClr val="CC4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grpSp>
      <p:sp>
        <p:nvSpPr>
          <p:cNvPr id="35" name="Rechthoek 34">
            <a:extLst>
              <a:ext uri="{FF2B5EF4-FFF2-40B4-BE49-F238E27FC236}">
                <a16:creationId xmlns:a16="http://schemas.microsoft.com/office/drawing/2014/main" id="{19EA4651-D389-F89F-EE5D-91B5882B0B13}"/>
              </a:ext>
            </a:extLst>
          </p:cNvPr>
          <p:cNvSpPr/>
          <p:nvPr/>
        </p:nvSpPr>
        <p:spPr>
          <a:xfrm rot="2700000">
            <a:off x="11591702" y="1817567"/>
            <a:ext cx="236434" cy="236434"/>
          </a:xfrm>
          <a:prstGeom prst="rect">
            <a:avLst/>
          </a:prstGeom>
          <a:solidFill>
            <a:srgbClr val="0080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sz="1800" dirty="0"/>
          </a:p>
        </p:txBody>
      </p:sp>
      <p:sp>
        <p:nvSpPr>
          <p:cNvPr id="3" name="Titel 1">
            <a:extLst>
              <a:ext uri="{FF2B5EF4-FFF2-40B4-BE49-F238E27FC236}">
                <a16:creationId xmlns:a16="http://schemas.microsoft.com/office/drawing/2014/main" id="{B2B90FDC-963E-A9D3-6BFE-29672E2E3A37}"/>
              </a:ext>
            </a:extLst>
          </p:cNvPr>
          <p:cNvSpPr txBox="1">
            <a:spLocks/>
          </p:cNvSpPr>
          <p:nvPr/>
        </p:nvSpPr>
        <p:spPr>
          <a:xfrm>
            <a:off x="1685925" y="6237217"/>
            <a:ext cx="473194" cy="380529"/>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Intro</a:t>
            </a:r>
          </a:p>
        </p:txBody>
      </p:sp>
      <p:sp>
        <p:nvSpPr>
          <p:cNvPr id="10" name="Titel 1">
            <a:extLst>
              <a:ext uri="{FF2B5EF4-FFF2-40B4-BE49-F238E27FC236}">
                <a16:creationId xmlns:a16="http://schemas.microsoft.com/office/drawing/2014/main" id="{EE34CED9-EA6F-E513-5ED2-0FFF71534D84}"/>
              </a:ext>
            </a:extLst>
          </p:cNvPr>
          <p:cNvSpPr txBox="1">
            <a:spLocks/>
          </p:cNvSpPr>
          <p:nvPr/>
        </p:nvSpPr>
        <p:spPr>
          <a:xfrm>
            <a:off x="2205756" y="6229481"/>
            <a:ext cx="601361"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ctr" rtl="0"/>
            <a:r>
              <a:rPr lang="en-gb" sz="1000" b="0" i="0" u="none" baseline="0">
                <a:solidFill>
                  <a:schemeClr val="bg2"/>
                </a:solidFill>
              </a:rPr>
              <a:t>Context</a:t>
            </a:r>
          </a:p>
        </p:txBody>
      </p:sp>
      <p:sp>
        <p:nvSpPr>
          <p:cNvPr id="17" name="Titel 1">
            <a:extLst>
              <a:ext uri="{FF2B5EF4-FFF2-40B4-BE49-F238E27FC236}">
                <a16:creationId xmlns:a16="http://schemas.microsoft.com/office/drawing/2014/main" id="{AC8AE45A-241B-5530-B188-0A7588120D40}"/>
              </a:ext>
            </a:extLst>
          </p:cNvPr>
          <p:cNvSpPr txBox="1">
            <a:spLocks/>
          </p:cNvSpPr>
          <p:nvPr/>
        </p:nvSpPr>
        <p:spPr>
          <a:xfrm>
            <a:off x="3965503"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academics</a:t>
            </a:r>
            <a:endParaRPr lang="en-gb" sz="1000" dirty="0">
              <a:solidFill>
                <a:schemeClr val="bg2"/>
              </a:solidFill>
            </a:endParaRPr>
          </a:p>
        </p:txBody>
      </p:sp>
      <p:sp>
        <p:nvSpPr>
          <p:cNvPr id="18" name="Titel 1">
            <a:extLst>
              <a:ext uri="{FF2B5EF4-FFF2-40B4-BE49-F238E27FC236}">
                <a16:creationId xmlns:a16="http://schemas.microsoft.com/office/drawing/2014/main" id="{180D4EC5-5ECF-8A8E-2253-44A574A5B6CD}"/>
              </a:ext>
            </a:extLst>
          </p:cNvPr>
          <p:cNvSpPr txBox="1">
            <a:spLocks/>
          </p:cNvSpPr>
          <p:nvPr/>
        </p:nvSpPr>
        <p:spPr>
          <a:xfrm>
            <a:off x="2853754" y="6229481"/>
            <a:ext cx="1065113" cy="396000"/>
          </a:xfrm>
          <a:prstGeom prst="rect">
            <a:avLst/>
          </a:prstGeom>
          <a:solidFill>
            <a:schemeClr val="bg2">
              <a:lumMod val="85000"/>
            </a:schemeClr>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Academic career paths</a:t>
            </a:r>
            <a:endParaRPr lang="en-gb" sz="1000" dirty="0">
              <a:solidFill>
                <a:schemeClr val="bg2"/>
              </a:solidFill>
            </a:endParaRPr>
          </a:p>
        </p:txBody>
      </p:sp>
      <p:sp>
        <p:nvSpPr>
          <p:cNvPr id="19" name="Titel 1">
            <a:extLst>
              <a:ext uri="{FF2B5EF4-FFF2-40B4-BE49-F238E27FC236}">
                <a16:creationId xmlns:a16="http://schemas.microsoft.com/office/drawing/2014/main" id="{6B6B13DC-FB1D-7B9F-C779-979ED74208E2}"/>
              </a:ext>
            </a:extLst>
          </p:cNvPr>
          <p:cNvSpPr txBox="1">
            <a:spLocks/>
          </p:cNvSpPr>
          <p:nvPr/>
        </p:nvSpPr>
        <p:spPr>
          <a:xfrm>
            <a:off x="5520482" y="6229481"/>
            <a:ext cx="1508343" cy="396000"/>
          </a:xfrm>
          <a:prstGeom prst="rect">
            <a:avLst/>
          </a:prstGeom>
          <a:solidFill>
            <a:srgbClr val="0077B3"/>
          </a:solidFill>
        </p:spPr>
        <p:txBody>
          <a:bodyPr vert="horz" wrap="square" lIns="72000" tIns="72000" rIns="72000" bIns="72000" rtlCol="0" anchor="ctr">
            <a:noAutofit/>
          </a:bodyPr>
          <a:lstStyle>
            <a:lvl1pPr algn="l" defTabSz="685800" rtl="0" eaLnBrk="1" latinLnBrk="0" hangingPunct="1">
              <a:lnSpc>
                <a:spcPct val="90000"/>
              </a:lnSpc>
              <a:spcBef>
                <a:spcPct val="0"/>
              </a:spcBef>
              <a:buNone/>
              <a:defRPr sz="2500" b="0" i="0" kern="1200">
                <a:solidFill>
                  <a:schemeClr val="bg2"/>
                </a:solidFill>
                <a:latin typeface="DINPro-Medium" pitchFamily="2" charset="0"/>
                <a:ea typeface="+mj-ea"/>
                <a:cs typeface="+mj-cs"/>
              </a:defRPr>
            </a:lvl1pPr>
          </a:lstStyle>
          <a:p>
            <a:pPr algn="l" rtl="0"/>
            <a:r>
              <a:rPr lang="en-gb" sz="1000" b="0" i="0" u="none" baseline="0">
                <a:solidFill>
                  <a:schemeClr val="bg2"/>
                </a:solidFill>
              </a:rPr>
              <a:t>Responsibilities of managers</a:t>
            </a:r>
            <a:endParaRPr lang="en-gb" sz="1000" dirty="0">
              <a:solidFill>
                <a:schemeClr val="bg2"/>
              </a:solidFill>
            </a:endParaRPr>
          </a:p>
        </p:txBody>
      </p:sp>
    </p:spTree>
    <p:extLst>
      <p:ext uri="{BB962C8B-B14F-4D97-AF65-F5344CB8AC3E}">
        <p14:creationId xmlns:p14="http://schemas.microsoft.com/office/powerpoint/2010/main" val="4148059144"/>
      </p:ext>
    </p:extLst>
  </p:cSld>
  <p:clrMapOvr>
    <a:masterClrMapping/>
  </p:clrMapOvr>
</p:sld>
</file>

<file path=ppt/theme/theme1.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VU presentation.potx" id="{770E0E84-B485-4E84-B836-4A54F94ECEC7}" vid="{FF63B0E7-7F8A-41A1-A428-C9CFA843BFF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C43CEA9-AE47-D347-8F3F-13EFD56E72A1}">
  <we:reference id="wa200007130" version="1.0.0.1" store="nl-NL" storeType="OMEX"/>
  <we:alternateReferences>
    <we:reference id="wa200007130" version="1.0.0.1" store="WA20000713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3488d45-9df9-4251-a80b-eb6f095bed73" xsi:nil="true"/>
    <lcf76f155ced4ddcb4097134ff3c332f xmlns="f4d75b07-dfd3-40b1-97cb-805969efd45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A2E90DAE43124F9EFCD0EA491EF278" ma:contentTypeVersion="13" ma:contentTypeDescription="Create a new document." ma:contentTypeScope="" ma:versionID="f70a1338a42bde945cab3d250919b599">
  <xsd:schema xmlns:xsd="http://www.w3.org/2001/XMLSchema" xmlns:xs="http://www.w3.org/2001/XMLSchema" xmlns:p="http://schemas.microsoft.com/office/2006/metadata/properties" xmlns:ns2="f4d75b07-dfd3-40b1-97cb-805969efd459" xmlns:ns3="33488d45-9df9-4251-a80b-eb6f095bed73" targetNamespace="http://schemas.microsoft.com/office/2006/metadata/properties" ma:root="true" ma:fieldsID="d3597f829e394bba05e5be6217a4d950" ns2:_="" ns3:_="">
    <xsd:import namespace="f4d75b07-dfd3-40b1-97cb-805969efd459"/>
    <xsd:import namespace="33488d45-9df9-4251-a80b-eb6f095bed7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d75b07-dfd3-40b1-97cb-805969efd45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95a2ead-fb08-4f89-b991-c2b77859518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3488d45-9df9-4251-a80b-eb6f095bed7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5d72a02-4887-41ad-b778-98270fa624c2}" ma:internalName="TaxCatchAll" ma:showField="CatchAllData" ma:web="33488d45-9df9-4251-a80b-eb6f095bed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0CDE85-CE10-4A80-8552-2A49D307BB28}">
  <ds:schemaRefs>
    <ds:schemaRef ds:uri="http://schemas.microsoft.com/office/2006/metadata/properties"/>
    <ds:schemaRef ds:uri="http://schemas.microsoft.com/office/infopath/2007/PartnerControls"/>
    <ds:schemaRef ds:uri="bdd736a4-6762-40f2-9cdd-bed9176cf794"/>
    <ds:schemaRef ds:uri="bdaeaf26-fb96-4e06-b282-1d5d5e6ce8d9"/>
    <ds:schemaRef ds:uri="33488d45-9df9-4251-a80b-eb6f095bed73"/>
    <ds:schemaRef ds:uri="f4d75b07-dfd3-40b1-97cb-805969efd459"/>
    <ds:schemaRef ds:uri="1c434001-1e2b-4797-afc7-daa9c1d830f5"/>
    <ds:schemaRef ds:uri="82adfe99-622d-4b1c-b769-94f9daec9d53"/>
  </ds:schemaRefs>
</ds:datastoreItem>
</file>

<file path=customXml/itemProps2.xml><?xml version="1.0" encoding="utf-8"?>
<ds:datastoreItem xmlns:ds="http://schemas.openxmlformats.org/officeDocument/2006/customXml" ds:itemID="{3B6C2EF5-0580-47D6-BD03-527207F34768}">
  <ds:schemaRefs>
    <ds:schemaRef ds:uri="http://schemas.microsoft.com/sharepoint/v3/contenttype/forms"/>
  </ds:schemaRefs>
</ds:datastoreItem>
</file>

<file path=customXml/itemProps3.xml><?xml version="1.0" encoding="utf-8"?>
<ds:datastoreItem xmlns:ds="http://schemas.openxmlformats.org/officeDocument/2006/customXml" ds:itemID="{189C0770-AB05-42B9-85CD-1A621F08E096}"/>
</file>

<file path=docMetadata/LabelInfo.xml><?xml version="1.0" encoding="utf-8"?>
<clbl:labelList xmlns:clbl="http://schemas.microsoft.com/office/2020/mipLabelMetadata">
  <clbl:label id="{4a4ba58f-64b6-4a3a-874f-90bca1b5f4a2}" enabled="0" method="" siteId="{4a4ba58f-64b6-4a3a-874f-90bca1b5f4a2}" removed="1"/>
</clbl:labelList>
</file>

<file path=docProps/app.xml><?xml version="1.0" encoding="utf-8"?>
<Properties xmlns="http://schemas.openxmlformats.org/officeDocument/2006/extended-properties" xmlns:vt="http://schemas.openxmlformats.org/officeDocument/2006/docPropsVTypes">
  <Template>VU PowerPoint Template</Template>
  <TotalTime>13897</TotalTime>
  <Words>1844</Words>
  <Application>Microsoft Office PowerPoint</Application>
  <PresentationFormat>Aangepast</PresentationFormat>
  <Paragraphs>240</Paragraphs>
  <Slides>13</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13</vt:i4>
      </vt:variant>
    </vt:vector>
  </HeadingPairs>
  <TitlesOfParts>
    <vt:vector size="21" baseType="lpstr">
      <vt:lpstr>Arial</vt:lpstr>
      <vt:lpstr>Calibri</vt:lpstr>
      <vt:lpstr>Century Gothic</vt:lpstr>
      <vt:lpstr>DINPro</vt:lpstr>
      <vt:lpstr>DINPro-Bold</vt:lpstr>
      <vt:lpstr>DINPro-Medium</vt:lpstr>
      <vt:lpstr>Franklin Gothic Medium</vt:lpstr>
      <vt:lpstr>VU layout</vt:lpstr>
      <vt:lpstr>PowerPoint-presentatie</vt:lpstr>
      <vt:lpstr>PowerPoint-presentatie</vt:lpstr>
      <vt:lpstr>Equal appreciation</vt:lpstr>
      <vt:lpstr>Collaboration and complementarity</vt:lpstr>
      <vt:lpstr>Recognition &amp; Rewards: what will change?</vt:lpstr>
      <vt:lpstr>What concrete changes will be made to academic career paths?</vt:lpstr>
      <vt:lpstr>Career paths and development scope</vt:lpstr>
      <vt:lpstr>As of 2025, this is how it will work</vt:lpstr>
      <vt:lpstr>Step by step</vt:lpstr>
      <vt:lpstr>Annual consultation</vt:lpstr>
      <vt:lpstr>Career paths for individual academics</vt:lpstr>
      <vt:lpstr>Strategic Personnel Plan (SPP) manager</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slide types</dc:title>
  <dc:subject/>
  <dc:creator>Slop, H. (Hanneke)</dc:creator>
  <cp:keywords/>
  <dc:description/>
  <cp:lastModifiedBy>Slop, H. (Hanneke)</cp:lastModifiedBy>
  <cp:revision>163</cp:revision>
  <cp:lastPrinted>2024-11-11T14:14:22Z</cp:lastPrinted>
  <dcterms:created xsi:type="dcterms:W3CDTF">2024-05-24T08:27:28Z</dcterms:created>
  <dcterms:modified xsi:type="dcterms:W3CDTF">2024-12-17T14:00:42Z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VU</vt:lpwstr>
  </property>
  <property fmtid="{D5CDD505-2E9C-101B-9397-08002B2CF9AE}" pid="3" name="ContentTypeId">
    <vt:lpwstr>0x01010007A2E90DAE43124F9EFCD0EA491EF278</vt:lpwstr>
  </property>
  <property fmtid="{D5CDD505-2E9C-101B-9397-08002B2CF9AE}" pid="4" name="Order">
    <vt:r8>100</vt:r8>
  </property>
  <property fmtid="{D5CDD505-2E9C-101B-9397-08002B2CF9AE}" pid="5" name="MediaServiceImageTags">
    <vt:lpwstr/>
  </property>
</Properties>
</file>