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458" r:id="rId3"/>
    <p:sldId id="460" r:id="rId4"/>
    <p:sldId id="452" r:id="rId5"/>
    <p:sldId id="459" r:id="rId6"/>
    <p:sldId id="487" r:id="rId7"/>
    <p:sldId id="488" r:id="rId8"/>
    <p:sldId id="489" r:id="rId9"/>
    <p:sldId id="490" r:id="rId10"/>
    <p:sldId id="462" r:id="rId11"/>
    <p:sldId id="464" r:id="rId12"/>
    <p:sldId id="481" r:id="rId13"/>
    <p:sldId id="477" r:id="rId14"/>
    <p:sldId id="482" r:id="rId15"/>
    <p:sldId id="468" r:id="rId16"/>
    <p:sldId id="491" r:id="rId17"/>
    <p:sldId id="474" r:id="rId18"/>
    <p:sldId id="457" r:id="rId19"/>
    <p:sldId id="486" r:id="rId20"/>
  </p:sldIdLst>
  <p:sldSz cx="9144000" cy="6858000" type="screen4x3"/>
  <p:notesSz cx="9144000" cy="6858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A2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19" autoAdjust="0"/>
    <p:restoredTop sz="89558" autoAdjust="0"/>
  </p:normalViewPr>
  <p:slideViewPr>
    <p:cSldViewPr snapToGrid="0" snapToObjects="1">
      <p:cViewPr varScale="1">
        <p:scale>
          <a:sx n="78" d="100"/>
          <a:sy n="78" d="100"/>
        </p:scale>
        <p:origin x="1810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C0C369-13E3-C04F-AA91-3C19CF4D27E6}" type="datetimeFigureOut">
              <a:rPr lang="nl-NL" smtClean="0"/>
              <a:t>15-9-2022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68B745-3CC2-3B46-A8BC-FE1F07A0832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58237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7D42C8-A255-5F4D-A951-1B90F54B60E2}" type="datetimeFigureOut">
              <a:rPr lang="nl-NL" smtClean="0"/>
              <a:t>15-9-2022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775814-5E86-5743-808B-FA33B96378E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78841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775814-5E86-5743-808B-FA33B96378ED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55045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775814-5E86-5743-808B-FA33B96378ED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27424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775814-5E86-5743-808B-FA33B96378ED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40050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775814-5E86-5743-808B-FA33B96378ED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78505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775814-5E86-5743-808B-FA33B96378ED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00814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775814-5E86-5743-808B-FA33B96378ED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24083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775814-5E86-5743-808B-FA33B96378ED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54583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775814-5E86-5743-808B-FA33B96378ED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77972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775814-5E86-5743-808B-FA33B96378ED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27413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775814-5E86-5743-808B-FA33B96378ED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87598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775814-5E86-5743-808B-FA33B96378ED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7848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775814-5E86-5743-808B-FA33B96378ED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842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775814-5E86-5743-808B-FA33B96378ED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109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775814-5E86-5743-808B-FA33B96378ED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5881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775814-5E86-5743-808B-FA33B96378ED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1890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775814-5E86-5743-808B-FA33B96378ED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59174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775814-5E86-5743-808B-FA33B96378ED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8337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775814-5E86-5743-808B-FA33B96378ED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27476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775814-5E86-5743-808B-FA33B96378ED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7147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 lichtblauw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5991" y="234261"/>
            <a:ext cx="6598342" cy="2205258"/>
          </a:xfrm>
        </p:spPr>
        <p:txBody>
          <a:bodyPr>
            <a:noAutofit/>
          </a:bodyPr>
          <a:lstStyle>
            <a:lvl1pPr>
              <a:defRPr sz="5400">
                <a:solidFill>
                  <a:srgbClr val="FFFFFF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75991" y="2439519"/>
            <a:ext cx="4196618" cy="17526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titelstijl van het model te bewerken</a:t>
            </a:r>
          </a:p>
        </p:txBody>
      </p:sp>
      <p:pic>
        <p:nvPicPr>
          <p:cNvPr id="11" name="Afbeelding 10" descr="UM40_RGB_B_blauw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41"/>
          <a:stretch/>
        </p:blipFill>
        <p:spPr>
          <a:xfrm>
            <a:off x="360001" y="6174000"/>
            <a:ext cx="2106474" cy="50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463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 donkerblauw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5991" y="234261"/>
            <a:ext cx="6598342" cy="2205258"/>
          </a:xfrm>
        </p:spPr>
        <p:txBody>
          <a:bodyPr>
            <a:noAutofit/>
          </a:bodyPr>
          <a:lstStyle>
            <a:lvl1pPr>
              <a:defRPr sz="5400">
                <a:solidFill>
                  <a:srgbClr val="FFFFFF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75991" y="2439519"/>
            <a:ext cx="4196618" cy="17526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titelstijl van het model te bewerken</a:t>
            </a:r>
          </a:p>
        </p:txBody>
      </p:sp>
      <p:pic>
        <p:nvPicPr>
          <p:cNvPr id="9" name="Afbeelding 8" descr="UM40_RGB_B_diap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793"/>
          <a:stretch/>
        </p:blipFill>
        <p:spPr>
          <a:xfrm>
            <a:off x="360000" y="6173999"/>
            <a:ext cx="2099789" cy="50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691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 oranj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5991" y="234261"/>
            <a:ext cx="6598342" cy="2205258"/>
          </a:xfrm>
        </p:spPr>
        <p:txBody>
          <a:bodyPr>
            <a:noAutofit/>
          </a:bodyPr>
          <a:lstStyle>
            <a:lvl1pPr>
              <a:defRPr sz="5400">
                <a:solidFill>
                  <a:srgbClr val="FFFFFF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75991" y="2439519"/>
            <a:ext cx="4196618" cy="17526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titelstijl van het model te bewerken</a:t>
            </a:r>
          </a:p>
        </p:txBody>
      </p:sp>
      <p:pic>
        <p:nvPicPr>
          <p:cNvPr id="9" name="Afbeelding 8" descr="UM40_RGB_B_diap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549"/>
          <a:stretch/>
        </p:blipFill>
        <p:spPr>
          <a:xfrm>
            <a:off x="360000" y="6173999"/>
            <a:ext cx="2079737" cy="50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868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Naam afdeling of A-merk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D4A-C94A-7B42-9E17-606C7F366C4B}" type="slidenum">
              <a:rPr lang="nl-NL" smtClean="0"/>
              <a:t>‹#›</a:t>
            </a:fld>
            <a:endParaRPr lang="nl-NL"/>
          </a:p>
        </p:txBody>
      </p:sp>
      <p:pic>
        <p:nvPicPr>
          <p:cNvPr id="7" name="Afbeelding 6" descr="UM40_RGB_B_blauw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41"/>
          <a:stretch/>
        </p:blipFill>
        <p:spPr>
          <a:xfrm>
            <a:off x="360001" y="6174000"/>
            <a:ext cx="2106474" cy="50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172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 donkerblauw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l-NL"/>
              <a:t>Naam afdeling of A-merk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9B7AD4A-C94A-7B42-9E17-606C7F366C4B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9" name="Afbeelding 8" descr="UM40_RGB_B_diap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297"/>
          <a:stretch/>
        </p:blipFill>
        <p:spPr>
          <a:xfrm>
            <a:off x="360000" y="6173999"/>
            <a:ext cx="2086421" cy="50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197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 lichtblauw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l-NL" dirty="0"/>
              <a:t>Naam afdeling of A-merk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9B7AD4A-C94A-7B42-9E17-606C7F366C4B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8" name="Afbeelding 7" descr="UM40_RGB_B_blauw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54"/>
          <a:stretch/>
        </p:blipFill>
        <p:spPr>
          <a:xfrm>
            <a:off x="360001" y="6174000"/>
            <a:ext cx="2066368" cy="50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089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/Foto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000" y="414259"/>
            <a:ext cx="3934625" cy="1565897"/>
          </a:xfrm>
        </p:spPr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60001" y="1980156"/>
            <a:ext cx="3934624" cy="3810096"/>
          </a:xfrm>
        </p:spPr>
        <p:txBody>
          <a:bodyPr/>
          <a:lstStyle>
            <a:lvl3pPr marL="715962" indent="0">
              <a:buNone/>
              <a:defRPr/>
            </a:lvl3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4595043" y="6318628"/>
            <a:ext cx="550734" cy="365125"/>
          </a:xfrm>
        </p:spPr>
        <p:txBody>
          <a:bodyPr/>
          <a:lstStyle/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745252" y="6318628"/>
            <a:ext cx="3449951" cy="365125"/>
          </a:xfrm>
        </p:spPr>
        <p:txBody>
          <a:bodyPr/>
          <a:lstStyle/>
          <a:p>
            <a:r>
              <a:rPr lang="nl-NL"/>
              <a:t>Naam afdeling of A-merk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195204" y="6318399"/>
            <a:ext cx="569977" cy="365125"/>
          </a:xfrm>
        </p:spPr>
        <p:txBody>
          <a:bodyPr/>
          <a:lstStyle/>
          <a:p>
            <a:fld id="{09B7AD4A-C94A-7B42-9E17-606C7F366C4B}" type="slidenum">
              <a:rPr lang="nl-NL" smtClean="0"/>
              <a:t>‹#›</a:t>
            </a:fld>
            <a:endParaRPr lang="nl-NL"/>
          </a:p>
        </p:txBody>
      </p:sp>
      <p:sp>
        <p:nvSpPr>
          <p:cNvPr id="8" name="Tijdelijke aanduiding voor afbeelding 7"/>
          <p:cNvSpPr>
            <a:spLocks noGrp="1"/>
          </p:cNvSpPr>
          <p:nvPr>
            <p:ph type="pic" sz="quarter" idx="13"/>
          </p:nvPr>
        </p:nvSpPr>
        <p:spPr>
          <a:xfrm>
            <a:off x="4595043" y="0"/>
            <a:ext cx="4548957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nl-NL"/>
          </a:p>
        </p:txBody>
      </p:sp>
      <p:pic>
        <p:nvPicPr>
          <p:cNvPr id="9" name="Afbeelding 8" descr="UM40_RGB_B_blauw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41"/>
          <a:stretch/>
        </p:blipFill>
        <p:spPr>
          <a:xfrm>
            <a:off x="360001" y="6174000"/>
            <a:ext cx="2106474" cy="50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25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Naam afdeling of A-merk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D4A-C94A-7B42-9E17-606C7F366C4B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Tijdelijke aanduiding voor afbeelding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  <a:solidFill>
            <a:schemeClr val="bg2">
              <a:lumMod val="85000"/>
            </a:schemeClr>
          </a:solidFill>
        </p:spPr>
        <p:txBody>
          <a:bodyPr/>
          <a:lstStyle/>
          <a:p>
            <a:endParaRPr lang="nl-NL" dirty="0"/>
          </a:p>
        </p:txBody>
      </p:sp>
      <p:sp>
        <p:nvSpPr>
          <p:cNvPr id="10" name="Tijdelijke aanduiding voor tekst 5">
            <a:extLst>
              <a:ext uri="{FF2B5EF4-FFF2-40B4-BE49-F238E27FC236}">
                <a16:creationId xmlns:a16="http://schemas.microsoft.com/office/drawing/2014/main" id="{E6163B54-6A74-EE44-A442-C45AB9F085D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0001" y="6254750"/>
            <a:ext cx="2033950" cy="30162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800"/>
            </a:lvl1pPr>
            <a:lvl2pPr marL="358775" indent="0">
              <a:buNone/>
              <a:defRPr sz="800"/>
            </a:lvl2pPr>
            <a:lvl3pPr marL="715962" indent="0">
              <a:buNone/>
              <a:defRPr sz="800"/>
            </a:lvl3pPr>
            <a:lvl4pPr marL="1074738" indent="0">
              <a:buNone/>
              <a:defRPr sz="800"/>
            </a:lvl4pPr>
            <a:lvl5pPr marL="1433512" indent="0">
              <a:buNone/>
              <a:defRPr sz="800"/>
            </a:lvl5pPr>
          </a:lstStyle>
          <a:p>
            <a:pPr lvl="0"/>
            <a:r>
              <a:rPr lang="nl-NL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078255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Naam afdeling of A-merk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D4A-C94A-7B42-9E17-606C7F366C4B}" type="slidenum">
              <a:rPr lang="nl-NL" smtClean="0"/>
              <a:t>‹#›</a:t>
            </a:fld>
            <a:endParaRPr lang="nl-NL"/>
          </a:p>
        </p:txBody>
      </p:sp>
      <p:sp>
        <p:nvSpPr>
          <p:cNvPr id="7" name="Tijdelijke aanduiding voor tabel 6"/>
          <p:cNvSpPr>
            <a:spLocks noGrp="1"/>
          </p:cNvSpPr>
          <p:nvPr>
            <p:ph type="tbl" sz="quarter" idx="13"/>
          </p:nvPr>
        </p:nvSpPr>
        <p:spPr>
          <a:xfrm>
            <a:off x="360363" y="1296000"/>
            <a:ext cx="8326437" cy="4309230"/>
          </a:xfrm>
        </p:spPr>
        <p:txBody>
          <a:bodyPr/>
          <a:lstStyle/>
          <a:p>
            <a:endParaRPr lang="nl-NL"/>
          </a:p>
        </p:txBody>
      </p:sp>
      <p:pic>
        <p:nvPicPr>
          <p:cNvPr id="8" name="Afbeelding 7" descr="UM40_RGB_B_blauw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41"/>
          <a:stretch/>
        </p:blipFill>
        <p:spPr>
          <a:xfrm>
            <a:off x="360001" y="6174000"/>
            <a:ext cx="2106474" cy="50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371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59999" y="414260"/>
            <a:ext cx="8326799" cy="756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59999" y="1296000"/>
            <a:ext cx="8326799" cy="36270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234467" y="6318628"/>
            <a:ext cx="914465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tx1"/>
                </a:solidFill>
                <a:latin typeface="+mj-lt"/>
                <a:cs typeface="Verdana"/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217546" y="6318628"/>
            <a:ext cx="3977658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tx1"/>
                </a:solidFill>
                <a:latin typeface="+mn-lt"/>
                <a:cs typeface="Verdana"/>
              </a:defRPr>
            </a:lvl1pPr>
          </a:lstStyle>
          <a:p>
            <a:r>
              <a:rPr lang="nl-NL"/>
              <a:t>Naam afdeling of A-merk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316141" y="6318399"/>
            <a:ext cx="370657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tx1"/>
                </a:solidFill>
                <a:latin typeface="+mn-lt"/>
                <a:cs typeface="Verdana"/>
              </a:defRPr>
            </a:lvl1pPr>
          </a:lstStyle>
          <a:p>
            <a:fld id="{09B7AD4A-C94A-7B42-9E17-606C7F366C4B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5815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5" r:id="rId5"/>
    <p:sldLayoutId id="2147483656" r:id="rId6"/>
    <p:sldLayoutId id="2147483663" r:id="rId7"/>
    <p:sldLayoutId id="2147483659" r:id="rId8"/>
    <p:sldLayoutId id="2147483654" r:id="rId9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Verdana"/>
        </a:defRPr>
      </a:lvl1pPr>
    </p:titleStyle>
    <p:bodyStyle>
      <a:lvl1pPr marL="342900" indent="-342900" algn="l" defTabSz="457200" rtl="0" eaLnBrk="1" latinLnBrk="0" hangingPunct="1">
        <a:spcBef>
          <a:spcPts val="0"/>
        </a:spcBef>
        <a:buFont typeface="Arial"/>
        <a:buChar char="•"/>
        <a:defRPr sz="3600" kern="1200">
          <a:solidFill>
            <a:schemeClr val="tx1"/>
          </a:solidFill>
          <a:latin typeface="+mj-lt"/>
          <a:ea typeface="+mn-ea"/>
          <a:cs typeface="Verdana"/>
        </a:defRPr>
      </a:lvl1pPr>
      <a:lvl2pPr marL="717550" indent="-358775" algn="l" defTabSz="457200" rtl="0" eaLnBrk="1" latinLnBrk="0" hangingPunct="1">
        <a:spcBef>
          <a:spcPts val="0"/>
        </a:spcBef>
        <a:buFont typeface="Lucida Grande"/>
        <a:buChar char="-"/>
        <a:defRPr sz="3200" kern="1200">
          <a:solidFill>
            <a:schemeClr val="tx1"/>
          </a:solidFill>
          <a:latin typeface="+mj-lt"/>
          <a:ea typeface="+mn-ea"/>
          <a:cs typeface="Verdana"/>
        </a:defRPr>
      </a:lvl2pPr>
      <a:lvl3pPr marL="1073150" indent="-357188" algn="l" defTabSz="457200" rtl="0" eaLnBrk="1" latinLnBrk="0" hangingPunct="1">
        <a:spcBef>
          <a:spcPts val="0"/>
        </a:spcBef>
        <a:buFont typeface="Lucida Grande"/>
        <a:buChar char="-"/>
        <a:defRPr sz="2800" kern="1200">
          <a:solidFill>
            <a:schemeClr val="tx1"/>
          </a:solidFill>
          <a:latin typeface="+mj-lt"/>
          <a:ea typeface="+mn-ea"/>
          <a:cs typeface="Verdana"/>
        </a:defRPr>
      </a:lvl3pPr>
      <a:lvl4pPr marL="1430338" indent="-355600" algn="l" defTabSz="457200" rtl="0" eaLnBrk="1" latinLnBrk="0" hangingPunct="1">
        <a:spcBef>
          <a:spcPts val="0"/>
        </a:spcBef>
        <a:buFont typeface="Lucida Grande"/>
        <a:buChar char="-"/>
        <a:defRPr sz="2400" kern="1200">
          <a:solidFill>
            <a:schemeClr val="tx1"/>
          </a:solidFill>
          <a:latin typeface="+mj-lt"/>
          <a:ea typeface="+mn-ea"/>
          <a:cs typeface="Verdana"/>
        </a:defRPr>
      </a:lvl4pPr>
      <a:lvl5pPr marL="1793875" indent="-360363" algn="l" defTabSz="457200" rtl="0" eaLnBrk="1" latinLnBrk="0" hangingPunct="1">
        <a:spcBef>
          <a:spcPts val="0"/>
        </a:spcBef>
        <a:buFont typeface="Lucida Grande"/>
        <a:buChar char="-"/>
        <a:defRPr sz="2400" kern="1200">
          <a:solidFill>
            <a:schemeClr val="tx1"/>
          </a:solidFill>
          <a:latin typeface="+mj-lt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5990" y="944880"/>
            <a:ext cx="8224170" cy="1912619"/>
          </a:xfrm>
        </p:spPr>
        <p:txBody>
          <a:bodyPr/>
          <a:lstStyle/>
          <a:p>
            <a:pPr algn="ctr"/>
            <a:r>
              <a:rPr lang="nl-NL" dirty="0" err="1" smtClean="0">
                <a:solidFill>
                  <a:srgbClr val="00142E"/>
                </a:solidFill>
              </a:rPr>
              <a:t>Implementing</a:t>
            </a:r>
            <a:r>
              <a:rPr lang="nl-NL" dirty="0" smtClean="0">
                <a:solidFill>
                  <a:srgbClr val="00142E"/>
                </a:solidFill>
              </a:rPr>
              <a:t/>
            </a:r>
            <a:br>
              <a:rPr lang="nl-NL" dirty="0" smtClean="0">
                <a:solidFill>
                  <a:srgbClr val="00142E"/>
                </a:solidFill>
              </a:rPr>
            </a:br>
            <a:r>
              <a:rPr lang="nl-NL" dirty="0" err="1" smtClean="0">
                <a:solidFill>
                  <a:srgbClr val="00142E"/>
                </a:solidFill>
              </a:rPr>
              <a:t>Recognition</a:t>
            </a:r>
            <a:r>
              <a:rPr lang="nl-NL" dirty="0" smtClean="0">
                <a:solidFill>
                  <a:srgbClr val="00142E"/>
                </a:solidFill>
              </a:rPr>
              <a:t> </a:t>
            </a:r>
            <a:r>
              <a:rPr lang="nl-NL" dirty="0" err="1" smtClean="0">
                <a:solidFill>
                  <a:srgbClr val="00142E"/>
                </a:solidFill>
              </a:rPr>
              <a:t>and</a:t>
            </a:r>
            <a:r>
              <a:rPr lang="nl-NL" dirty="0" smtClean="0">
                <a:solidFill>
                  <a:srgbClr val="00142E"/>
                </a:solidFill>
              </a:rPr>
              <a:t> </a:t>
            </a:r>
            <a:r>
              <a:rPr lang="nl-NL" dirty="0" err="1">
                <a:solidFill>
                  <a:srgbClr val="00142E"/>
                </a:solidFill>
              </a:rPr>
              <a:t>R</a:t>
            </a:r>
            <a:r>
              <a:rPr lang="nl-NL" dirty="0" err="1" smtClean="0">
                <a:solidFill>
                  <a:srgbClr val="00142E"/>
                </a:solidFill>
              </a:rPr>
              <a:t>ewards</a:t>
            </a:r>
            <a:r>
              <a:rPr lang="nl-NL" dirty="0" smtClean="0">
                <a:solidFill>
                  <a:srgbClr val="00142E"/>
                </a:solidFill>
              </a:rPr>
              <a:t/>
            </a:r>
            <a:br>
              <a:rPr lang="nl-NL" dirty="0" smtClean="0">
                <a:solidFill>
                  <a:srgbClr val="00142E"/>
                </a:solidFill>
              </a:rPr>
            </a:br>
            <a:r>
              <a:rPr lang="nl-NL" dirty="0" smtClean="0">
                <a:solidFill>
                  <a:srgbClr val="00142E"/>
                </a:solidFill>
              </a:rPr>
              <a:t>@ Maastricht University</a:t>
            </a:r>
            <a:endParaRPr lang="nl-NL" dirty="0">
              <a:solidFill>
                <a:srgbClr val="00142E"/>
              </a:solidFill>
            </a:endParaRPr>
          </a:p>
        </p:txBody>
      </p:sp>
      <p:pic>
        <p:nvPicPr>
          <p:cNvPr id="8" name="Afbeelding 7" descr="Future look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919" y="3596031"/>
            <a:ext cx="3532883" cy="32619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9658" y="5354198"/>
            <a:ext cx="3988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15 September 2022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857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414260"/>
            <a:ext cx="3411901" cy="75600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Visual of the UD/UHD profile</a:t>
            </a:r>
            <a:endParaRPr lang="en-GB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599" y="0"/>
            <a:ext cx="4988689" cy="687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17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414260"/>
            <a:ext cx="3075724" cy="75600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Visual of the Teachers profiles</a:t>
            </a:r>
            <a:endParaRPr lang="en-GB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5724" y="0"/>
            <a:ext cx="4926458" cy="6865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83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414260"/>
            <a:ext cx="3075724" cy="75600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Visual of the Researchers profiles</a:t>
            </a:r>
            <a:endParaRPr lang="en-GB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1963" y="136466"/>
            <a:ext cx="6362037" cy="6192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76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Overview</a:t>
            </a:r>
            <a:r>
              <a:rPr lang="nl-NL" dirty="0" smtClean="0"/>
              <a:t> </a:t>
            </a:r>
            <a:r>
              <a:rPr lang="nl-NL" dirty="0" err="1" smtClean="0"/>
              <a:t>before</a:t>
            </a:r>
            <a:r>
              <a:rPr lang="nl-NL" dirty="0" smtClean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after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7247460"/>
              </p:ext>
            </p:extLst>
          </p:nvPr>
        </p:nvGraphicFramePr>
        <p:xfrm>
          <a:off x="360363" y="1170260"/>
          <a:ext cx="8326438" cy="3965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3219">
                  <a:extLst>
                    <a:ext uri="{9D8B030D-6E8A-4147-A177-3AD203B41FA5}">
                      <a16:colId xmlns:a16="http://schemas.microsoft.com/office/drawing/2014/main" val="2143238024"/>
                    </a:ext>
                  </a:extLst>
                </a:gridCol>
                <a:gridCol w="4163219">
                  <a:extLst>
                    <a:ext uri="{9D8B030D-6E8A-4147-A177-3AD203B41FA5}">
                      <a16:colId xmlns:a16="http://schemas.microsoft.com/office/drawing/2014/main" val="1027835463"/>
                    </a:ext>
                  </a:extLst>
                </a:gridCol>
              </a:tblGrid>
              <a:tr h="379137">
                <a:tc>
                  <a:txBody>
                    <a:bodyPr/>
                    <a:lstStyle/>
                    <a:p>
                      <a:r>
                        <a:rPr lang="nl-NL" dirty="0" err="1" smtClean="0"/>
                        <a:t>Before</a:t>
                      </a:r>
                      <a:r>
                        <a:rPr lang="nl-NL" dirty="0" smtClean="0"/>
                        <a:t> R&amp;R </a:t>
                      </a:r>
                      <a:r>
                        <a:rPr lang="nl-NL" dirty="0" err="1" smtClean="0"/>
                        <a:t>implementation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err="1" smtClean="0"/>
                        <a:t>After</a:t>
                      </a:r>
                      <a:r>
                        <a:rPr lang="nl-NL" dirty="0" smtClean="0"/>
                        <a:t> R&amp;R </a:t>
                      </a:r>
                      <a:r>
                        <a:rPr lang="nl-NL" dirty="0" err="1" smtClean="0"/>
                        <a:t>implementation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9239691"/>
                  </a:ext>
                </a:extLst>
              </a:tr>
              <a:tr h="934859">
                <a:tc>
                  <a:txBody>
                    <a:bodyPr/>
                    <a:lstStyle/>
                    <a:p>
                      <a:r>
                        <a:rPr lang="nl-NL" dirty="0" err="1" smtClean="0"/>
                        <a:t>Academics</a:t>
                      </a:r>
                      <a:r>
                        <a:rPr lang="nl-NL" dirty="0" smtClean="0"/>
                        <a:t> are </a:t>
                      </a:r>
                      <a:r>
                        <a:rPr lang="nl-NL" dirty="0" err="1" smtClean="0"/>
                        <a:t>often</a:t>
                      </a:r>
                      <a:r>
                        <a:rPr lang="nl-NL" dirty="0" smtClean="0"/>
                        <a:t> jack of </a:t>
                      </a:r>
                      <a:r>
                        <a:rPr lang="nl-NL" dirty="0" err="1" smtClean="0"/>
                        <a:t>all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trades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Room </a:t>
                      </a:r>
                      <a:r>
                        <a:rPr lang="nl-NL" dirty="0" err="1" smtClean="0"/>
                        <a:t>for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specialization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and</a:t>
                      </a:r>
                      <a:r>
                        <a:rPr lang="nl-NL" baseline="0" dirty="0" smtClean="0"/>
                        <a:t> </a:t>
                      </a:r>
                      <a:r>
                        <a:rPr lang="nl-NL" baseline="0" dirty="0" err="1" smtClean="0"/>
                        <a:t>vitalization</a:t>
                      </a:r>
                      <a:r>
                        <a:rPr lang="nl-NL" dirty="0" smtClean="0"/>
                        <a:t> in line </a:t>
                      </a:r>
                      <a:r>
                        <a:rPr lang="nl-NL" dirty="0" err="1" smtClean="0"/>
                        <a:t>with</a:t>
                      </a:r>
                      <a:r>
                        <a:rPr lang="nl-NL" dirty="0" smtClean="0"/>
                        <a:t> personal </a:t>
                      </a:r>
                      <a:r>
                        <a:rPr lang="nl-NL" dirty="0" err="1" smtClean="0"/>
                        <a:t>talents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and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organisational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needs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0553276"/>
                  </a:ext>
                </a:extLst>
              </a:tr>
              <a:tr h="379137">
                <a:tc>
                  <a:txBody>
                    <a:bodyPr/>
                    <a:lstStyle/>
                    <a:p>
                      <a:r>
                        <a:rPr lang="nl-NL" dirty="0" err="1" smtClean="0"/>
                        <a:t>Emphasis</a:t>
                      </a:r>
                      <a:r>
                        <a:rPr lang="nl-NL" dirty="0" smtClean="0"/>
                        <a:t> on </a:t>
                      </a:r>
                      <a:r>
                        <a:rPr lang="nl-NL" dirty="0" err="1" smtClean="0"/>
                        <a:t>individual</a:t>
                      </a:r>
                      <a:r>
                        <a:rPr lang="nl-NL" dirty="0" smtClean="0"/>
                        <a:t> performance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More</a:t>
                      </a:r>
                      <a:r>
                        <a:rPr lang="nl-NL" baseline="0" dirty="0" smtClean="0"/>
                        <a:t> (explicit) attention </a:t>
                      </a:r>
                      <a:r>
                        <a:rPr lang="nl-NL" baseline="0" dirty="0" err="1" smtClean="0"/>
                        <a:t>for</a:t>
                      </a:r>
                      <a:r>
                        <a:rPr lang="nl-NL" baseline="0" dirty="0" smtClean="0"/>
                        <a:t> </a:t>
                      </a:r>
                      <a:r>
                        <a:rPr lang="nl-NL" baseline="0" dirty="0" err="1" smtClean="0"/>
                        <a:t>the</a:t>
                      </a:r>
                      <a:r>
                        <a:rPr lang="nl-NL" baseline="0" dirty="0" smtClean="0"/>
                        <a:t> </a:t>
                      </a:r>
                      <a:r>
                        <a:rPr lang="nl-NL" baseline="0" dirty="0" err="1" smtClean="0"/>
                        <a:t>functioning</a:t>
                      </a:r>
                      <a:r>
                        <a:rPr lang="nl-NL" baseline="0" dirty="0" smtClean="0"/>
                        <a:t> of </a:t>
                      </a:r>
                      <a:r>
                        <a:rPr lang="nl-NL" baseline="0" dirty="0" err="1" smtClean="0"/>
                        <a:t>the</a:t>
                      </a:r>
                      <a:r>
                        <a:rPr lang="nl-NL" baseline="0" dirty="0" smtClean="0"/>
                        <a:t> team </a:t>
                      </a:r>
                      <a:r>
                        <a:rPr lang="nl-NL" baseline="0" dirty="0" err="1" smtClean="0"/>
                        <a:t>and</a:t>
                      </a:r>
                      <a:r>
                        <a:rPr lang="nl-NL" baseline="0" dirty="0" smtClean="0"/>
                        <a:t> </a:t>
                      </a:r>
                      <a:r>
                        <a:rPr lang="nl-NL" baseline="0" dirty="0" err="1" smtClean="0"/>
                        <a:t>the</a:t>
                      </a:r>
                      <a:r>
                        <a:rPr lang="nl-NL" baseline="0" dirty="0" smtClean="0"/>
                        <a:t> </a:t>
                      </a:r>
                      <a:r>
                        <a:rPr lang="nl-NL" baseline="0" dirty="0" err="1" smtClean="0"/>
                        <a:t>contributions</a:t>
                      </a:r>
                      <a:r>
                        <a:rPr lang="nl-NL" baseline="0" dirty="0" smtClean="0"/>
                        <a:t> </a:t>
                      </a:r>
                      <a:r>
                        <a:rPr lang="nl-NL" baseline="0" dirty="0" err="1" smtClean="0"/>
                        <a:t>to</a:t>
                      </a:r>
                      <a:r>
                        <a:rPr lang="nl-NL" baseline="0" dirty="0" smtClean="0"/>
                        <a:t> </a:t>
                      </a:r>
                      <a:r>
                        <a:rPr lang="nl-NL" baseline="0" dirty="0" err="1" smtClean="0"/>
                        <a:t>the</a:t>
                      </a:r>
                      <a:r>
                        <a:rPr lang="nl-NL" baseline="0" dirty="0" smtClean="0"/>
                        <a:t> team. </a:t>
                      </a:r>
                      <a:r>
                        <a:rPr lang="nl-NL" baseline="0" dirty="0" err="1" smtClean="0"/>
                        <a:t>Increased</a:t>
                      </a:r>
                      <a:r>
                        <a:rPr lang="nl-NL" baseline="0" dirty="0" smtClean="0"/>
                        <a:t> </a:t>
                      </a:r>
                      <a:r>
                        <a:rPr lang="nl-NL" baseline="0" dirty="0" err="1" smtClean="0"/>
                        <a:t>importance</a:t>
                      </a:r>
                      <a:r>
                        <a:rPr lang="nl-NL" baseline="0" dirty="0" smtClean="0"/>
                        <a:t> of SPP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1432584"/>
                  </a:ext>
                </a:extLst>
              </a:tr>
              <a:tr h="1022873">
                <a:tc>
                  <a:txBody>
                    <a:bodyPr/>
                    <a:lstStyle/>
                    <a:p>
                      <a:r>
                        <a:rPr lang="nl-NL" dirty="0" smtClean="0"/>
                        <a:t>Focus on </a:t>
                      </a:r>
                      <a:r>
                        <a:rPr lang="nl-NL" dirty="0" err="1" smtClean="0"/>
                        <a:t>vertical</a:t>
                      </a:r>
                      <a:r>
                        <a:rPr lang="nl-NL" dirty="0" smtClean="0"/>
                        <a:t> dev</a:t>
                      </a:r>
                      <a:r>
                        <a:rPr lang="nl-NL" baseline="0" dirty="0" smtClean="0"/>
                        <a:t>elopment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Focus on development in </a:t>
                      </a:r>
                      <a:r>
                        <a:rPr lang="nl-NL" dirty="0" err="1" smtClean="0"/>
                        <a:t>the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broadest</a:t>
                      </a:r>
                      <a:r>
                        <a:rPr lang="nl-NL" baseline="0" dirty="0" smtClean="0"/>
                        <a:t> sense of </a:t>
                      </a:r>
                      <a:r>
                        <a:rPr lang="nl-NL" baseline="0" dirty="0" err="1" smtClean="0"/>
                        <a:t>the</a:t>
                      </a:r>
                      <a:r>
                        <a:rPr lang="nl-NL" baseline="0" dirty="0" smtClean="0"/>
                        <a:t> word (</a:t>
                      </a:r>
                      <a:r>
                        <a:rPr lang="nl-NL" dirty="0" err="1" smtClean="0"/>
                        <a:t>valuing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both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vertical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career</a:t>
                      </a:r>
                      <a:r>
                        <a:rPr lang="nl-NL" dirty="0" smtClean="0"/>
                        <a:t> development +</a:t>
                      </a:r>
                      <a:r>
                        <a:rPr lang="nl-NL" baseline="0" dirty="0" smtClean="0"/>
                        <a:t> more </a:t>
                      </a:r>
                      <a:r>
                        <a:rPr lang="nl-NL" baseline="0" dirty="0" err="1" smtClean="0"/>
                        <a:t>opportunities</a:t>
                      </a:r>
                      <a:r>
                        <a:rPr lang="nl-NL" baseline="0" dirty="0" smtClean="0"/>
                        <a:t> </a:t>
                      </a:r>
                      <a:r>
                        <a:rPr lang="nl-NL" baseline="0" dirty="0" err="1" smtClean="0"/>
                        <a:t>and</a:t>
                      </a:r>
                      <a:r>
                        <a:rPr lang="nl-NL" baseline="0" dirty="0" smtClean="0"/>
                        <a:t> </a:t>
                      </a:r>
                      <a:r>
                        <a:rPr lang="nl-NL" baseline="0" dirty="0" err="1" smtClean="0"/>
                        <a:t>recognition</a:t>
                      </a:r>
                      <a:r>
                        <a:rPr lang="nl-NL" baseline="0" dirty="0" smtClean="0"/>
                        <a:t> </a:t>
                      </a:r>
                      <a:r>
                        <a:rPr lang="nl-NL" baseline="0" dirty="0" err="1" smtClean="0"/>
                        <a:t>for</a:t>
                      </a:r>
                      <a:r>
                        <a:rPr lang="nl-NL" baseline="0" dirty="0" smtClean="0"/>
                        <a:t> </a:t>
                      </a:r>
                      <a:r>
                        <a:rPr lang="nl-NL" baseline="0" dirty="0" err="1" smtClean="0"/>
                        <a:t>horizontal</a:t>
                      </a:r>
                      <a:r>
                        <a:rPr lang="nl-NL" baseline="0" dirty="0" smtClean="0"/>
                        <a:t> development)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72549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282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Overview</a:t>
            </a:r>
            <a:r>
              <a:rPr lang="nl-NL" dirty="0" smtClean="0"/>
              <a:t> </a:t>
            </a:r>
            <a:r>
              <a:rPr lang="nl-NL" dirty="0" err="1" smtClean="0"/>
              <a:t>before</a:t>
            </a:r>
            <a:r>
              <a:rPr lang="nl-NL" dirty="0" smtClean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after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238166"/>
              </p:ext>
            </p:extLst>
          </p:nvPr>
        </p:nvGraphicFramePr>
        <p:xfrm>
          <a:off x="360363" y="1042939"/>
          <a:ext cx="8326438" cy="4883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3219">
                  <a:extLst>
                    <a:ext uri="{9D8B030D-6E8A-4147-A177-3AD203B41FA5}">
                      <a16:colId xmlns:a16="http://schemas.microsoft.com/office/drawing/2014/main" val="2143238024"/>
                    </a:ext>
                  </a:extLst>
                </a:gridCol>
                <a:gridCol w="4163219">
                  <a:extLst>
                    <a:ext uri="{9D8B030D-6E8A-4147-A177-3AD203B41FA5}">
                      <a16:colId xmlns:a16="http://schemas.microsoft.com/office/drawing/2014/main" val="1027835463"/>
                    </a:ext>
                  </a:extLst>
                </a:gridCol>
              </a:tblGrid>
              <a:tr h="379137">
                <a:tc>
                  <a:txBody>
                    <a:bodyPr/>
                    <a:lstStyle/>
                    <a:p>
                      <a:r>
                        <a:rPr lang="nl-NL" dirty="0" err="1" smtClean="0"/>
                        <a:t>Before</a:t>
                      </a:r>
                      <a:r>
                        <a:rPr lang="nl-NL" dirty="0" smtClean="0"/>
                        <a:t> R&amp;R </a:t>
                      </a:r>
                      <a:r>
                        <a:rPr lang="nl-NL" dirty="0" err="1" smtClean="0"/>
                        <a:t>implementation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err="1" smtClean="0"/>
                        <a:t>After</a:t>
                      </a:r>
                      <a:r>
                        <a:rPr lang="nl-NL" dirty="0" smtClean="0"/>
                        <a:t> R&amp;R </a:t>
                      </a:r>
                      <a:r>
                        <a:rPr lang="nl-NL" dirty="0" err="1" smtClean="0"/>
                        <a:t>implementation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9239691"/>
                  </a:ext>
                </a:extLst>
              </a:tr>
              <a:tr h="93485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 smtClean="0"/>
                        <a:t>Limited </a:t>
                      </a:r>
                      <a:r>
                        <a:rPr lang="nl-NL" dirty="0" err="1" smtClean="0"/>
                        <a:t>career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prospects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for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teachers</a:t>
                      </a:r>
                      <a:endParaRPr lang="en-GB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 err="1" smtClean="0"/>
                        <a:t>Increased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career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prospects</a:t>
                      </a:r>
                      <a:r>
                        <a:rPr lang="nl-NL" baseline="0" dirty="0" smtClean="0"/>
                        <a:t> </a:t>
                      </a:r>
                      <a:r>
                        <a:rPr lang="nl-NL" baseline="0" dirty="0" err="1" smtClean="0"/>
                        <a:t>for</a:t>
                      </a:r>
                      <a:r>
                        <a:rPr lang="nl-NL" baseline="0" dirty="0" smtClean="0"/>
                        <a:t> </a:t>
                      </a:r>
                      <a:r>
                        <a:rPr lang="nl-NL" baseline="0" dirty="0" err="1" smtClean="0"/>
                        <a:t>teachers</a:t>
                      </a:r>
                      <a:r>
                        <a:rPr lang="nl-NL" baseline="0" dirty="0" smtClean="0"/>
                        <a:t> </a:t>
                      </a:r>
                      <a:r>
                        <a:rPr lang="nl-NL" baseline="0" dirty="0" err="1" smtClean="0"/>
                        <a:t>by</a:t>
                      </a:r>
                      <a:r>
                        <a:rPr lang="nl-NL" baseline="0" dirty="0" smtClean="0"/>
                        <a:t> </a:t>
                      </a:r>
                      <a:r>
                        <a:rPr lang="nl-NL" baseline="0" dirty="0" err="1" smtClean="0"/>
                        <a:t>facilitating</a:t>
                      </a:r>
                      <a:r>
                        <a:rPr lang="nl-NL" baseline="0" dirty="0" smtClean="0"/>
                        <a:t> development </a:t>
                      </a:r>
                      <a:r>
                        <a:rPr lang="nl-NL" baseline="0" dirty="0" err="1" smtClean="0"/>
                        <a:t>into</a:t>
                      </a:r>
                      <a:r>
                        <a:rPr lang="nl-NL" baseline="0" dirty="0" smtClean="0"/>
                        <a:t> </a:t>
                      </a:r>
                      <a:r>
                        <a:rPr lang="nl-NL" baseline="0" dirty="0" err="1" smtClean="0"/>
                        <a:t>the</a:t>
                      </a:r>
                      <a:r>
                        <a:rPr lang="nl-NL" baseline="0" dirty="0" smtClean="0"/>
                        <a:t> mainstream </a:t>
                      </a:r>
                      <a:r>
                        <a:rPr lang="nl-NL" baseline="0" dirty="0" err="1" smtClean="0"/>
                        <a:t>academic</a:t>
                      </a:r>
                      <a:r>
                        <a:rPr lang="nl-NL" baseline="0" dirty="0" smtClean="0"/>
                        <a:t> </a:t>
                      </a:r>
                      <a:r>
                        <a:rPr lang="nl-NL" baseline="0" dirty="0" err="1" smtClean="0"/>
                        <a:t>career</a:t>
                      </a:r>
                      <a:r>
                        <a:rPr lang="nl-NL" baseline="0" dirty="0" smtClean="0"/>
                        <a:t> track </a:t>
                      </a:r>
                      <a:r>
                        <a:rPr lang="nl-NL" baseline="0" dirty="0" smtClean="0"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nl-NL" baseline="0" dirty="0" smtClean="0"/>
                        <a:t> m</a:t>
                      </a:r>
                      <a:r>
                        <a:rPr lang="nl-NL" dirty="0" smtClean="0"/>
                        <a:t>ore (</a:t>
                      </a:r>
                      <a:r>
                        <a:rPr lang="nl-NL" dirty="0" err="1" smtClean="0"/>
                        <a:t>career</a:t>
                      </a:r>
                      <a:r>
                        <a:rPr lang="nl-NL" dirty="0" smtClean="0"/>
                        <a:t>) </a:t>
                      </a:r>
                      <a:r>
                        <a:rPr lang="nl-NL" dirty="0" err="1" smtClean="0"/>
                        <a:t>opportunities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to</a:t>
                      </a:r>
                      <a:r>
                        <a:rPr lang="nl-NL" dirty="0" smtClean="0"/>
                        <a:t> combine </a:t>
                      </a:r>
                      <a:r>
                        <a:rPr lang="nl-NL" dirty="0" err="1" smtClean="0"/>
                        <a:t>obtaining</a:t>
                      </a:r>
                      <a:r>
                        <a:rPr lang="nl-NL" dirty="0" smtClean="0"/>
                        <a:t> a PhD </a:t>
                      </a:r>
                      <a:r>
                        <a:rPr lang="nl-NL" dirty="0" err="1" smtClean="0"/>
                        <a:t>with</a:t>
                      </a:r>
                      <a:r>
                        <a:rPr lang="nl-NL" dirty="0" smtClean="0"/>
                        <a:t> a </a:t>
                      </a:r>
                      <a:r>
                        <a:rPr lang="nl-NL" dirty="0" err="1" smtClean="0"/>
                        <a:t>positions</a:t>
                      </a:r>
                      <a:r>
                        <a:rPr lang="nl-NL" dirty="0" smtClean="0"/>
                        <a:t> as a Teacher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0553276"/>
                  </a:ext>
                </a:extLst>
              </a:tr>
              <a:tr h="37913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 smtClean="0"/>
                        <a:t>In </a:t>
                      </a:r>
                      <a:r>
                        <a:rPr lang="nl-NL" dirty="0" err="1" smtClean="0"/>
                        <a:t>some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faculties</a:t>
                      </a:r>
                      <a:r>
                        <a:rPr lang="nl-NL" dirty="0" smtClean="0"/>
                        <a:t>: no </a:t>
                      </a:r>
                      <a:r>
                        <a:rPr lang="nl-NL" dirty="0" err="1" smtClean="0"/>
                        <a:t>career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prospects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beyond</a:t>
                      </a:r>
                      <a:r>
                        <a:rPr lang="nl-NL" dirty="0" smtClean="0"/>
                        <a:t> D4 or R4 without a PhD</a:t>
                      </a:r>
                      <a:endParaRPr lang="en-GB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 err="1" smtClean="0"/>
                        <a:t>Possibility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to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develop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into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the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position</a:t>
                      </a:r>
                      <a:r>
                        <a:rPr lang="nl-NL" dirty="0" smtClean="0"/>
                        <a:t> of </a:t>
                      </a:r>
                      <a:r>
                        <a:rPr lang="nl-NL" dirty="0" err="1" smtClean="0"/>
                        <a:t>Academic</a:t>
                      </a:r>
                      <a:r>
                        <a:rPr lang="nl-NL" dirty="0" smtClean="0"/>
                        <a:t> Teacher without a PhD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1432584"/>
                  </a:ext>
                </a:extLst>
              </a:tr>
              <a:tr h="1212322">
                <a:tc>
                  <a:txBody>
                    <a:bodyPr/>
                    <a:lstStyle/>
                    <a:p>
                      <a:r>
                        <a:rPr lang="nl-NL" dirty="0" err="1" smtClean="0"/>
                        <a:t>Getting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stuck</a:t>
                      </a:r>
                      <a:r>
                        <a:rPr lang="nl-NL" dirty="0" smtClean="0"/>
                        <a:t> in </a:t>
                      </a:r>
                      <a:r>
                        <a:rPr lang="nl-NL" dirty="0" err="1" smtClean="0"/>
                        <a:t>the</a:t>
                      </a:r>
                      <a:r>
                        <a:rPr lang="nl-NL" baseline="0" dirty="0" smtClean="0"/>
                        <a:t> Researcher-track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 err="1" smtClean="0"/>
                        <a:t>Positions</a:t>
                      </a:r>
                      <a:r>
                        <a:rPr lang="nl-NL" dirty="0" smtClean="0"/>
                        <a:t> as </a:t>
                      </a:r>
                      <a:r>
                        <a:rPr lang="nl-NL" dirty="0" err="1" smtClean="0"/>
                        <a:t>Researchers</a:t>
                      </a:r>
                      <a:r>
                        <a:rPr lang="nl-NL" dirty="0" smtClean="0"/>
                        <a:t> are (</a:t>
                      </a:r>
                      <a:r>
                        <a:rPr lang="nl-NL" dirty="0" err="1" smtClean="0"/>
                        <a:t>always</a:t>
                      </a:r>
                      <a:r>
                        <a:rPr lang="nl-NL" dirty="0" smtClean="0"/>
                        <a:t>) </a:t>
                      </a:r>
                      <a:r>
                        <a:rPr lang="nl-NL" dirty="0" err="1" smtClean="0"/>
                        <a:t>temporary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positions</a:t>
                      </a:r>
                      <a:r>
                        <a:rPr lang="nl-NL" dirty="0" smtClean="0"/>
                        <a:t> </a:t>
                      </a:r>
                      <a:r>
                        <a:rPr lang="nl-NL" sz="1800" dirty="0" smtClean="0"/>
                        <a:t>as we want </a:t>
                      </a:r>
                      <a:r>
                        <a:rPr lang="nl-NL" sz="1800" dirty="0" err="1" smtClean="0"/>
                        <a:t>to</a:t>
                      </a:r>
                      <a:r>
                        <a:rPr lang="nl-NL" sz="1800" dirty="0" smtClean="0"/>
                        <a:t> </a:t>
                      </a:r>
                      <a:r>
                        <a:rPr lang="nl-NL" sz="1800" dirty="0" err="1" smtClean="0"/>
                        <a:t>facilitate</a:t>
                      </a:r>
                      <a:r>
                        <a:rPr lang="nl-NL" sz="1800" dirty="0" smtClean="0"/>
                        <a:t> development </a:t>
                      </a:r>
                      <a:r>
                        <a:rPr lang="nl-NL" sz="1800" dirty="0" err="1" smtClean="0"/>
                        <a:t>towards</a:t>
                      </a:r>
                      <a:r>
                        <a:rPr lang="nl-NL" sz="1800" dirty="0" smtClean="0"/>
                        <a:t> mainstream </a:t>
                      </a:r>
                      <a:r>
                        <a:rPr lang="nl-NL" sz="1800" dirty="0" err="1" smtClean="0"/>
                        <a:t>academic</a:t>
                      </a:r>
                      <a:r>
                        <a:rPr lang="nl-NL" sz="1800" dirty="0" smtClean="0"/>
                        <a:t> track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7254971"/>
                  </a:ext>
                </a:extLst>
              </a:tr>
              <a:tr h="773373">
                <a:tc>
                  <a:txBody>
                    <a:bodyPr/>
                    <a:lstStyle/>
                    <a:p>
                      <a:r>
                        <a:rPr lang="nl-NL" dirty="0" err="1" smtClean="0"/>
                        <a:t>Inconsistencies</a:t>
                      </a:r>
                      <a:r>
                        <a:rPr lang="nl-NL" dirty="0" smtClean="0"/>
                        <a:t> (at </a:t>
                      </a:r>
                      <a:r>
                        <a:rPr lang="nl-NL" dirty="0" err="1" smtClean="0"/>
                        <a:t>least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between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faculties</a:t>
                      </a:r>
                      <a:r>
                        <a:rPr lang="nl-NL" dirty="0" smtClean="0"/>
                        <a:t>) </a:t>
                      </a:r>
                      <a:r>
                        <a:rPr lang="nl-NL" dirty="0" err="1" smtClean="0"/>
                        <a:t>between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applied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salary</a:t>
                      </a:r>
                      <a:r>
                        <a:rPr lang="nl-NL" baseline="0" dirty="0" smtClean="0"/>
                        <a:t> </a:t>
                      </a:r>
                      <a:r>
                        <a:rPr lang="nl-NL" baseline="0" dirty="0" err="1" smtClean="0"/>
                        <a:t>scales</a:t>
                      </a:r>
                      <a:r>
                        <a:rPr lang="nl-NL" baseline="0" dirty="0" smtClean="0"/>
                        <a:t> </a:t>
                      </a:r>
                      <a:r>
                        <a:rPr lang="nl-NL" baseline="0" dirty="0" err="1" smtClean="0"/>
                        <a:t>for</a:t>
                      </a:r>
                      <a:r>
                        <a:rPr lang="nl-NL" baseline="0" dirty="0" smtClean="0"/>
                        <a:t> </a:t>
                      </a:r>
                      <a:r>
                        <a:rPr lang="nl-NL" baseline="0" dirty="0" err="1" smtClean="0"/>
                        <a:t>Researchers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 err="1" smtClean="0"/>
                        <a:t>Salary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scale</a:t>
                      </a:r>
                      <a:r>
                        <a:rPr lang="nl-NL" dirty="0" smtClean="0"/>
                        <a:t> 11 </a:t>
                      </a:r>
                      <a:r>
                        <a:rPr lang="nl-NL" dirty="0" err="1" smtClean="0"/>
                        <a:t>applied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to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all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Researchers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who</a:t>
                      </a:r>
                      <a:r>
                        <a:rPr lang="nl-NL" dirty="0" smtClean="0"/>
                        <a:t> </a:t>
                      </a:r>
                      <a:r>
                        <a:rPr lang="nl-NL" dirty="0" err="1" smtClean="0"/>
                        <a:t>hold</a:t>
                      </a:r>
                      <a:r>
                        <a:rPr lang="nl-NL" dirty="0" smtClean="0"/>
                        <a:t> a PhD</a:t>
                      </a:r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9435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767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94640" y="2357120"/>
            <a:ext cx="8432800" cy="1912619"/>
          </a:xfrm>
        </p:spPr>
        <p:txBody>
          <a:bodyPr/>
          <a:lstStyle/>
          <a:p>
            <a:pPr algn="ctr"/>
            <a:r>
              <a:rPr lang="nl-NL" dirty="0" smtClean="0"/>
              <a:t>The </a:t>
            </a:r>
            <a:r>
              <a:rPr lang="nl-NL" dirty="0" err="1" smtClean="0"/>
              <a:t>relationship</a:t>
            </a:r>
            <a:r>
              <a:rPr lang="nl-NL" dirty="0" smtClean="0"/>
              <a:t> </a:t>
            </a:r>
            <a:r>
              <a:rPr lang="nl-NL" dirty="0" err="1" smtClean="0"/>
              <a:t>between</a:t>
            </a:r>
            <a:r>
              <a:rPr lang="nl-NL" dirty="0" smtClean="0"/>
              <a:t> R&amp;R </a:t>
            </a:r>
            <a:r>
              <a:rPr lang="nl-NL" dirty="0" err="1" smtClean="0"/>
              <a:t>and</a:t>
            </a:r>
            <a:r>
              <a:rPr lang="nl-NL" dirty="0" smtClean="0"/>
              <a:t> SPP</a:t>
            </a:r>
            <a:endParaRPr lang="nl-NL" dirty="0">
              <a:solidFill>
                <a:srgbClr val="0014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5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252215"/>
            <a:ext cx="8326799" cy="756000"/>
          </a:xfrm>
        </p:spPr>
        <p:txBody>
          <a:bodyPr>
            <a:normAutofit/>
          </a:bodyPr>
          <a:lstStyle/>
          <a:p>
            <a:r>
              <a:rPr lang="nl-NL" dirty="0" smtClean="0"/>
              <a:t>The </a:t>
            </a:r>
            <a:r>
              <a:rPr lang="nl-NL" dirty="0" err="1" smtClean="0"/>
              <a:t>importance</a:t>
            </a:r>
            <a:r>
              <a:rPr lang="nl-NL" dirty="0" smtClean="0"/>
              <a:t> of Strategic Personnel Plan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229" y="1343881"/>
            <a:ext cx="8326799" cy="3627080"/>
          </a:xfrm>
        </p:spPr>
        <p:txBody>
          <a:bodyPr/>
          <a:lstStyle/>
          <a:p>
            <a:r>
              <a:rPr lang="nl-NL" sz="3200" dirty="0" smtClean="0"/>
              <a:t>In order </a:t>
            </a:r>
            <a:r>
              <a:rPr lang="nl-NL" sz="3200" dirty="0" err="1" smtClean="0"/>
              <a:t>to</a:t>
            </a:r>
            <a:r>
              <a:rPr lang="nl-NL" sz="3200" dirty="0" smtClean="0"/>
              <a:t> make </a:t>
            </a:r>
            <a:r>
              <a:rPr lang="nl-NL" sz="3200" dirty="0" err="1" smtClean="0"/>
              <a:t>the</a:t>
            </a:r>
            <a:r>
              <a:rPr lang="nl-NL" sz="3200" dirty="0" smtClean="0"/>
              <a:t> right fit </a:t>
            </a:r>
            <a:r>
              <a:rPr lang="nl-NL" sz="3200" dirty="0" err="1" smtClean="0"/>
              <a:t>between</a:t>
            </a:r>
            <a:r>
              <a:rPr lang="nl-NL" sz="3200" dirty="0" smtClean="0"/>
              <a:t> </a:t>
            </a:r>
            <a:r>
              <a:rPr lang="nl-NL" sz="3200" dirty="0" err="1" smtClean="0"/>
              <a:t>our</a:t>
            </a:r>
            <a:r>
              <a:rPr lang="nl-NL" sz="3200" dirty="0" smtClean="0"/>
              <a:t> </a:t>
            </a:r>
            <a:r>
              <a:rPr lang="nl-NL" sz="3200" dirty="0" err="1" smtClean="0"/>
              <a:t>workforce</a:t>
            </a:r>
            <a:r>
              <a:rPr lang="nl-NL" sz="3200" dirty="0" smtClean="0"/>
              <a:t> </a:t>
            </a:r>
            <a:r>
              <a:rPr lang="nl-NL" sz="3200" dirty="0" err="1" smtClean="0"/>
              <a:t>and</a:t>
            </a:r>
            <a:r>
              <a:rPr lang="nl-NL" sz="3200" dirty="0" smtClean="0"/>
              <a:t> </a:t>
            </a:r>
            <a:r>
              <a:rPr lang="nl-NL" sz="3200" dirty="0" err="1" smtClean="0"/>
              <a:t>the</a:t>
            </a:r>
            <a:r>
              <a:rPr lang="nl-NL" sz="3200" dirty="0" smtClean="0"/>
              <a:t> </a:t>
            </a:r>
            <a:r>
              <a:rPr lang="nl-NL" sz="3200" dirty="0" err="1" smtClean="0"/>
              <a:t>various</a:t>
            </a:r>
            <a:r>
              <a:rPr lang="nl-NL" sz="3200" dirty="0" smtClean="0"/>
              <a:t> </a:t>
            </a:r>
            <a:r>
              <a:rPr lang="nl-NL" sz="3200" dirty="0" err="1" smtClean="0"/>
              <a:t>academic</a:t>
            </a:r>
            <a:r>
              <a:rPr lang="nl-NL" sz="3200" dirty="0" smtClean="0"/>
              <a:t> </a:t>
            </a:r>
            <a:r>
              <a:rPr lang="nl-NL" sz="3200" dirty="0" err="1" smtClean="0"/>
              <a:t>profiles</a:t>
            </a:r>
            <a:r>
              <a:rPr lang="nl-NL" sz="3200" dirty="0" smtClean="0"/>
              <a:t> we </a:t>
            </a:r>
            <a:r>
              <a:rPr lang="nl-NL" sz="3200" dirty="0" err="1" smtClean="0"/>
              <a:t>need</a:t>
            </a:r>
            <a:r>
              <a:rPr lang="nl-NL" sz="3200" dirty="0" smtClean="0"/>
              <a:t> SPP</a:t>
            </a:r>
          </a:p>
          <a:p>
            <a:r>
              <a:rPr lang="nl-NL" sz="3200" dirty="0"/>
              <a:t>Balance </a:t>
            </a:r>
            <a:r>
              <a:rPr lang="nl-NL" sz="3200" dirty="0" err="1"/>
              <a:t>between</a:t>
            </a:r>
            <a:r>
              <a:rPr lang="nl-NL" sz="3200" dirty="0"/>
              <a:t> </a:t>
            </a:r>
            <a:r>
              <a:rPr lang="nl-NL" sz="3200" dirty="0" err="1"/>
              <a:t>the</a:t>
            </a:r>
            <a:r>
              <a:rPr lang="nl-NL" sz="3200" dirty="0"/>
              <a:t> </a:t>
            </a:r>
            <a:r>
              <a:rPr lang="nl-NL" sz="3200" dirty="0" err="1"/>
              <a:t>needs</a:t>
            </a:r>
            <a:r>
              <a:rPr lang="nl-NL" sz="3200" dirty="0"/>
              <a:t> of </a:t>
            </a:r>
            <a:r>
              <a:rPr lang="nl-NL" sz="3200" dirty="0" err="1"/>
              <a:t>the</a:t>
            </a:r>
            <a:r>
              <a:rPr lang="nl-NL" sz="3200" dirty="0"/>
              <a:t> team/</a:t>
            </a:r>
            <a:r>
              <a:rPr lang="nl-NL" sz="3200" dirty="0" err="1"/>
              <a:t>department</a:t>
            </a:r>
            <a:r>
              <a:rPr lang="nl-NL" sz="3200" dirty="0"/>
              <a:t>/</a:t>
            </a:r>
            <a:r>
              <a:rPr lang="nl-NL" sz="3200" dirty="0" err="1"/>
              <a:t>faculty</a:t>
            </a:r>
            <a:r>
              <a:rPr lang="nl-NL" sz="3200" dirty="0"/>
              <a:t> </a:t>
            </a:r>
            <a:r>
              <a:rPr lang="nl-NL" sz="3200" dirty="0" err="1"/>
              <a:t>and</a:t>
            </a:r>
            <a:r>
              <a:rPr lang="nl-NL" sz="3200" dirty="0"/>
              <a:t> </a:t>
            </a:r>
            <a:r>
              <a:rPr lang="nl-NL" sz="3200" dirty="0" err="1"/>
              <a:t>an</a:t>
            </a:r>
            <a:r>
              <a:rPr lang="nl-NL" sz="3200" dirty="0"/>
              <a:t> </a:t>
            </a:r>
            <a:r>
              <a:rPr lang="nl-NL" sz="3200" dirty="0" err="1"/>
              <a:t>individuals</a:t>
            </a:r>
            <a:r>
              <a:rPr lang="nl-NL" sz="3200" dirty="0"/>
              <a:t>’ </a:t>
            </a:r>
            <a:r>
              <a:rPr lang="nl-NL" sz="3200" dirty="0" err="1"/>
              <a:t>ambition</a:t>
            </a:r>
            <a:r>
              <a:rPr lang="nl-NL" sz="3200" dirty="0"/>
              <a:t> </a:t>
            </a:r>
            <a:r>
              <a:rPr lang="nl-NL" sz="3200" dirty="0" err="1"/>
              <a:t>and</a:t>
            </a:r>
            <a:r>
              <a:rPr lang="nl-NL" sz="3200" dirty="0"/>
              <a:t> </a:t>
            </a:r>
            <a:r>
              <a:rPr lang="nl-NL" sz="3200" dirty="0" err="1" smtClean="0"/>
              <a:t>capacity</a:t>
            </a:r>
            <a:endParaRPr lang="nl-NL" sz="3200" dirty="0" smtClean="0"/>
          </a:p>
          <a:p>
            <a:endParaRPr lang="nl-NL" sz="3200" dirty="0"/>
          </a:p>
          <a:p>
            <a:endParaRPr lang="en-GB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719" y="4455877"/>
            <a:ext cx="2720049" cy="266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5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94640" y="2357120"/>
            <a:ext cx="8432800" cy="1912619"/>
          </a:xfrm>
        </p:spPr>
        <p:txBody>
          <a:bodyPr/>
          <a:lstStyle/>
          <a:p>
            <a:pPr algn="ctr"/>
            <a:r>
              <a:rPr lang="nl-NL" dirty="0" smtClean="0"/>
              <a:t>Development-</a:t>
            </a:r>
            <a:r>
              <a:rPr lang="nl-NL" dirty="0" err="1" smtClean="0"/>
              <a:t>centered</a:t>
            </a:r>
            <a:r>
              <a:rPr lang="nl-NL" dirty="0" smtClean="0"/>
              <a:t> assessment </a:t>
            </a:r>
            <a:r>
              <a:rPr lang="nl-NL" dirty="0" err="1" smtClean="0"/>
              <a:t>framework</a:t>
            </a:r>
            <a:endParaRPr lang="nl-NL" dirty="0">
              <a:solidFill>
                <a:srgbClr val="0014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91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Development-</a:t>
            </a:r>
            <a:r>
              <a:rPr lang="nl-NL" dirty="0" err="1" smtClean="0"/>
              <a:t>centered</a:t>
            </a:r>
            <a:r>
              <a:rPr lang="nl-NL" dirty="0" smtClean="0"/>
              <a:t> assessment (</a:t>
            </a:r>
            <a:r>
              <a:rPr lang="nl-NL" dirty="0" err="1" smtClean="0"/>
              <a:t>from</a:t>
            </a:r>
            <a:r>
              <a:rPr lang="nl-NL" dirty="0" smtClean="0"/>
              <a:t> UD level </a:t>
            </a:r>
            <a:r>
              <a:rPr lang="nl-NL" dirty="0" err="1" smtClean="0"/>
              <a:t>onwards</a:t>
            </a:r>
            <a:r>
              <a:rPr lang="nl-NL" dirty="0" smtClean="0"/>
              <a:t>), </a:t>
            </a:r>
            <a:r>
              <a:rPr lang="nl-NL" dirty="0" err="1" smtClean="0"/>
              <a:t>some</a:t>
            </a:r>
            <a:r>
              <a:rPr lang="nl-NL" dirty="0" smtClean="0"/>
              <a:t> </a:t>
            </a:r>
            <a:r>
              <a:rPr lang="nl-NL" dirty="0" err="1" smtClean="0"/>
              <a:t>principles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998" y="1435261"/>
            <a:ext cx="8326799" cy="3803505"/>
          </a:xfrm>
        </p:spPr>
        <p:txBody>
          <a:bodyPr/>
          <a:lstStyle/>
          <a:p>
            <a:r>
              <a:rPr lang="nl-NL" sz="2400" dirty="0"/>
              <a:t>Fair </a:t>
            </a:r>
            <a:r>
              <a:rPr lang="nl-NL" sz="2400" dirty="0" err="1"/>
              <a:t>and</a:t>
            </a:r>
            <a:r>
              <a:rPr lang="nl-NL" sz="2400" dirty="0"/>
              <a:t> transparant procedures </a:t>
            </a:r>
            <a:r>
              <a:rPr lang="nl-NL" sz="2400" dirty="0" err="1"/>
              <a:t>and</a:t>
            </a:r>
            <a:r>
              <a:rPr lang="nl-NL" sz="2400" dirty="0"/>
              <a:t> </a:t>
            </a:r>
            <a:r>
              <a:rPr lang="nl-NL" sz="2400" dirty="0" err="1"/>
              <a:t>guidelines</a:t>
            </a:r>
            <a:endParaRPr lang="nl-NL" sz="2400" dirty="0"/>
          </a:p>
          <a:p>
            <a:r>
              <a:rPr lang="en-GB" sz="2400" dirty="0"/>
              <a:t>One should have a constructive dialogue on options and recommendations for further vertical and horizontal </a:t>
            </a:r>
            <a:r>
              <a:rPr lang="en-GB" sz="2400" dirty="0" smtClean="0"/>
              <a:t>growth </a:t>
            </a:r>
            <a:r>
              <a:rPr lang="en-GB" sz="2400" dirty="0" smtClean="0">
                <a:sym typeface="Wingdings" panose="05000000000000000000" pitchFamily="2" charset="2"/>
              </a:rPr>
              <a:t> career development plans</a:t>
            </a:r>
            <a:endParaRPr lang="en-NL" sz="2400" dirty="0"/>
          </a:p>
          <a:p>
            <a:pPr lvl="0"/>
            <a:r>
              <a:rPr lang="en-GB" sz="2400" dirty="0"/>
              <a:t>The leadership should no longer be the sole person involved in </a:t>
            </a:r>
            <a:r>
              <a:rPr lang="en-GB" sz="2400" dirty="0" smtClean="0"/>
              <a:t>development </a:t>
            </a:r>
            <a:r>
              <a:rPr lang="en-GB" sz="2400" dirty="0"/>
              <a:t>talks with an </a:t>
            </a:r>
            <a:r>
              <a:rPr lang="en-GB" sz="2400" dirty="0" smtClean="0"/>
              <a:t>academic</a:t>
            </a:r>
            <a:endParaRPr lang="en-GB" sz="2400" dirty="0"/>
          </a:p>
          <a:p>
            <a:pPr lvl="0"/>
            <a:r>
              <a:rPr lang="en-GB" sz="2400" dirty="0" smtClean="0"/>
              <a:t>Faculties </a:t>
            </a:r>
            <a:r>
              <a:rPr lang="en-GB" sz="2400" dirty="0"/>
              <a:t>must facilitate the opportunity for academics to discuss one’s development based on one’s selected profile and profile components </a:t>
            </a:r>
            <a:endParaRPr lang="en-GB" sz="2400" dirty="0" smtClean="0"/>
          </a:p>
          <a:p>
            <a:pPr lvl="0"/>
            <a:r>
              <a:rPr lang="en-US" sz="2400" dirty="0"/>
              <a:t>All domains of Recognition &amp; Rewards should be represented in the faculty career committee and the members should be diverse</a:t>
            </a:r>
          </a:p>
          <a:p>
            <a:r>
              <a:rPr lang="nl-NL" sz="2400" dirty="0" smtClean="0"/>
              <a:t>SPP </a:t>
            </a:r>
            <a:r>
              <a:rPr lang="nl-NL" sz="2400" dirty="0" err="1" smtClean="0"/>
              <a:t>and</a:t>
            </a:r>
            <a:r>
              <a:rPr lang="nl-NL" sz="2400" dirty="0" smtClean="0"/>
              <a:t> </a:t>
            </a:r>
            <a:r>
              <a:rPr lang="nl-NL" sz="2400" dirty="0" err="1" smtClean="0"/>
              <a:t>regular</a:t>
            </a:r>
            <a:r>
              <a:rPr lang="nl-NL" sz="2400" dirty="0" smtClean="0"/>
              <a:t> </a:t>
            </a:r>
            <a:r>
              <a:rPr lang="nl-NL" sz="2400" dirty="0" err="1" smtClean="0"/>
              <a:t>communication</a:t>
            </a:r>
            <a:r>
              <a:rPr lang="nl-NL" sz="2400" dirty="0" smtClean="0"/>
              <a:t> </a:t>
            </a:r>
            <a:r>
              <a:rPr lang="nl-NL" sz="2400" dirty="0" err="1" smtClean="0"/>
              <a:t>about</a:t>
            </a:r>
            <a:r>
              <a:rPr lang="nl-NL" sz="2400" dirty="0" smtClean="0"/>
              <a:t> (</a:t>
            </a:r>
            <a:r>
              <a:rPr lang="nl-NL" sz="2400" dirty="0" err="1" smtClean="0"/>
              <a:t>im</a:t>
            </a:r>
            <a:r>
              <a:rPr lang="nl-NL" sz="2400" dirty="0" smtClean="0"/>
              <a:t>)</a:t>
            </a:r>
            <a:r>
              <a:rPr lang="nl-NL" sz="2400" dirty="0" err="1" smtClean="0"/>
              <a:t>possibilities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44310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94640" y="2627453"/>
            <a:ext cx="8432800" cy="1642286"/>
          </a:xfrm>
        </p:spPr>
        <p:txBody>
          <a:bodyPr/>
          <a:lstStyle/>
          <a:p>
            <a:pPr algn="ctr"/>
            <a:r>
              <a:rPr lang="nl-NL" dirty="0" smtClean="0"/>
              <a:t>Are </a:t>
            </a:r>
            <a:r>
              <a:rPr lang="nl-NL" dirty="0" err="1" smtClean="0"/>
              <a:t>there</a:t>
            </a:r>
            <a:r>
              <a:rPr lang="nl-NL" dirty="0" smtClean="0"/>
              <a:t> </a:t>
            </a:r>
            <a:r>
              <a:rPr lang="nl-NL" dirty="0" err="1" smtClean="0"/>
              <a:t>any</a:t>
            </a:r>
            <a:r>
              <a:rPr lang="nl-NL" dirty="0" smtClean="0"/>
              <a:t> </a:t>
            </a:r>
            <a:r>
              <a:rPr lang="nl-NL" dirty="0" err="1" smtClean="0"/>
              <a:t>questions</a:t>
            </a:r>
            <a:r>
              <a:rPr lang="nl-NL" dirty="0" smtClean="0"/>
              <a:t>?</a:t>
            </a:r>
            <a:endParaRPr lang="nl-NL" dirty="0">
              <a:solidFill>
                <a:srgbClr val="0014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11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5989" y="234261"/>
            <a:ext cx="7662467" cy="821653"/>
          </a:xfrm>
        </p:spPr>
        <p:txBody>
          <a:bodyPr/>
          <a:lstStyle/>
          <a:p>
            <a:pPr algn="ctr"/>
            <a:r>
              <a:rPr lang="en-GB" sz="3600" i="1" dirty="0" smtClean="0"/>
              <a:t>Up for today…</a:t>
            </a:r>
            <a:endParaRPr lang="en-GB" sz="3600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990" y="853771"/>
            <a:ext cx="7792020" cy="533835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UM’s ambitions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The Academic Profiles</a:t>
            </a:r>
            <a:br>
              <a:rPr lang="en-US" sz="3200" dirty="0" smtClean="0"/>
            </a:br>
            <a:r>
              <a:rPr lang="en-US" sz="2400" i="1" dirty="0" smtClean="0"/>
              <a:t>For Assistant and Associate Professors, Teachers and Researchers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The relation between SPP and R&amp;R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smtClean="0"/>
              <a:t>Development-centered </a:t>
            </a:r>
            <a:r>
              <a:rPr lang="en-US" sz="3200" dirty="0" smtClean="0"/>
              <a:t>assessment framework</a:t>
            </a:r>
            <a:br>
              <a:rPr lang="en-US" sz="3200" dirty="0" smtClean="0"/>
            </a:br>
            <a:endParaRPr lang="en-US" sz="2800" dirty="0"/>
          </a:p>
          <a:p>
            <a:pPr marL="514350" indent="-5143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514350" indent="-5143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514350" indent="-514350">
              <a:buFont typeface="Arial" panose="020B0604020202020204" pitchFamily="34" charset="0"/>
              <a:buChar char="•"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429742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94640" y="2357120"/>
            <a:ext cx="8432800" cy="1912619"/>
          </a:xfrm>
        </p:spPr>
        <p:txBody>
          <a:bodyPr/>
          <a:lstStyle/>
          <a:p>
            <a:pPr algn="ctr"/>
            <a:r>
              <a:rPr lang="nl-NL" dirty="0" err="1" smtClean="0"/>
              <a:t>UM’s</a:t>
            </a:r>
            <a:r>
              <a:rPr lang="nl-NL" dirty="0" smtClean="0"/>
              <a:t> </a:t>
            </a:r>
            <a:r>
              <a:rPr lang="nl-NL" dirty="0" err="1" smtClean="0"/>
              <a:t>ambitions</a:t>
            </a:r>
            <a:endParaRPr lang="nl-NL" dirty="0">
              <a:solidFill>
                <a:srgbClr val="0014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0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414260"/>
            <a:ext cx="8483059" cy="756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do we want to achieve? Points of departure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999" y="1006998"/>
            <a:ext cx="8750461" cy="4943608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 sz="2300" dirty="0" smtClean="0"/>
              <a:t>Diversified career paths (more possibilities)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2300" dirty="0" smtClean="0">
                <a:ea typeface="Calibri"/>
                <a:cs typeface="Calibri"/>
                <a:sym typeface="Calibri"/>
              </a:rPr>
              <a:t>The </a:t>
            </a:r>
            <a:r>
              <a:rPr lang="en-US" sz="2300" dirty="0">
                <a:ea typeface="Calibri"/>
                <a:cs typeface="Calibri"/>
                <a:sym typeface="Calibri"/>
              </a:rPr>
              <a:t>profiles should allow you to choose focus, and also switch or expand your focus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2300" dirty="0" smtClean="0">
                <a:ea typeface="Calibri"/>
                <a:cs typeface="Calibri"/>
                <a:sym typeface="Calibri"/>
              </a:rPr>
              <a:t>A </a:t>
            </a:r>
            <a:r>
              <a:rPr lang="en-US" sz="2300" dirty="0">
                <a:ea typeface="Calibri"/>
                <a:cs typeface="Calibri"/>
                <a:sym typeface="Calibri"/>
              </a:rPr>
              <a:t>combination of research and education forms the basis of the career paths (from UD level onwards)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2300" dirty="0" smtClean="0"/>
              <a:t>Fair </a:t>
            </a:r>
            <a:r>
              <a:rPr lang="en-US" sz="2300" dirty="0"/>
              <a:t>and transparent procedures </a:t>
            </a:r>
            <a:r>
              <a:rPr lang="en-US" sz="2300" dirty="0" smtClean="0"/>
              <a:t>and a</a:t>
            </a:r>
            <a:r>
              <a:rPr lang="en-GB" sz="2300" dirty="0" smtClean="0"/>
              <a:t> </a:t>
            </a:r>
            <a:r>
              <a:rPr lang="en-GB" sz="2300" dirty="0"/>
              <a:t>change in how we evaluate 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2300" dirty="0" smtClean="0"/>
              <a:t>An emphasis on personal growth and continuous development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2300" dirty="0">
                <a:ea typeface="Calibri"/>
                <a:cs typeface="Calibri"/>
                <a:sym typeface="Calibri"/>
              </a:rPr>
              <a:t>More opportunity and recognition for </a:t>
            </a:r>
            <a:r>
              <a:rPr lang="en-US" sz="2300" i="1" dirty="0">
                <a:ea typeface="Calibri"/>
                <a:cs typeface="Calibri"/>
                <a:sym typeface="Calibri"/>
              </a:rPr>
              <a:t>horizontal</a:t>
            </a:r>
            <a:r>
              <a:rPr lang="en-US" sz="2300" dirty="0">
                <a:ea typeface="Calibri"/>
                <a:cs typeface="Calibri"/>
                <a:sym typeface="Calibri"/>
              </a:rPr>
              <a:t> development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2300" dirty="0" smtClean="0"/>
              <a:t>A balance between individual and organisational needs (SPP)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2300" dirty="0" smtClean="0"/>
              <a:t>An inclusive culture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2300" dirty="0" smtClean="0"/>
              <a:t>The development of Academic Citizenship, </a:t>
            </a:r>
            <a:r>
              <a:rPr lang="en-GB" sz="2300" dirty="0"/>
              <a:t>T</a:t>
            </a:r>
            <a:r>
              <a:rPr lang="en-GB" sz="2300" dirty="0" smtClean="0"/>
              <a:t>eam Science and Open Science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2300" dirty="0" smtClean="0"/>
              <a:t>Professional development of leadership (at all stages of a career)</a:t>
            </a:r>
          </a:p>
          <a:p>
            <a:pPr marL="0" indent="0">
              <a:buClr>
                <a:schemeClr val="dk1"/>
              </a:buClr>
              <a:buSzPts val="2400"/>
              <a:buNone/>
            </a:pPr>
            <a:endParaRPr lang="en-US" sz="2000" dirty="0">
              <a:ea typeface="Calibri"/>
              <a:cs typeface="Calibri"/>
              <a:sym typeface="Calibri"/>
            </a:endParaRPr>
          </a:p>
          <a:p>
            <a:pPr marL="0" indent="0">
              <a:buNone/>
            </a:pPr>
            <a:r>
              <a:rPr lang="nl-NL" sz="2300" i="1" dirty="0" err="1" smtClean="0"/>
              <a:t>All</a:t>
            </a:r>
            <a:r>
              <a:rPr lang="nl-NL" sz="2300" i="1" dirty="0" smtClean="0"/>
              <a:t> </a:t>
            </a:r>
            <a:r>
              <a:rPr lang="nl-NL" sz="2300" i="1" dirty="0" err="1" smtClean="0"/>
              <a:t>contributing</a:t>
            </a:r>
            <a:r>
              <a:rPr lang="nl-NL" sz="2300" i="1" dirty="0" smtClean="0"/>
              <a:t> </a:t>
            </a:r>
            <a:r>
              <a:rPr lang="nl-NL" sz="2300" i="1" dirty="0" err="1" smtClean="0"/>
              <a:t>to</a:t>
            </a:r>
            <a:r>
              <a:rPr lang="nl-NL" sz="2300" i="1" dirty="0" smtClean="0"/>
              <a:t> a change in culture…</a:t>
            </a:r>
            <a:endParaRPr lang="nl-NL" sz="2300" i="1" dirty="0"/>
          </a:p>
        </p:txBody>
      </p:sp>
    </p:spTree>
    <p:extLst>
      <p:ext uri="{BB962C8B-B14F-4D97-AF65-F5344CB8AC3E}">
        <p14:creationId xmlns:p14="http://schemas.microsoft.com/office/powerpoint/2010/main" val="96525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94640" y="2357120"/>
            <a:ext cx="8432800" cy="1912619"/>
          </a:xfrm>
        </p:spPr>
        <p:txBody>
          <a:bodyPr/>
          <a:lstStyle/>
          <a:p>
            <a:pPr algn="ctr"/>
            <a:r>
              <a:rPr lang="nl-NL" dirty="0" smtClean="0"/>
              <a:t>The </a:t>
            </a:r>
            <a:r>
              <a:rPr lang="nl-NL" dirty="0" err="1" smtClean="0"/>
              <a:t>Academic</a:t>
            </a:r>
            <a:r>
              <a:rPr lang="nl-NL" dirty="0" smtClean="0"/>
              <a:t> </a:t>
            </a:r>
            <a:r>
              <a:rPr lang="nl-NL" dirty="0" err="1" smtClean="0"/>
              <a:t>Profiles</a:t>
            </a:r>
            <a:endParaRPr lang="nl-NL" dirty="0">
              <a:solidFill>
                <a:srgbClr val="0014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09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Assistant, Associate and Full Professors</a:t>
            </a:r>
            <a:endParaRPr lang="en-GB" dirty="0"/>
          </a:p>
        </p:txBody>
      </p:sp>
      <p:sp>
        <p:nvSpPr>
          <p:cNvPr id="4" name="Google Shape;124;p17"/>
          <p:cNvSpPr>
            <a:spLocks noGrp="1"/>
          </p:cNvSpPr>
          <p:nvPr>
            <p:ph idx="1"/>
          </p:nvPr>
        </p:nvSpPr>
        <p:spPr>
          <a:xfrm>
            <a:off x="359999" y="1043238"/>
            <a:ext cx="8572986" cy="4623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94" rIns="91425" bIns="45694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r>
              <a:rPr lang="en-US" sz="25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Modular profiles</a:t>
            </a:r>
          </a:p>
          <a:p>
            <a:pPr>
              <a:buClr>
                <a:schemeClr val="dk1"/>
              </a:buClr>
              <a:buSzPts val="2400"/>
            </a:pPr>
            <a:r>
              <a:rPr lang="en-US" sz="25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Three layers</a:t>
            </a:r>
          </a:p>
          <a:p>
            <a:pPr marL="815975" lvl="1" indent="-457200">
              <a:buClr>
                <a:schemeClr val="dk1"/>
              </a:buClr>
              <a:buSzPts val="2400"/>
              <a:buFont typeface="+mj-lt"/>
              <a:buAutoNum type="arabicPeriod"/>
            </a:pPr>
            <a:r>
              <a:rPr lang="en-US" sz="2500" b="1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UM Core Values</a:t>
            </a:r>
            <a:endParaRPr lang="en-US" sz="2500" dirty="0" smtClean="0"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2400"/>
            </a:pPr>
            <a:endParaRPr lang="en-US" sz="25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68" y="2321202"/>
            <a:ext cx="9042131" cy="217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69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Assistant, Associate and Full Professors</a:t>
            </a:r>
            <a:endParaRPr lang="en-GB" dirty="0"/>
          </a:p>
        </p:txBody>
      </p:sp>
      <p:sp>
        <p:nvSpPr>
          <p:cNvPr id="4" name="Google Shape;124;p17"/>
          <p:cNvSpPr>
            <a:spLocks noGrp="1"/>
          </p:cNvSpPr>
          <p:nvPr>
            <p:ph idx="1"/>
          </p:nvPr>
        </p:nvSpPr>
        <p:spPr>
          <a:xfrm>
            <a:off x="359999" y="1043238"/>
            <a:ext cx="8572986" cy="4623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94" rIns="91425" bIns="45694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r>
              <a:rPr lang="en-US" sz="25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Modular profiles</a:t>
            </a:r>
          </a:p>
          <a:p>
            <a:pPr>
              <a:buClr>
                <a:schemeClr val="dk1"/>
              </a:buClr>
              <a:buSzPts val="2400"/>
            </a:pPr>
            <a:r>
              <a:rPr lang="en-US" sz="25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Three layers</a:t>
            </a:r>
          </a:p>
          <a:p>
            <a:pPr marL="815975" lvl="1" indent="-457200">
              <a:buClr>
                <a:schemeClr val="dk1"/>
              </a:buClr>
              <a:buSzPts val="2400"/>
              <a:buFont typeface="+mj-lt"/>
              <a:buAutoNum type="arabicPeriod"/>
            </a:pPr>
            <a:r>
              <a:rPr lang="en-US" sz="2500" b="1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UM Core Values: </a:t>
            </a:r>
            <a:r>
              <a:rPr lang="en-US" sz="25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academic </a:t>
            </a:r>
            <a:r>
              <a:rPr lang="en-US" sz="25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citizenship, personal/professional leadership, team performance and impact &amp; Open </a:t>
            </a:r>
            <a:r>
              <a:rPr lang="en-US" sz="25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Science</a:t>
            </a:r>
          </a:p>
          <a:p>
            <a:pPr marL="815975" lvl="1" indent="-457200">
              <a:buClr>
                <a:schemeClr val="dk1"/>
              </a:buClr>
              <a:buSzPts val="2400"/>
              <a:buFont typeface="+mj-lt"/>
              <a:buAutoNum type="arabicPeriod"/>
            </a:pPr>
            <a:r>
              <a:rPr lang="en-US" sz="2500" b="1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Core activities:</a:t>
            </a:r>
            <a:endParaRPr lang="en-US" sz="2500" dirty="0" smtClean="0"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2400"/>
            </a:pPr>
            <a:endParaRPr lang="en-US" sz="25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72" y="3432214"/>
            <a:ext cx="9039828" cy="214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0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Assistant, Associate and Full Professors</a:t>
            </a:r>
            <a:endParaRPr lang="en-GB" dirty="0"/>
          </a:p>
        </p:txBody>
      </p:sp>
      <p:sp>
        <p:nvSpPr>
          <p:cNvPr id="4" name="Google Shape;124;p17"/>
          <p:cNvSpPr>
            <a:spLocks noGrp="1"/>
          </p:cNvSpPr>
          <p:nvPr>
            <p:ph idx="1"/>
          </p:nvPr>
        </p:nvSpPr>
        <p:spPr>
          <a:xfrm>
            <a:off x="359999" y="1043238"/>
            <a:ext cx="8572986" cy="4623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94" rIns="91425" bIns="45694" anchor="t" anchorCtr="0">
            <a:noAutofit/>
          </a:bodyPr>
          <a:lstStyle/>
          <a:p>
            <a:pPr marL="358775" lvl="1" indent="0">
              <a:buClr>
                <a:schemeClr val="dk1"/>
              </a:buClr>
              <a:buSzPts val="2400"/>
              <a:buNone/>
            </a:pPr>
            <a:r>
              <a:rPr lang="en-US" sz="2400" b="1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3. Elective components:</a:t>
            </a:r>
            <a:endParaRPr lang="en-US" sz="2400" dirty="0" smtClean="0"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2400"/>
            </a:pPr>
            <a:endParaRPr lang="en-US" sz="24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999" y="1443909"/>
            <a:ext cx="7999492" cy="533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96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Assistant, Associate and Full Professors</a:t>
            </a:r>
            <a:endParaRPr lang="en-GB" dirty="0"/>
          </a:p>
        </p:txBody>
      </p:sp>
      <p:sp>
        <p:nvSpPr>
          <p:cNvPr id="4" name="Google Shape;124;p17"/>
          <p:cNvSpPr>
            <a:spLocks noGrp="1"/>
          </p:cNvSpPr>
          <p:nvPr>
            <p:ph idx="1"/>
          </p:nvPr>
        </p:nvSpPr>
        <p:spPr>
          <a:xfrm>
            <a:off x="359999" y="1043238"/>
            <a:ext cx="8572986" cy="4623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94" rIns="91425" bIns="45694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r>
              <a:rPr lang="en-US" sz="25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Modular profiles</a:t>
            </a:r>
          </a:p>
          <a:p>
            <a:pPr>
              <a:buClr>
                <a:schemeClr val="dk1"/>
              </a:buClr>
              <a:buSzPts val="2400"/>
            </a:pPr>
            <a:r>
              <a:rPr lang="en-US" sz="25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Three layers</a:t>
            </a:r>
          </a:p>
          <a:p>
            <a:pPr marL="815975" lvl="1" indent="-457200">
              <a:buClr>
                <a:schemeClr val="dk1"/>
              </a:buClr>
              <a:buSzPts val="2400"/>
              <a:buFont typeface="+mj-lt"/>
              <a:buAutoNum type="arabicPeriod"/>
            </a:pPr>
            <a:r>
              <a:rPr lang="en-US" sz="2500" b="1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UM Core Values: </a:t>
            </a:r>
            <a:r>
              <a:rPr lang="en-US" sz="25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academic </a:t>
            </a:r>
            <a:r>
              <a:rPr lang="en-US" sz="25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citizenship, personal/professional leadership, team performance and impact &amp; Open </a:t>
            </a:r>
            <a:r>
              <a:rPr lang="en-US" sz="25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Science</a:t>
            </a:r>
          </a:p>
          <a:p>
            <a:pPr marL="815975" lvl="1" indent="-457200">
              <a:buClr>
                <a:schemeClr val="dk1"/>
              </a:buClr>
              <a:buSzPts val="2400"/>
              <a:buFont typeface="+mj-lt"/>
              <a:buAutoNum type="arabicPeriod"/>
            </a:pPr>
            <a:r>
              <a:rPr lang="en-US" sz="2500" b="1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Core activities: </a:t>
            </a:r>
            <a:r>
              <a:rPr lang="en-US" sz="25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 basis of education + research </a:t>
            </a:r>
            <a:br>
              <a:rPr lang="en-US" sz="25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</a:br>
            <a:r>
              <a:rPr lang="en-US" sz="2500" i="1" dirty="0" smtClean="0">
                <a:solidFill>
                  <a:schemeClr val="accen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+ patient care</a:t>
            </a:r>
            <a:endParaRPr lang="en-US" sz="2500" dirty="0" smtClean="0"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815975" lvl="1" indent="-457200">
              <a:buClr>
                <a:schemeClr val="dk1"/>
              </a:buClr>
              <a:buSzPts val="2400"/>
              <a:buFont typeface="+mj-lt"/>
              <a:buAutoNum type="arabicPeriod"/>
            </a:pPr>
            <a:r>
              <a:rPr lang="en-US" sz="2500" b="1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Elective components: </a:t>
            </a:r>
            <a:r>
              <a:rPr lang="en-US" sz="25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focus on education, research, impact, leadership or patient care</a:t>
            </a:r>
          </a:p>
          <a:p>
            <a:pPr>
              <a:buClr>
                <a:schemeClr val="dk1"/>
              </a:buClr>
              <a:buSzPts val="2400"/>
            </a:pPr>
            <a:r>
              <a:rPr lang="en-US" sz="25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One can switch focus (electives) throughout an academic career = diversification and vitalization</a:t>
            </a:r>
          </a:p>
          <a:p>
            <a:pPr>
              <a:buClr>
                <a:schemeClr val="dk1"/>
              </a:buClr>
              <a:buSzPts val="2400"/>
            </a:pPr>
            <a:r>
              <a:rPr lang="en-US" sz="25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Balancing the needs and ambitions of the individual and the needs of the team/faculty</a:t>
            </a:r>
          </a:p>
          <a:p>
            <a:pPr>
              <a:buClr>
                <a:schemeClr val="dk1"/>
              </a:buClr>
              <a:buSzPts val="2400"/>
            </a:pPr>
            <a:endParaRPr lang="en-US" sz="2500" dirty="0" smtClean="0"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2400"/>
            </a:pPr>
            <a:endParaRPr lang="en-US" sz="25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098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astricht University">
  <a:themeElements>
    <a:clrScheme name="UM">
      <a:dk1>
        <a:srgbClr val="001C3D"/>
      </a:dk1>
      <a:lt1>
        <a:srgbClr val="FFFFFF"/>
      </a:lt1>
      <a:dk2>
        <a:srgbClr val="00A2DB"/>
      </a:dk2>
      <a:lt2>
        <a:srgbClr val="FFFFFF"/>
      </a:lt2>
      <a:accent1>
        <a:srgbClr val="E84E10"/>
      </a:accent1>
      <a:accent2>
        <a:srgbClr val="00A2DB"/>
      </a:accent2>
      <a:accent3>
        <a:srgbClr val="001C3D"/>
      </a:accent3>
      <a:accent4>
        <a:srgbClr val="F3A687"/>
      </a:accent4>
      <a:accent5>
        <a:srgbClr val="7FD0ED"/>
      </a:accent5>
      <a:accent6>
        <a:srgbClr val="7F8D9E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15458</TotalTime>
  <Words>695</Words>
  <Application>Microsoft Office PowerPoint</Application>
  <PresentationFormat>On-screen Show (4:3)</PresentationFormat>
  <Paragraphs>97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Lucida Grande</vt:lpstr>
      <vt:lpstr>Verdana</vt:lpstr>
      <vt:lpstr>Wingdings</vt:lpstr>
      <vt:lpstr>Maastricht University</vt:lpstr>
      <vt:lpstr>Implementing Recognition and Rewards @ Maastricht University</vt:lpstr>
      <vt:lpstr>Up for today…</vt:lpstr>
      <vt:lpstr>UM’s ambitions</vt:lpstr>
      <vt:lpstr>What do we want to achieve? Points of departure</vt:lpstr>
      <vt:lpstr>The Academic Profiles</vt:lpstr>
      <vt:lpstr>Assistant, Associate and Full Professors</vt:lpstr>
      <vt:lpstr>Assistant, Associate and Full Professors</vt:lpstr>
      <vt:lpstr>Assistant, Associate and Full Professors</vt:lpstr>
      <vt:lpstr>Assistant, Associate and Full Professors</vt:lpstr>
      <vt:lpstr>Visual of the UD/UHD profile</vt:lpstr>
      <vt:lpstr>Visual of the Teachers profiles</vt:lpstr>
      <vt:lpstr>Visual of the Researchers profiles</vt:lpstr>
      <vt:lpstr>Overview before and after</vt:lpstr>
      <vt:lpstr>Overview before and after</vt:lpstr>
      <vt:lpstr>The relationship between R&amp;R and SPP</vt:lpstr>
      <vt:lpstr>The importance of Strategic Personnel Plan</vt:lpstr>
      <vt:lpstr>Development-centered assessment framework</vt:lpstr>
      <vt:lpstr>Development-centered assessment (from UD level onwards), some principles</vt:lpstr>
      <vt:lpstr>Are there any questions?</vt:lpstr>
    </vt:vector>
  </TitlesOfParts>
  <Manager/>
  <Company>Maastricht University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subject/>
  <dc:creator>Vugts, Antoon (BU)</dc:creator>
  <cp:keywords/>
  <dc:description/>
  <cp:lastModifiedBy>Walthouwer, Michel (BU)</cp:lastModifiedBy>
  <cp:revision>553</cp:revision>
  <cp:lastPrinted>2016-01-22T13:02:05Z</cp:lastPrinted>
  <dcterms:created xsi:type="dcterms:W3CDTF">2016-01-20T13:07:02Z</dcterms:created>
  <dcterms:modified xsi:type="dcterms:W3CDTF">2022-09-15T13:12:03Z</dcterms:modified>
  <cp:category/>
</cp:coreProperties>
</file>