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58" r:id="rId3"/>
    <p:sldId id="460" r:id="rId4"/>
    <p:sldId id="452" r:id="rId5"/>
    <p:sldId id="459" r:id="rId6"/>
    <p:sldId id="487" r:id="rId7"/>
    <p:sldId id="488" r:id="rId8"/>
    <p:sldId id="489" r:id="rId9"/>
    <p:sldId id="490" r:id="rId10"/>
    <p:sldId id="462" r:id="rId11"/>
    <p:sldId id="464" r:id="rId12"/>
    <p:sldId id="481" r:id="rId13"/>
    <p:sldId id="477" r:id="rId14"/>
    <p:sldId id="482" r:id="rId15"/>
    <p:sldId id="468" r:id="rId16"/>
    <p:sldId id="491" r:id="rId17"/>
    <p:sldId id="474" r:id="rId18"/>
    <p:sldId id="457" r:id="rId19"/>
    <p:sldId id="486" r:id="rId20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9" autoAdjust="0"/>
    <p:restoredTop sz="89558" autoAdjust="0"/>
  </p:normalViewPr>
  <p:slideViewPr>
    <p:cSldViewPr snapToGrid="0" snapToObjects="1">
      <p:cViewPr varScale="1">
        <p:scale>
          <a:sx n="78" d="100"/>
          <a:sy n="78" d="100"/>
        </p:scale>
        <p:origin x="18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15-9-2022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15-9-2022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50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74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00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850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08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40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458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79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741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759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84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4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0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88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89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91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3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74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14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E6163B54-6A74-EE44-A442-C45AB9F085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1" y="6254750"/>
            <a:ext cx="2033950" cy="30162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/>
            </a:lvl1pPr>
            <a:lvl2pPr marL="358775" indent="0">
              <a:buNone/>
              <a:defRPr sz="800"/>
            </a:lvl2pPr>
            <a:lvl3pPr marL="715962" indent="0">
              <a:buNone/>
              <a:defRPr sz="800"/>
            </a:lvl3pPr>
            <a:lvl4pPr marL="1074738" indent="0">
              <a:buNone/>
              <a:defRPr sz="800"/>
            </a:lvl4pPr>
            <a:lvl5pPr marL="1433512" indent="0">
              <a:buNone/>
              <a:defRPr sz="800"/>
            </a:lvl5pPr>
          </a:lstStyle>
          <a:p>
            <a:pPr lvl="0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944880"/>
            <a:ext cx="8224170" cy="1912619"/>
          </a:xfrm>
        </p:spPr>
        <p:txBody>
          <a:bodyPr/>
          <a:lstStyle/>
          <a:p>
            <a:pPr algn="ctr"/>
            <a:r>
              <a:rPr lang="nl-NL" dirty="0" err="1" smtClean="0">
                <a:solidFill>
                  <a:srgbClr val="00142E"/>
                </a:solidFill>
              </a:rPr>
              <a:t>Implementing</a:t>
            </a:r>
            <a:r>
              <a:rPr lang="nl-NL" dirty="0" smtClean="0">
                <a:solidFill>
                  <a:srgbClr val="00142E"/>
                </a:solidFill>
              </a:rPr>
              <a:t/>
            </a:r>
            <a:br>
              <a:rPr lang="nl-NL" dirty="0" smtClean="0">
                <a:solidFill>
                  <a:srgbClr val="00142E"/>
                </a:solidFill>
              </a:rPr>
            </a:br>
            <a:r>
              <a:rPr lang="nl-NL" dirty="0" err="1" smtClean="0">
                <a:solidFill>
                  <a:srgbClr val="00142E"/>
                </a:solidFill>
              </a:rPr>
              <a:t>Recognition</a:t>
            </a:r>
            <a:r>
              <a:rPr lang="nl-NL" dirty="0" smtClean="0">
                <a:solidFill>
                  <a:srgbClr val="00142E"/>
                </a:solidFill>
              </a:rPr>
              <a:t> </a:t>
            </a:r>
            <a:r>
              <a:rPr lang="nl-NL" dirty="0" err="1" smtClean="0">
                <a:solidFill>
                  <a:srgbClr val="00142E"/>
                </a:solidFill>
              </a:rPr>
              <a:t>and</a:t>
            </a:r>
            <a:r>
              <a:rPr lang="nl-NL" dirty="0" smtClean="0">
                <a:solidFill>
                  <a:srgbClr val="00142E"/>
                </a:solidFill>
              </a:rPr>
              <a:t> </a:t>
            </a:r>
            <a:r>
              <a:rPr lang="nl-NL" dirty="0" err="1">
                <a:solidFill>
                  <a:srgbClr val="00142E"/>
                </a:solidFill>
              </a:rPr>
              <a:t>R</a:t>
            </a:r>
            <a:r>
              <a:rPr lang="nl-NL" dirty="0" err="1" smtClean="0">
                <a:solidFill>
                  <a:srgbClr val="00142E"/>
                </a:solidFill>
              </a:rPr>
              <a:t>ewards</a:t>
            </a:r>
            <a:r>
              <a:rPr lang="nl-NL" dirty="0" smtClean="0">
                <a:solidFill>
                  <a:srgbClr val="00142E"/>
                </a:solidFill>
              </a:rPr>
              <a:t/>
            </a:r>
            <a:br>
              <a:rPr lang="nl-NL" dirty="0" smtClean="0">
                <a:solidFill>
                  <a:srgbClr val="00142E"/>
                </a:solidFill>
              </a:rPr>
            </a:br>
            <a:r>
              <a:rPr lang="nl-NL" dirty="0" smtClean="0">
                <a:solidFill>
                  <a:srgbClr val="00142E"/>
                </a:solidFill>
              </a:rPr>
              <a:t>@ Maastricht University</a:t>
            </a:r>
            <a:endParaRPr lang="nl-NL" dirty="0">
              <a:solidFill>
                <a:srgbClr val="00142E"/>
              </a:solidFill>
            </a:endParaRPr>
          </a:p>
        </p:txBody>
      </p:sp>
      <p:pic>
        <p:nvPicPr>
          <p:cNvPr id="8" name="Afbeelding 7" descr="Future l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9" y="3596031"/>
            <a:ext cx="3532883" cy="3261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658" y="5354198"/>
            <a:ext cx="39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15 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3411901" cy="756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Visual of the UD/UHD profile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0"/>
            <a:ext cx="4988689" cy="68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14260"/>
            <a:ext cx="3075724" cy="756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Visual of the Teachers profiles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724" y="0"/>
            <a:ext cx="4926458" cy="68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14260"/>
            <a:ext cx="3075724" cy="756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Visual of the Researchers profiles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963" y="136466"/>
            <a:ext cx="6362037" cy="61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Overview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247460"/>
              </p:ext>
            </p:extLst>
          </p:nvPr>
        </p:nvGraphicFramePr>
        <p:xfrm>
          <a:off x="360363" y="1170260"/>
          <a:ext cx="8326438" cy="396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219">
                  <a:extLst>
                    <a:ext uri="{9D8B030D-6E8A-4147-A177-3AD203B41FA5}">
                      <a16:colId xmlns:a16="http://schemas.microsoft.com/office/drawing/2014/main" val="2143238024"/>
                    </a:ext>
                  </a:extLst>
                </a:gridCol>
                <a:gridCol w="4163219">
                  <a:extLst>
                    <a:ext uri="{9D8B030D-6E8A-4147-A177-3AD203B41FA5}">
                      <a16:colId xmlns:a16="http://schemas.microsoft.com/office/drawing/2014/main" val="1027835463"/>
                    </a:ext>
                  </a:extLst>
                </a:gridCol>
              </a:tblGrid>
              <a:tr h="37913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Before</a:t>
                      </a:r>
                      <a:r>
                        <a:rPr lang="nl-NL" dirty="0" smtClean="0"/>
                        <a:t> R&amp;R </a:t>
                      </a:r>
                      <a:r>
                        <a:rPr lang="nl-NL" dirty="0" err="1" smtClean="0"/>
                        <a:t>implementation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After</a:t>
                      </a:r>
                      <a:r>
                        <a:rPr lang="nl-NL" dirty="0" smtClean="0"/>
                        <a:t> R&amp;R </a:t>
                      </a:r>
                      <a:r>
                        <a:rPr lang="nl-NL" dirty="0" err="1" smtClean="0"/>
                        <a:t>implementation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39691"/>
                  </a:ext>
                </a:extLst>
              </a:tr>
              <a:tr h="934859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Academics</a:t>
                      </a:r>
                      <a:r>
                        <a:rPr lang="nl-NL" dirty="0" smtClean="0"/>
                        <a:t> are </a:t>
                      </a:r>
                      <a:r>
                        <a:rPr lang="nl-NL" dirty="0" err="1" smtClean="0"/>
                        <a:t>often</a:t>
                      </a:r>
                      <a:r>
                        <a:rPr lang="nl-NL" dirty="0" smtClean="0"/>
                        <a:t> jack of </a:t>
                      </a:r>
                      <a:r>
                        <a:rPr lang="nl-NL" dirty="0" err="1" smtClean="0"/>
                        <a:t>all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trades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Room </a:t>
                      </a:r>
                      <a:r>
                        <a:rPr lang="nl-NL" dirty="0" err="1" smtClean="0"/>
                        <a:t>for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specialization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vitalization</a:t>
                      </a:r>
                      <a:r>
                        <a:rPr lang="nl-NL" dirty="0" smtClean="0"/>
                        <a:t> in line </a:t>
                      </a:r>
                      <a:r>
                        <a:rPr lang="nl-NL" dirty="0" err="1" smtClean="0"/>
                        <a:t>with</a:t>
                      </a:r>
                      <a:r>
                        <a:rPr lang="nl-NL" dirty="0" smtClean="0"/>
                        <a:t> personal </a:t>
                      </a:r>
                      <a:r>
                        <a:rPr lang="nl-NL" dirty="0" err="1" smtClean="0"/>
                        <a:t>talents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and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organisational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needs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53276"/>
                  </a:ext>
                </a:extLst>
              </a:tr>
              <a:tr h="37913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Emphasis</a:t>
                      </a:r>
                      <a:r>
                        <a:rPr lang="nl-NL" dirty="0" smtClean="0"/>
                        <a:t> on </a:t>
                      </a:r>
                      <a:r>
                        <a:rPr lang="nl-NL" dirty="0" err="1" smtClean="0"/>
                        <a:t>individual</a:t>
                      </a:r>
                      <a:r>
                        <a:rPr lang="nl-NL" dirty="0" smtClean="0"/>
                        <a:t> performance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More</a:t>
                      </a:r>
                      <a:r>
                        <a:rPr lang="nl-NL" baseline="0" dirty="0" smtClean="0"/>
                        <a:t> (explicit) attention </a:t>
                      </a:r>
                      <a:r>
                        <a:rPr lang="nl-NL" baseline="0" dirty="0" err="1" smtClean="0"/>
                        <a:t>for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the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functioning</a:t>
                      </a:r>
                      <a:r>
                        <a:rPr lang="nl-NL" baseline="0" dirty="0" smtClean="0"/>
                        <a:t> of </a:t>
                      </a:r>
                      <a:r>
                        <a:rPr lang="nl-NL" baseline="0" dirty="0" err="1" smtClean="0"/>
                        <a:t>the</a:t>
                      </a:r>
                      <a:r>
                        <a:rPr lang="nl-NL" baseline="0" dirty="0" smtClean="0"/>
                        <a:t> team </a:t>
                      </a:r>
                      <a:r>
                        <a:rPr lang="nl-NL" baseline="0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the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contributions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to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the</a:t>
                      </a:r>
                      <a:r>
                        <a:rPr lang="nl-NL" baseline="0" dirty="0" smtClean="0"/>
                        <a:t> team. </a:t>
                      </a:r>
                      <a:r>
                        <a:rPr lang="nl-NL" baseline="0" dirty="0" err="1" smtClean="0"/>
                        <a:t>Increased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importance</a:t>
                      </a:r>
                      <a:r>
                        <a:rPr lang="nl-NL" baseline="0" dirty="0" smtClean="0"/>
                        <a:t> of SPP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32584"/>
                  </a:ext>
                </a:extLst>
              </a:tr>
              <a:tr h="1022873">
                <a:tc>
                  <a:txBody>
                    <a:bodyPr/>
                    <a:lstStyle/>
                    <a:p>
                      <a:r>
                        <a:rPr lang="nl-NL" dirty="0" smtClean="0"/>
                        <a:t>Focus on </a:t>
                      </a:r>
                      <a:r>
                        <a:rPr lang="nl-NL" dirty="0" err="1" smtClean="0"/>
                        <a:t>vertical</a:t>
                      </a:r>
                      <a:r>
                        <a:rPr lang="nl-NL" dirty="0" smtClean="0"/>
                        <a:t> dev</a:t>
                      </a:r>
                      <a:r>
                        <a:rPr lang="nl-NL" baseline="0" dirty="0" smtClean="0"/>
                        <a:t>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Focus on development in </a:t>
                      </a:r>
                      <a:r>
                        <a:rPr lang="nl-NL" dirty="0" err="1" smtClean="0"/>
                        <a:t>the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broadest</a:t>
                      </a:r>
                      <a:r>
                        <a:rPr lang="nl-NL" baseline="0" dirty="0" smtClean="0"/>
                        <a:t> sense of </a:t>
                      </a:r>
                      <a:r>
                        <a:rPr lang="nl-NL" baseline="0" dirty="0" err="1" smtClean="0"/>
                        <a:t>the</a:t>
                      </a:r>
                      <a:r>
                        <a:rPr lang="nl-NL" baseline="0" dirty="0" smtClean="0"/>
                        <a:t> word (</a:t>
                      </a:r>
                      <a:r>
                        <a:rPr lang="nl-NL" dirty="0" err="1" smtClean="0"/>
                        <a:t>valuing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both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vertical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career</a:t>
                      </a:r>
                      <a:r>
                        <a:rPr lang="nl-NL" dirty="0" smtClean="0"/>
                        <a:t> development +</a:t>
                      </a:r>
                      <a:r>
                        <a:rPr lang="nl-NL" baseline="0" dirty="0" smtClean="0"/>
                        <a:t> more </a:t>
                      </a:r>
                      <a:r>
                        <a:rPr lang="nl-NL" baseline="0" dirty="0" err="1" smtClean="0"/>
                        <a:t>opportunities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recognition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for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horizontal</a:t>
                      </a:r>
                      <a:r>
                        <a:rPr lang="nl-NL" baseline="0" dirty="0" smtClean="0"/>
                        <a:t> development)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25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8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Overview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38166"/>
              </p:ext>
            </p:extLst>
          </p:nvPr>
        </p:nvGraphicFramePr>
        <p:xfrm>
          <a:off x="360363" y="1042939"/>
          <a:ext cx="8326438" cy="488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219">
                  <a:extLst>
                    <a:ext uri="{9D8B030D-6E8A-4147-A177-3AD203B41FA5}">
                      <a16:colId xmlns:a16="http://schemas.microsoft.com/office/drawing/2014/main" val="2143238024"/>
                    </a:ext>
                  </a:extLst>
                </a:gridCol>
                <a:gridCol w="4163219">
                  <a:extLst>
                    <a:ext uri="{9D8B030D-6E8A-4147-A177-3AD203B41FA5}">
                      <a16:colId xmlns:a16="http://schemas.microsoft.com/office/drawing/2014/main" val="1027835463"/>
                    </a:ext>
                  </a:extLst>
                </a:gridCol>
              </a:tblGrid>
              <a:tr h="37913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Before</a:t>
                      </a:r>
                      <a:r>
                        <a:rPr lang="nl-NL" dirty="0" smtClean="0"/>
                        <a:t> R&amp;R </a:t>
                      </a:r>
                      <a:r>
                        <a:rPr lang="nl-NL" dirty="0" err="1" smtClean="0"/>
                        <a:t>implementation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After</a:t>
                      </a:r>
                      <a:r>
                        <a:rPr lang="nl-NL" dirty="0" smtClean="0"/>
                        <a:t> R&amp;R </a:t>
                      </a:r>
                      <a:r>
                        <a:rPr lang="nl-NL" dirty="0" err="1" smtClean="0"/>
                        <a:t>implementation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39691"/>
                  </a:ext>
                </a:extLst>
              </a:tr>
              <a:tr h="934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Limited </a:t>
                      </a:r>
                      <a:r>
                        <a:rPr lang="nl-NL" dirty="0" err="1" smtClean="0"/>
                        <a:t>career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prospects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for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teachers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/>
                        <a:t>Increased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career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prospects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for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teachers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by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facilitating</a:t>
                      </a:r>
                      <a:r>
                        <a:rPr lang="nl-NL" baseline="0" dirty="0" smtClean="0"/>
                        <a:t> development </a:t>
                      </a:r>
                      <a:r>
                        <a:rPr lang="nl-NL" baseline="0" dirty="0" err="1" smtClean="0"/>
                        <a:t>into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the</a:t>
                      </a:r>
                      <a:r>
                        <a:rPr lang="nl-NL" baseline="0" dirty="0" smtClean="0"/>
                        <a:t> mainstream </a:t>
                      </a:r>
                      <a:r>
                        <a:rPr lang="nl-NL" baseline="0" dirty="0" err="1" smtClean="0"/>
                        <a:t>academic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career</a:t>
                      </a:r>
                      <a:r>
                        <a:rPr lang="nl-NL" baseline="0" dirty="0" smtClean="0"/>
                        <a:t> track </a:t>
                      </a:r>
                      <a:r>
                        <a:rPr lang="nl-NL" baseline="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baseline="0" dirty="0" smtClean="0"/>
                        <a:t> m</a:t>
                      </a:r>
                      <a:r>
                        <a:rPr lang="nl-NL" dirty="0" smtClean="0"/>
                        <a:t>ore (</a:t>
                      </a:r>
                      <a:r>
                        <a:rPr lang="nl-NL" dirty="0" err="1" smtClean="0"/>
                        <a:t>career</a:t>
                      </a:r>
                      <a:r>
                        <a:rPr lang="nl-NL" dirty="0" smtClean="0"/>
                        <a:t>) </a:t>
                      </a:r>
                      <a:r>
                        <a:rPr lang="nl-NL" dirty="0" err="1" smtClean="0"/>
                        <a:t>opportunities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to</a:t>
                      </a:r>
                      <a:r>
                        <a:rPr lang="nl-NL" dirty="0" smtClean="0"/>
                        <a:t> combine </a:t>
                      </a:r>
                      <a:r>
                        <a:rPr lang="nl-NL" dirty="0" err="1" smtClean="0"/>
                        <a:t>obtaining</a:t>
                      </a:r>
                      <a:r>
                        <a:rPr lang="nl-NL" dirty="0" smtClean="0"/>
                        <a:t> a PhD </a:t>
                      </a:r>
                      <a:r>
                        <a:rPr lang="nl-NL" dirty="0" err="1" smtClean="0"/>
                        <a:t>with</a:t>
                      </a:r>
                      <a:r>
                        <a:rPr lang="nl-NL" dirty="0" smtClean="0"/>
                        <a:t> a </a:t>
                      </a:r>
                      <a:r>
                        <a:rPr lang="nl-NL" dirty="0" err="1" smtClean="0"/>
                        <a:t>positions</a:t>
                      </a:r>
                      <a:r>
                        <a:rPr lang="nl-NL" dirty="0" smtClean="0"/>
                        <a:t> as a 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53276"/>
                  </a:ext>
                </a:extLst>
              </a:tr>
              <a:tr h="3791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In </a:t>
                      </a:r>
                      <a:r>
                        <a:rPr lang="nl-NL" dirty="0" err="1" smtClean="0"/>
                        <a:t>some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faculties</a:t>
                      </a:r>
                      <a:r>
                        <a:rPr lang="nl-NL" dirty="0" smtClean="0"/>
                        <a:t>: no </a:t>
                      </a:r>
                      <a:r>
                        <a:rPr lang="nl-NL" dirty="0" err="1" smtClean="0"/>
                        <a:t>career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prospects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beyond</a:t>
                      </a:r>
                      <a:r>
                        <a:rPr lang="nl-NL" dirty="0" smtClean="0"/>
                        <a:t> D4 or R4 without a PhD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/>
                        <a:t>Possibility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to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develop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into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the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position</a:t>
                      </a:r>
                      <a:r>
                        <a:rPr lang="nl-NL" dirty="0" smtClean="0"/>
                        <a:t> of </a:t>
                      </a:r>
                      <a:r>
                        <a:rPr lang="nl-NL" dirty="0" err="1" smtClean="0"/>
                        <a:t>Academic</a:t>
                      </a:r>
                      <a:r>
                        <a:rPr lang="nl-NL" dirty="0" smtClean="0"/>
                        <a:t> Teacher without a PhD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32584"/>
                  </a:ext>
                </a:extLst>
              </a:tr>
              <a:tr h="1212322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Getting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stuck</a:t>
                      </a:r>
                      <a:r>
                        <a:rPr lang="nl-NL" dirty="0" smtClean="0"/>
                        <a:t> in </a:t>
                      </a:r>
                      <a:r>
                        <a:rPr lang="nl-NL" dirty="0" err="1" smtClean="0"/>
                        <a:t>the</a:t>
                      </a:r>
                      <a:r>
                        <a:rPr lang="nl-NL" baseline="0" dirty="0" smtClean="0"/>
                        <a:t> Researcher-track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/>
                        <a:t>Positions</a:t>
                      </a:r>
                      <a:r>
                        <a:rPr lang="nl-NL" dirty="0" smtClean="0"/>
                        <a:t> as </a:t>
                      </a:r>
                      <a:r>
                        <a:rPr lang="nl-NL" dirty="0" err="1" smtClean="0"/>
                        <a:t>Researchers</a:t>
                      </a:r>
                      <a:r>
                        <a:rPr lang="nl-NL" dirty="0" smtClean="0"/>
                        <a:t> are (</a:t>
                      </a:r>
                      <a:r>
                        <a:rPr lang="nl-NL" dirty="0" err="1" smtClean="0"/>
                        <a:t>always</a:t>
                      </a:r>
                      <a:r>
                        <a:rPr lang="nl-NL" dirty="0" smtClean="0"/>
                        <a:t>) </a:t>
                      </a:r>
                      <a:r>
                        <a:rPr lang="nl-NL" dirty="0" err="1" smtClean="0"/>
                        <a:t>temporary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positions</a:t>
                      </a:r>
                      <a:r>
                        <a:rPr lang="nl-NL" dirty="0" smtClean="0"/>
                        <a:t> </a:t>
                      </a:r>
                      <a:r>
                        <a:rPr lang="nl-NL" sz="1800" dirty="0" smtClean="0"/>
                        <a:t>as we want </a:t>
                      </a:r>
                      <a:r>
                        <a:rPr lang="nl-NL" sz="1800" dirty="0" err="1" smtClean="0"/>
                        <a:t>to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facilitate</a:t>
                      </a:r>
                      <a:r>
                        <a:rPr lang="nl-NL" sz="1800" dirty="0" smtClean="0"/>
                        <a:t> development </a:t>
                      </a:r>
                      <a:r>
                        <a:rPr lang="nl-NL" sz="1800" dirty="0" err="1" smtClean="0"/>
                        <a:t>towards</a:t>
                      </a:r>
                      <a:r>
                        <a:rPr lang="nl-NL" sz="1800" dirty="0" smtClean="0"/>
                        <a:t> mainstream </a:t>
                      </a:r>
                      <a:r>
                        <a:rPr lang="nl-NL" sz="1800" dirty="0" err="1" smtClean="0"/>
                        <a:t>academic</a:t>
                      </a:r>
                      <a:r>
                        <a:rPr lang="nl-NL" sz="1800" dirty="0" smtClean="0"/>
                        <a:t> track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254971"/>
                  </a:ext>
                </a:extLst>
              </a:tr>
              <a:tr h="773373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Inconsistencies</a:t>
                      </a:r>
                      <a:r>
                        <a:rPr lang="nl-NL" dirty="0" smtClean="0"/>
                        <a:t> (at </a:t>
                      </a:r>
                      <a:r>
                        <a:rPr lang="nl-NL" dirty="0" err="1" smtClean="0"/>
                        <a:t>least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between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faculties</a:t>
                      </a:r>
                      <a:r>
                        <a:rPr lang="nl-NL" dirty="0" smtClean="0"/>
                        <a:t>) </a:t>
                      </a:r>
                      <a:r>
                        <a:rPr lang="nl-NL" dirty="0" err="1" smtClean="0"/>
                        <a:t>between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applied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salary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scales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for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Researchers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/>
                        <a:t>Salary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scale</a:t>
                      </a:r>
                      <a:r>
                        <a:rPr lang="nl-NL" dirty="0" smtClean="0"/>
                        <a:t> 11 </a:t>
                      </a:r>
                      <a:r>
                        <a:rPr lang="nl-NL" dirty="0" err="1" smtClean="0"/>
                        <a:t>applied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to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all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Researchers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who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hold</a:t>
                      </a:r>
                      <a:r>
                        <a:rPr lang="nl-NL" dirty="0" smtClean="0"/>
                        <a:t> a PhD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4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640" y="2357120"/>
            <a:ext cx="8432800" cy="1912619"/>
          </a:xfrm>
        </p:spPr>
        <p:txBody>
          <a:bodyPr/>
          <a:lstStyle/>
          <a:p>
            <a:pPr algn="ctr"/>
            <a:r>
              <a:rPr lang="nl-NL" dirty="0" smtClean="0"/>
              <a:t>The </a:t>
            </a:r>
            <a:r>
              <a:rPr lang="nl-NL" dirty="0" err="1" smtClean="0"/>
              <a:t>relationship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R&amp;R </a:t>
            </a:r>
            <a:r>
              <a:rPr lang="nl-NL" dirty="0" err="1" smtClean="0"/>
              <a:t>and</a:t>
            </a:r>
            <a:r>
              <a:rPr lang="nl-NL" dirty="0" smtClean="0"/>
              <a:t> SPP</a:t>
            </a:r>
            <a:endParaRPr lang="nl-NL" dirty="0">
              <a:solidFill>
                <a:srgbClr val="001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52215"/>
            <a:ext cx="8326799" cy="756000"/>
          </a:xfrm>
        </p:spPr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importance</a:t>
            </a:r>
            <a:r>
              <a:rPr lang="nl-NL" dirty="0" smtClean="0"/>
              <a:t> of Strategic Personnel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29" y="1343881"/>
            <a:ext cx="8326799" cy="3627080"/>
          </a:xfrm>
        </p:spPr>
        <p:txBody>
          <a:bodyPr/>
          <a:lstStyle/>
          <a:p>
            <a:r>
              <a:rPr lang="nl-NL" sz="3200" dirty="0" smtClean="0"/>
              <a:t>In order </a:t>
            </a:r>
            <a:r>
              <a:rPr lang="nl-NL" sz="3200" dirty="0" err="1" smtClean="0"/>
              <a:t>to</a:t>
            </a:r>
            <a:r>
              <a:rPr lang="nl-NL" sz="3200" dirty="0" smtClean="0"/>
              <a:t> make </a:t>
            </a:r>
            <a:r>
              <a:rPr lang="nl-NL" sz="3200" dirty="0" err="1" smtClean="0"/>
              <a:t>the</a:t>
            </a:r>
            <a:r>
              <a:rPr lang="nl-NL" sz="3200" dirty="0" smtClean="0"/>
              <a:t> right fit </a:t>
            </a:r>
            <a:r>
              <a:rPr lang="nl-NL" sz="3200" dirty="0" err="1" smtClean="0"/>
              <a:t>between</a:t>
            </a:r>
            <a:r>
              <a:rPr lang="nl-NL" sz="3200" dirty="0" smtClean="0"/>
              <a:t> </a:t>
            </a:r>
            <a:r>
              <a:rPr lang="nl-NL" sz="3200" dirty="0" err="1" smtClean="0"/>
              <a:t>our</a:t>
            </a:r>
            <a:r>
              <a:rPr lang="nl-NL" sz="3200" dirty="0" smtClean="0"/>
              <a:t> </a:t>
            </a:r>
            <a:r>
              <a:rPr lang="nl-NL" sz="3200" dirty="0" err="1" smtClean="0"/>
              <a:t>workforce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various</a:t>
            </a:r>
            <a:r>
              <a:rPr lang="nl-NL" sz="3200" dirty="0" smtClean="0"/>
              <a:t> </a:t>
            </a:r>
            <a:r>
              <a:rPr lang="nl-NL" sz="3200" dirty="0" err="1" smtClean="0"/>
              <a:t>academic</a:t>
            </a:r>
            <a:r>
              <a:rPr lang="nl-NL" sz="3200" dirty="0" smtClean="0"/>
              <a:t> </a:t>
            </a:r>
            <a:r>
              <a:rPr lang="nl-NL" sz="3200" dirty="0" err="1" smtClean="0"/>
              <a:t>profiles</a:t>
            </a:r>
            <a:r>
              <a:rPr lang="nl-NL" sz="3200" dirty="0" smtClean="0"/>
              <a:t> we </a:t>
            </a:r>
            <a:r>
              <a:rPr lang="nl-NL" sz="3200" dirty="0" err="1" smtClean="0"/>
              <a:t>need</a:t>
            </a:r>
            <a:r>
              <a:rPr lang="nl-NL" sz="3200" dirty="0" smtClean="0"/>
              <a:t> SPP</a:t>
            </a:r>
          </a:p>
          <a:p>
            <a:r>
              <a:rPr lang="nl-NL" sz="3200" dirty="0"/>
              <a:t>Balance </a:t>
            </a:r>
            <a:r>
              <a:rPr lang="nl-NL" sz="3200" dirty="0" err="1"/>
              <a:t>between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dirty="0" err="1"/>
              <a:t>needs</a:t>
            </a:r>
            <a:r>
              <a:rPr lang="nl-NL" sz="3200" dirty="0"/>
              <a:t> of </a:t>
            </a:r>
            <a:r>
              <a:rPr lang="nl-NL" sz="3200" dirty="0" err="1"/>
              <a:t>the</a:t>
            </a:r>
            <a:r>
              <a:rPr lang="nl-NL" sz="3200" dirty="0"/>
              <a:t> team/</a:t>
            </a:r>
            <a:r>
              <a:rPr lang="nl-NL" sz="3200" dirty="0" err="1"/>
              <a:t>department</a:t>
            </a:r>
            <a:r>
              <a:rPr lang="nl-NL" sz="3200" dirty="0"/>
              <a:t>/</a:t>
            </a:r>
            <a:r>
              <a:rPr lang="nl-NL" sz="3200" dirty="0" err="1"/>
              <a:t>faculty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an</a:t>
            </a:r>
            <a:r>
              <a:rPr lang="nl-NL" sz="3200" dirty="0"/>
              <a:t> </a:t>
            </a:r>
            <a:r>
              <a:rPr lang="nl-NL" sz="3200" dirty="0" err="1"/>
              <a:t>individuals</a:t>
            </a:r>
            <a:r>
              <a:rPr lang="nl-NL" sz="3200" dirty="0"/>
              <a:t>’ </a:t>
            </a:r>
            <a:r>
              <a:rPr lang="nl-NL" sz="3200" dirty="0" err="1"/>
              <a:t>ambition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 smtClean="0"/>
              <a:t>capacity</a:t>
            </a:r>
            <a:endParaRPr lang="nl-NL" sz="3200" dirty="0" smtClean="0"/>
          </a:p>
          <a:p>
            <a:endParaRPr lang="nl-NL" sz="3200" dirty="0"/>
          </a:p>
          <a:p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4455877"/>
            <a:ext cx="2720049" cy="26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640" y="2357120"/>
            <a:ext cx="8432800" cy="1912619"/>
          </a:xfrm>
        </p:spPr>
        <p:txBody>
          <a:bodyPr/>
          <a:lstStyle/>
          <a:p>
            <a:pPr algn="ctr"/>
            <a:r>
              <a:rPr lang="nl-NL" dirty="0" smtClean="0"/>
              <a:t>Development-</a:t>
            </a:r>
            <a:r>
              <a:rPr lang="nl-NL" dirty="0" err="1" smtClean="0"/>
              <a:t>centered</a:t>
            </a:r>
            <a:r>
              <a:rPr lang="nl-NL" dirty="0" smtClean="0"/>
              <a:t> assessment </a:t>
            </a:r>
            <a:r>
              <a:rPr lang="nl-NL" dirty="0" err="1" smtClean="0"/>
              <a:t>framework</a:t>
            </a:r>
            <a:endParaRPr lang="nl-NL" dirty="0">
              <a:solidFill>
                <a:srgbClr val="001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Development-</a:t>
            </a:r>
            <a:r>
              <a:rPr lang="nl-NL" dirty="0" err="1" smtClean="0"/>
              <a:t>centered</a:t>
            </a:r>
            <a:r>
              <a:rPr lang="nl-NL" dirty="0" smtClean="0"/>
              <a:t> assessment (</a:t>
            </a:r>
            <a:r>
              <a:rPr lang="nl-NL" dirty="0" err="1" smtClean="0"/>
              <a:t>from</a:t>
            </a:r>
            <a:r>
              <a:rPr lang="nl-NL" dirty="0" smtClean="0"/>
              <a:t> UD level </a:t>
            </a:r>
            <a:r>
              <a:rPr lang="nl-NL" dirty="0" err="1" smtClean="0"/>
              <a:t>onwards</a:t>
            </a:r>
            <a:r>
              <a:rPr lang="nl-NL" dirty="0" smtClean="0"/>
              <a:t>),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435261"/>
            <a:ext cx="8326799" cy="3803505"/>
          </a:xfrm>
        </p:spPr>
        <p:txBody>
          <a:bodyPr/>
          <a:lstStyle/>
          <a:p>
            <a:r>
              <a:rPr lang="nl-NL" sz="2400" dirty="0"/>
              <a:t>Fair </a:t>
            </a:r>
            <a:r>
              <a:rPr lang="nl-NL" sz="2400" dirty="0" err="1"/>
              <a:t>and</a:t>
            </a:r>
            <a:r>
              <a:rPr lang="nl-NL" sz="2400" dirty="0"/>
              <a:t> transparant procedures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guidelines</a:t>
            </a:r>
            <a:endParaRPr lang="nl-NL" sz="2400" dirty="0"/>
          </a:p>
          <a:p>
            <a:r>
              <a:rPr lang="en-GB" sz="2400" dirty="0"/>
              <a:t>One should have a constructive dialogue on options and recommendations for further vertical and horizontal </a:t>
            </a:r>
            <a:r>
              <a:rPr lang="en-GB" sz="2400" dirty="0" smtClean="0"/>
              <a:t>growth </a:t>
            </a:r>
            <a:r>
              <a:rPr lang="en-GB" sz="2400" dirty="0" smtClean="0">
                <a:sym typeface="Wingdings" panose="05000000000000000000" pitchFamily="2" charset="2"/>
              </a:rPr>
              <a:t> career development plans</a:t>
            </a:r>
            <a:endParaRPr lang="en-NL" sz="2400" dirty="0"/>
          </a:p>
          <a:p>
            <a:pPr lvl="0"/>
            <a:r>
              <a:rPr lang="en-GB" sz="2400" dirty="0"/>
              <a:t>The leadership should no longer be the sole person involved in </a:t>
            </a:r>
            <a:r>
              <a:rPr lang="en-GB" sz="2400" dirty="0" smtClean="0"/>
              <a:t>development </a:t>
            </a:r>
            <a:r>
              <a:rPr lang="en-GB" sz="2400" dirty="0"/>
              <a:t>talks with an </a:t>
            </a:r>
            <a:r>
              <a:rPr lang="en-GB" sz="2400" dirty="0" smtClean="0"/>
              <a:t>academic</a:t>
            </a:r>
            <a:endParaRPr lang="en-GB" sz="2400" dirty="0"/>
          </a:p>
          <a:p>
            <a:pPr lvl="0"/>
            <a:r>
              <a:rPr lang="en-GB" sz="2400" dirty="0" smtClean="0"/>
              <a:t>Faculties </a:t>
            </a:r>
            <a:r>
              <a:rPr lang="en-GB" sz="2400" dirty="0"/>
              <a:t>must facilitate the opportunity for academics to discuss one’s development based on one’s selected profile and profile components </a:t>
            </a:r>
            <a:endParaRPr lang="en-GB" sz="2400" dirty="0" smtClean="0"/>
          </a:p>
          <a:p>
            <a:pPr lvl="0"/>
            <a:r>
              <a:rPr lang="en-US" sz="2400" dirty="0"/>
              <a:t>All domains of Recognition &amp; Rewards should be represented in the faculty career committee and the members should be diverse</a:t>
            </a:r>
          </a:p>
          <a:p>
            <a:r>
              <a:rPr lang="nl-NL" sz="2400" dirty="0" smtClean="0"/>
              <a:t>SPP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regular</a:t>
            </a:r>
            <a:r>
              <a:rPr lang="nl-NL" sz="2400" dirty="0" smtClean="0"/>
              <a:t> </a:t>
            </a:r>
            <a:r>
              <a:rPr lang="nl-NL" sz="2400" dirty="0" err="1" smtClean="0"/>
              <a:t>communication</a:t>
            </a:r>
            <a:r>
              <a:rPr lang="nl-NL" sz="2400" dirty="0" smtClean="0"/>
              <a:t> </a:t>
            </a:r>
            <a:r>
              <a:rPr lang="nl-NL" sz="2400" dirty="0" err="1" smtClean="0"/>
              <a:t>about</a:t>
            </a:r>
            <a:r>
              <a:rPr lang="nl-NL" sz="2400" dirty="0" smtClean="0"/>
              <a:t> (</a:t>
            </a:r>
            <a:r>
              <a:rPr lang="nl-NL" sz="2400" dirty="0" err="1" smtClean="0"/>
              <a:t>im</a:t>
            </a:r>
            <a:r>
              <a:rPr lang="nl-NL" sz="2400" dirty="0" smtClean="0"/>
              <a:t>)</a:t>
            </a:r>
            <a:r>
              <a:rPr lang="nl-NL" sz="2400" dirty="0" err="1" smtClean="0"/>
              <a:t>possibilities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31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640" y="2627453"/>
            <a:ext cx="8432800" cy="1642286"/>
          </a:xfrm>
        </p:spPr>
        <p:txBody>
          <a:bodyPr/>
          <a:lstStyle/>
          <a:p>
            <a:pPr algn="ctr"/>
            <a:r>
              <a:rPr lang="nl-NL" dirty="0" smtClean="0"/>
              <a:t>Are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>
              <a:solidFill>
                <a:srgbClr val="001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989" y="234261"/>
            <a:ext cx="7662467" cy="821653"/>
          </a:xfrm>
        </p:spPr>
        <p:txBody>
          <a:bodyPr/>
          <a:lstStyle/>
          <a:p>
            <a:pPr algn="ctr"/>
            <a:r>
              <a:rPr lang="en-GB" sz="3600" i="1" dirty="0" smtClean="0"/>
              <a:t>Up for today…</a:t>
            </a:r>
            <a:endParaRPr lang="en-GB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990" y="853771"/>
            <a:ext cx="7792020" cy="53383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UM’s ambitions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Academic Profiles</a:t>
            </a:r>
            <a:br>
              <a:rPr lang="en-US" sz="3200" dirty="0" smtClean="0"/>
            </a:br>
            <a:r>
              <a:rPr lang="en-US" sz="2400" i="1" dirty="0" smtClean="0"/>
              <a:t>For Assistant and Associate Professors, Teachers and Researchers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relation between SPP and R&amp;R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Development-centered </a:t>
            </a:r>
            <a:r>
              <a:rPr lang="en-US" sz="3200" dirty="0" smtClean="0"/>
              <a:t>assessment framework</a:t>
            </a:r>
            <a:br>
              <a:rPr lang="en-US" sz="3200" dirty="0" smtClean="0"/>
            </a:b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974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640" y="2357120"/>
            <a:ext cx="8432800" cy="1912619"/>
          </a:xfrm>
        </p:spPr>
        <p:txBody>
          <a:bodyPr/>
          <a:lstStyle/>
          <a:p>
            <a:pPr algn="ctr"/>
            <a:r>
              <a:rPr lang="nl-NL" dirty="0" err="1" smtClean="0"/>
              <a:t>UM’s</a:t>
            </a:r>
            <a:r>
              <a:rPr lang="nl-NL" dirty="0" smtClean="0"/>
              <a:t> </a:t>
            </a:r>
            <a:r>
              <a:rPr lang="nl-NL" dirty="0" err="1" smtClean="0"/>
              <a:t>ambitions</a:t>
            </a:r>
            <a:endParaRPr lang="nl-NL" dirty="0">
              <a:solidFill>
                <a:srgbClr val="001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483059" cy="75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we want to achieve? Points of departure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006998"/>
            <a:ext cx="8750461" cy="494360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2300" dirty="0" smtClean="0"/>
              <a:t>Diversified career paths (more possibilities)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300" dirty="0" smtClean="0">
                <a:ea typeface="Calibri"/>
                <a:cs typeface="Calibri"/>
                <a:sym typeface="Calibri"/>
              </a:rPr>
              <a:t>The </a:t>
            </a:r>
            <a:r>
              <a:rPr lang="en-US" sz="2300" dirty="0">
                <a:ea typeface="Calibri"/>
                <a:cs typeface="Calibri"/>
                <a:sym typeface="Calibri"/>
              </a:rPr>
              <a:t>profiles should allow you to choose focus, and also switch or expand your focus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300" dirty="0" smtClean="0">
                <a:ea typeface="Calibri"/>
                <a:cs typeface="Calibri"/>
                <a:sym typeface="Calibri"/>
              </a:rPr>
              <a:t>A </a:t>
            </a:r>
            <a:r>
              <a:rPr lang="en-US" sz="2300" dirty="0">
                <a:ea typeface="Calibri"/>
                <a:cs typeface="Calibri"/>
                <a:sym typeface="Calibri"/>
              </a:rPr>
              <a:t>combination of research and education forms the basis of the career paths (from UD level onwards)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300" dirty="0" smtClean="0"/>
              <a:t>Fair </a:t>
            </a:r>
            <a:r>
              <a:rPr lang="en-US" sz="2300" dirty="0"/>
              <a:t>and transparent procedures </a:t>
            </a:r>
            <a:r>
              <a:rPr lang="en-US" sz="2300" dirty="0" smtClean="0"/>
              <a:t>and a</a:t>
            </a:r>
            <a:r>
              <a:rPr lang="en-GB" sz="2300" dirty="0" smtClean="0"/>
              <a:t> </a:t>
            </a:r>
            <a:r>
              <a:rPr lang="en-GB" sz="2300" dirty="0"/>
              <a:t>change in how we evaluate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300" dirty="0" smtClean="0"/>
              <a:t>An emphasis on personal growth and continuous development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300" dirty="0">
                <a:ea typeface="Calibri"/>
                <a:cs typeface="Calibri"/>
                <a:sym typeface="Calibri"/>
              </a:rPr>
              <a:t>More opportunity and recognition for </a:t>
            </a:r>
            <a:r>
              <a:rPr lang="en-US" sz="2300" i="1" dirty="0">
                <a:ea typeface="Calibri"/>
                <a:cs typeface="Calibri"/>
                <a:sym typeface="Calibri"/>
              </a:rPr>
              <a:t>horizontal</a:t>
            </a:r>
            <a:r>
              <a:rPr lang="en-US" sz="2300" dirty="0">
                <a:ea typeface="Calibri"/>
                <a:cs typeface="Calibri"/>
                <a:sym typeface="Calibri"/>
              </a:rPr>
              <a:t> development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300" dirty="0" smtClean="0"/>
              <a:t>A balance between individual and organisational needs (SPP)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300" dirty="0" smtClean="0"/>
              <a:t>An inclusive culture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300" dirty="0" smtClean="0"/>
              <a:t>The development of Academic Citizenship, </a:t>
            </a:r>
            <a:r>
              <a:rPr lang="en-GB" sz="2300" dirty="0"/>
              <a:t>T</a:t>
            </a:r>
            <a:r>
              <a:rPr lang="en-GB" sz="2300" dirty="0" smtClean="0"/>
              <a:t>eam Science and Open Science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300" dirty="0" smtClean="0"/>
              <a:t>Professional development of leadership (at all stages of a career)</a:t>
            </a:r>
          </a:p>
          <a:p>
            <a:pPr marL="0" indent="0">
              <a:buClr>
                <a:schemeClr val="dk1"/>
              </a:buClr>
              <a:buSzPts val="2400"/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nl-NL" sz="2300" i="1" dirty="0" err="1" smtClean="0"/>
              <a:t>All</a:t>
            </a:r>
            <a:r>
              <a:rPr lang="nl-NL" sz="2300" i="1" dirty="0" smtClean="0"/>
              <a:t> </a:t>
            </a:r>
            <a:r>
              <a:rPr lang="nl-NL" sz="2300" i="1" dirty="0" err="1" smtClean="0"/>
              <a:t>contributing</a:t>
            </a:r>
            <a:r>
              <a:rPr lang="nl-NL" sz="2300" i="1" dirty="0" smtClean="0"/>
              <a:t> </a:t>
            </a:r>
            <a:r>
              <a:rPr lang="nl-NL" sz="2300" i="1" dirty="0" err="1" smtClean="0"/>
              <a:t>to</a:t>
            </a:r>
            <a:r>
              <a:rPr lang="nl-NL" sz="2300" i="1" dirty="0" smtClean="0"/>
              <a:t> a change in culture…</a:t>
            </a:r>
            <a:endParaRPr lang="nl-NL" sz="2300" i="1" dirty="0"/>
          </a:p>
        </p:txBody>
      </p:sp>
    </p:spTree>
    <p:extLst>
      <p:ext uri="{BB962C8B-B14F-4D97-AF65-F5344CB8AC3E}">
        <p14:creationId xmlns:p14="http://schemas.microsoft.com/office/powerpoint/2010/main" val="9652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640" y="2357120"/>
            <a:ext cx="8432800" cy="1912619"/>
          </a:xfrm>
        </p:spPr>
        <p:txBody>
          <a:bodyPr/>
          <a:lstStyle/>
          <a:p>
            <a:pPr algn="ctr"/>
            <a:r>
              <a:rPr lang="nl-NL" dirty="0" smtClean="0"/>
              <a:t>The </a:t>
            </a:r>
            <a:r>
              <a:rPr lang="nl-NL" dirty="0" err="1" smtClean="0"/>
              <a:t>Academic</a:t>
            </a:r>
            <a:r>
              <a:rPr lang="nl-NL" dirty="0" smtClean="0"/>
              <a:t> </a:t>
            </a:r>
            <a:r>
              <a:rPr lang="nl-NL" dirty="0" err="1" smtClean="0"/>
              <a:t>Profiles</a:t>
            </a:r>
            <a:endParaRPr lang="nl-NL" dirty="0">
              <a:solidFill>
                <a:srgbClr val="001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Assistant, Associate and Full Professors</a:t>
            </a:r>
            <a:endParaRPr lang="en-GB" dirty="0"/>
          </a:p>
        </p:txBody>
      </p:sp>
      <p:sp>
        <p:nvSpPr>
          <p:cNvPr id="4" name="Google Shape;124;p17"/>
          <p:cNvSpPr>
            <a:spLocks noGrp="1"/>
          </p:cNvSpPr>
          <p:nvPr>
            <p:ph idx="1"/>
          </p:nvPr>
        </p:nvSpPr>
        <p:spPr>
          <a:xfrm>
            <a:off x="359999" y="1043238"/>
            <a:ext cx="8572986" cy="462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Modular profiles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Three layers</a:t>
            </a:r>
          </a:p>
          <a:p>
            <a:pPr marL="815975" lvl="1" indent="-457200"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5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UM Core Values</a:t>
            </a:r>
            <a:endParaRPr lang="en-US" sz="2500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endParaRPr lang="en-US" sz="2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8" y="2321202"/>
            <a:ext cx="9042131" cy="21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Assistant, Associate and Full Professors</a:t>
            </a:r>
            <a:endParaRPr lang="en-GB" dirty="0"/>
          </a:p>
        </p:txBody>
      </p:sp>
      <p:sp>
        <p:nvSpPr>
          <p:cNvPr id="4" name="Google Shape;124;p17"/>
          <p:cNvSpPr>
            <a:spLocks noGrp="1"/>
          </p:cNvSpPr>
          <p:nvPr>
            <p:ph idx="1"/>
          </p:nvPr>
        </p:nvSpPr>
        <p:spPr>
          <a:xfrm>
            <a:off x="359999" y="1043238"/>
            <a:ext cx="8572986" cy="462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Modular profiles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Three layers</a:t>
            </a:r>
          </a:p>
          <a:p>
            <a:pPr marL="815975" lvl="1" indent="-457200"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5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UM Core Values: </a:t>
            </a: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academic </a:t>
            </a:r>
            <a:r>
              <a:rPr lang="en-US" sz="25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citizenship, personal/professional leadership, team performance and impact &amp; Open </a:t>
            </a: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Science</a:t>
            </a:r>
          </a:p>
          <a:p>
            <a:pPr marL="815975" lvl="1" indent="-457200"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5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Core activities:</a:t>
            </a:r>
            <a:endParaRPr lang="en-US" sz="2500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endParaRPr lang="en-US" sz="2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2" y="3432214"/>
            <a:ext cx="9039828" cy="2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Assistant, Associate and Full Professors</a:t>
            </a:r>
            <a:endParaRPr lang="en-GB" dirty="0"/>
          </a:p>
        </p:txBody>
      </p:sp>
      <p:sp>
        <p:nvSpPr>
          <p:cNvPr id="4" name="Google Shape;124;p17"/>
          <p:cNvSpPr>
            <a:spLocks noGrp="1"/>
          </p:cNvSpPr>
          <p:nvPr>
            <p:ph idx="1"/>
          </p:nvPr>
        </p:nvSpPr>
        <p:spPr>
          <a:xfrm>
            <a:off x="359999" y="1043238"/>
            <a:ext cx="8572986" cy="462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pPr marL="358775" lvl="1" indent="0">
              <a:buClr>
                <a:schemeClr val="dk1"/>
              </a:buClr>
              <a:buSzPts val="2400"/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 Elective components:</a:t>
            </a:r>
            <a:endParaRPr lang="en-US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1443909"/>
            <a:ext cx="7999492" cy="53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Assistant, Associate and Full Professors</a:t>
            </a:r>
            <a:endParaRPr lang="en-GB" dirty="0"/>
          </a:p>
        </p:txBody>
      </p:sp>
      <p:sp>
        <p:nvSpPr>
          <p:cNvPr id="4" name="Google Shape;124;p17"/>
          <p:cNvSpPr>
            <a:spLocks noGrp="1"/>
          </p:cNvSpPr>
          <p:nvPr>
            <p:ph idx="1"/>
          </p:nvPr>
        </p:nvSpPr>
        <p:spPr>
          <a:xfrm>
            <a:off x="359999" y="1043238"/>
            <a:ext cx="8572986" cy="462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Modular profiles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Three layers</a:t>
            </a:r>
          </a:p>
          <a:p>
            <a:pPr marL="815975" lvl="1" indent="-457200"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5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UM Core Values: </a:t>
            </a: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academic </a:t>
            </a:r>
            <a:r>
              <a:rPr lang="en-US" sz="25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citizenship, personal/professional leadership, team performance and impact &amp; Open </a:t>
            </a: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Science</a:t>
            </a:r>
          </a:p>
          <a:p>
            <a:pPr marL="815975" lvl="1" indent="-457200"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5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Core activities: </a:t>
            </a: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basis of education + research </a:t>
            </a:r>
            <a:b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sz="2500" i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patient care</a:t>
            </a:r>
            <a:endParaRPr lang="en-US" sz="2500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15975" lvl="1" indent="-457200"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5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Elective components: </a:t>
            </a: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focus on education, research, impact, leadership or patient care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One can switch focus (electives) throughout an academic career = diversification and vitalization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5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Balancing the needs and ambitions of the individual and the needs of the team/faculty</a:t>
            </a:r>
          </a:p>
          <a:p>
            <a:pPr>
              <a:buClr>
                <a:schemeClr val="dk1"/>
              </a:buClr>
              <a:buSzPts val="2400"/>
            </a:pPr>
            <a:endParaRPr lang="en-US" sz="2500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endParaRPr lang="en-US" sz="2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9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15458</TotalTime>
  <Words>695</Words>
  <Application>Microsoft Office PowerPoint</Application>
  <PresentationFormat>On-screen Show (4:3)</PresentationFormat>
  <Paragraphs>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Grande</vt:lpstr>
      <vt:lpstr>Verdana</vt:lpstr>
      <vt:lpstr>Wingdings</vt:lpstr>
      <vt:lpstr>Maastricht University</vt:lpstr>
      <vt:lpstr>Implementing Recognition and Rewards @ Maastricht University</vt:lpstr>
      <vt:lpstr>Up for today…</vt:lpstr>
      <vt:lpstr>UM’s ambitions</vt:lpstr>
      <vt:lpstr>What do we want to achieve? Points of departure</vt:lpstr>
      <vt:lpstr>The Academic Profiles</vt:lpstr>
      <vt:lpstr>Assistant, Associate and Full Professors</vt:lpstr>
      <vt:lpstr>Assistant, Associate and Full Professors</vt:lpstr>
      <vt:lpstr>Assistant, Associate and Full Professors</vt:lpstr>
      <vt:lpstr>Assistant, Associate and Full Professors</vt:lpstr>
      <vt:lpstr>Visual of the UD/UHD profile</vt:lpstr>
      <vt:lpstr>Visual of the Teachers profiles</vt:lpstr>
      <vt:lpstr>Visual of the Researchers profiles</vt:lpstr>
      <vt:lpstr>Overview before and after</vt:lpstr>
      <vt:lpstr>Overview before and after</vt:lpstr>
      <vt:lpstr>The relationship between R&amp;R and SPP</vt:lpstr>
      <vt:lpstr>The importance of Strategic Personnel Plan</vt:lpstr>
      <vt:lpstr>Development-centered assessment framework</vt:lpstr>
      <vt:lpstr>Development-centered assessment (from UD level onwards), some principles</vt:lpstr>
      <vt:lpstr>Are there any questions?</vt:lpstr>
    </vt:vector>
  </TitlesOfParts>
  <Manager/>
  <Company>Maastricht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Vugts, Antoon (BU)</dc:creator>
  <cp:keywords/>
  <dc:description/>
  <cp:lastModifiedBy>Walthouwer, Michel (BU)</cp:lastModifiedBy>
  <cp:revision>553</cp:revision>
  <cp:lastPrinted>2016-01-22T13:02:05Z</cp:lastPrinted>
  <dcterms:created xsi:type="dcterms:W3CDTF">2016-01-20T13:07:02Z</dcterms:created>
  <dcterms:modified xsi:type="dcterms:W3CDTF">2022-09-15T13:12:03Z</dcterms:modified>
  <cp:category/>
</cp:coreProperties>
</file>