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omments/modernComment_15D_BDB14FCE.xml" ContentType="application/vnd.ms-powerpoint.comments+xml"/>
  <Override PartName="/ppt/comments/modernComment_174_191A2359.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5"/>
    <p:sldMasterId id="2147484020" r:id="rId6"/>
    <p:sldMasterId id="2147484022" r:id="rId7"/>
  </p:sldMasterIdLst>
  <p:notesMasterIdLst>
    <p:notesMasterId r:id="rId20"/>
  </p:notesMasterIdLst>
  <p:handoutMasterIdLst>
    <p:handoutMasterId r:id="rId21"/>
  </p:handoutMasterIdLst>
  <p:sldIdLst>
    <p:sldId id="371" r:id="rId8"/>
    <p:sldId id="368" r:id="rId9"/>
    <p:sldId id="352" r:id="rId10"/>
    <p:sldId id="355" r:id="rId11"/>
    <p:sldId id="270" r:id="rId12"/>
    <p:sldId id="361" r:id="rId13"/>
    <p:sldId id="360" r:id="rId14"/>
    <p:sldId id="370" r:id="rId15"/>
    <p:sldId id="365" r:id="rId16"/>
    <p:sldId id="367" r:id="rId17"/>
    <p:sldId id="349" r:id="rId18"/>
    <p:sldId id="372" r:id="rId19"/>
  </p:sldIdLst>
  <p:sldSz cx="9144000" cy="6858000" type="screen4x3"/>
  <p:notesSz cx="6797675" cy="9928225"/>
  <p:defaultTextStyle>
    <a:defPPr>
      <a:defRPr lang="nl-NL"/>
    </a:defPPr>
    <a:lvl1pPr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5pPr>
    <a:lvl6pPr marL="2286000" algn="l" defTabSz="914400" rtl="0" eaLnBrk="1" latinLnBrk="0" hangingPunct="1">
      <a:defRPr sz="2400" kern="1200">
        <a:solidFill>
          <a:schemeClr val="tx1"/>
        </a:solidFill>
        <a:latin typeface="Calibri" pitchFamily="34" charset="0"/>
        <a:ea typeface="ＭＳ Ｐゴシック" charset="-128"/>
        <a:cs typeface="+mn-cs"/>
      </a:defRPr>
    </a:lvl6pPr>
    <a:lvl7pPr marL="2743200" algn="l" defTabSz="914400" rtl="0" eaLnBrk="1" latinLnBrk="0" hangingPunct="1">
      <a:defRPr sz="2400" kern="1200">
        <a:solidFill>
          <a:schemeClr val="tx1"/>
        </a:solidFill>
        <a:latin typeface="Calibri" pitchFamily="34" charset="0"/>
        <a:ea typeface="ＭＳ Ｐゴシック" charset="-128"/>
        <a:cs typeface="+mn-cs"/>
      </a:defRPr>
    </a:lvl7pPr>
    <a:lvl8pPr marL="3200400" algn="l" defTabSz="914400" rtl="0" eaLnBrk="1" latinLnBrk="0" hangingPunct="1">
      <a:defRPr sz="2400" kern="1200">
        <a:solidFill>
          <a:schemeClr val="tx1"/>
        </a:solidFill>
        <a:latin typeface="Calibri" pitchFamily="34" charset="0"/>
        <a:ea typeface="ＭＳ Ｐゴシック" charset="-128"/>
        <a:cs typeface="+mn-cs"/>
      </a:defRPr>
    </a:lvl8pPr>
    <a:lvl9pPr marL="3657600" algn="l" defTabSz="914400" rtl="0" eaLnBrk="1" latinLnBrk="0" hangingPunct="1">
      <a:defRPr sz="24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AE51D0-BD1D-3967-0D4B-AC31D599A8D7}" name="Annemijn Algra" initials="AA" userId="631eddae1e3f2a1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1300A-EF75-F24F-BC98-5DAEC15EA11B}" v="10" dt="2022-01-21T12:59:49.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p:restoredTop sz="94716"/>
  </p:normalViewPr>
  <p:slideViewPr>
    <p:cSldViewPr snapToGrid="0">
      <p:cViewPr varScale="1">
        <p:scale>
          <a:sx n="86" d="100"/>
          <a:sy n="86" d="100"/>
        </p:scale>
        <p:origin x="34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8/10/relationships/authors" Target="authors.xml"/></Relationships>
</file>

<file path=ppt/comments/modernComment_15D_BDB14FCE.xml><?xml version="1.0" encoding="utf-8"?>
<p188:cmLst xmlns:a="http://schemas.openxmlformats.org/drawingml/2006/main" xmlns:r="http://schemas.openxmlformats.org/officeDocument/2006/relationships" xmlns:p188="http://schemas.microsoft.com/office/powerpoint/2018/8/main">
  <p188:cm id="{243BDBD3-9FB9-F149-88E2-941928AD6467}" authorId="{D8AE51D0-BD1D-3967-0D4B-AC31D599A8D7}" created="2022-01-21T11:18:10.070">
    <pc:sldMkLst xmlns:pc="http://schemas.microsoft.com/office/powerpoint/2013/main/command">
      <pc:docMk/>
      <pc:sldMk cId="3182514126" sldId="349"/>
    </pc:sldMkLst>
    <p188:txBody>
      <a:bodyPr/>
      <a:lstStyle/>
      <a:p>
        <a:r>
          <a:rPr lang="nl-NL"/>
          <a:t>Ik denk dat het goed is om te eindigen met onze contactgegevens en de boodschap dat ze vooral contact moeten opnemen. </a:t>
        </a:r>
      </a:p>
    </p188:txBody>
  </p188:cm>
</p188:cmLst>
</file>

<file path=ppt/comments/modernComment_174_191A2359.xml><?xml version="1.0" encoding="utf-8"?>
<p188:cmLst xmlns:a="http://schemas.openxmlformats.org/drawingml/2006/main" xmlns:r="http://schemas.openxmlformats.org/officeDocument/2006/relationships" xmlns:p188="http://schemas.microsoft.com/office/powerpoint/2018/8/main">
  <p188:cm id="{0B6CCFC2-1009-1646-B720-5DDE3C9F7BD1}" authorId="{D8AE51D0-BD1D-3967-0D4B-AC31D599A8D7}" created="2022-01-21T11:16:01.233">
    <pc:sldMkLst xmlns:pc="http://schemas.microsoft.com/office/powerpoint/2013/main/command">
      <pc:docMk/>
      <pc:sldMk cId="1750084050" sldId="369"/>
    </pc:sldMkLst>
    <p188:txBody>
      <a:bodyPr/>
      <a:lstStyle/>
      <a:p>
        <a:r>
          <a:rPr lang="nl-NL"/>
          <a:t>Ik zou dit mss aan einde van presentatie doen?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8B8ACE2-E62D-4E4D-B0F7-2AF9FB279B60}" type="datetimeFigureOut">
              <a:rPr lang="nl-NL" smtClean="0"/>
              <a:t>29-4-2022</a:t>
            </a:fld>
            <a:endParaRPr lang="nl-NL"/>
          </a:p>
        </p:txBody>
      </p:sp>
      <p:sp>
        <p:nvSpPr>
          <p:cNvPr id="4" name="Tijdelijke aanduiding voor voetteks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915F56-30DC-4F5C-AF87-7124104381A4}" type="slidenum">
              <a:rPr lang="nl-NL" smtClean="0"/>
              <a:t>‹nr.›</a:t>
            </a:fld>
            <a:endParaRPr lang="nl-NL"/>
          </a:p>
        </p:txBody>
      </p:sp>
    </p:spTree>
    <p:extLst>
      <p:ext uri="{BB962C8B-B14F-4D97-AF65-F5344CB8AC3E}">
        <p14:creationId xmlns:p14="http://schemas.microsoft.com/office/powerpoint/2010/main" val="2860699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58043D4-A008-4A92-A39C-B60174442214}" type="datetimeFigureOut">
              <a:rPr lang="en-US" smtClean="0"/>
              <a:t>4/29/2022</a:t>
            </a:fld>
            <a:endParaRPr lang="en-US"/>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1F23521-7A4E-49E2-8FE8-05D97BF40441}" type="slidenum">
              <a:rPr lang="en-US" smtClean="0"/>
              <a:t>‹nr.›</a:t>
            </a:fld>
            <a:endParaRPr lang="en-US"/>
          </a:p>
        </p:txBody>
      </p:sp>
    </p:spTree>
    <p:extLst>
      <p:ext uri="{BB962C8B-B14F-4D97-AF65-F5344CB8AC3E}">
        <p14:creationId xmlns:p14="http://schemas.microsoft.com/office/powerpoint/2010/main" val="105935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p:cNvSpPr>
            <a:spLocks noGrp="1"/>
          </p:cNvSpPr>
          <p:nvPr>
            <p:ph type="ctrTitle"/>
          </p:nvPr>
        </p:nvSpPr>
        <p:spPr>
          <a:xfrm>
            <a:off x="914400" y="2451217"/>
            <a:ext cx="7402748" cy="782344"/>
          </a:xfrm>
          <a:prstGeom prst="rect">
            <a:avLst/>
          </a:prstGeom>
        </p:spPr>
        <p:txBody>
          <a:bodyPr/>
          <a:lstStyle>
            <a:lvl1pPr>
              <a:defRPr sz="3500" b="1" i="0" cap="none">
                <a:solidFill>
                  <a:schemeClr val="bg1"/>
                </a:solidFill>
                <a:latin typeface="Segoe UI"/>
              </a:defRPr>
            </a:lvl1pPr>
          </a:lstStyle>
          <a:p>
            <a:r>
              <a:rPr lang="nl-NL"/>
              <a:t>Klik om de stijl te bewerken</a:t>
            </a:r>
            <a:endParaRPr lang="nl-NL" dirty="0"/>
          </a:p>
        </p:txBody>
      </p:sp>
      <p:sp>
        <p:nvSpPr>
          <p:cNvPr id="7" name="Subtitel 2"/>
          <p:cNvSpPr>
            <a:spLocks noGrp="1"/>
          </p:cNvSpPr>
          <p:nvPr>
            <p:ph type="subTitle" idx="1"/>
          </p:nvPr>
        </p:nvSpPr>
        <p:spPr>
          <a:xfrm>
            <a:off x="914399" y="3233561"/>
            <a:ext cx="7402749"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voettekst 4"/>
          <p:cNvSpPr>
            <a:spLocks noGrp="1"/>
          </p:cNvSpPr>
          <p:nvPr>
            <p:ph type="ftr" sz="quarter" idx="10"/>
          </p:nvPr>
        </p:nvSpPr>
        <p:spPr>
          <a:xfrm>
            <a:off x="914400" y="6356350"/>
            <a:ext cx="2895600" cy="365125"/>
          </a:xfrm>
          <a:prstGeom prst="rect">
            <a:avLst/>
          </a:prstGeom>
        </p:spPr>
        <p:txBody>
          <a:bodyPr/>
          <a:lstStyle>
            <a:lvl1pPr fontAlgn="auto">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138208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807970"/>
            <a:ext cx="7402748" cy="667890"/>
          </a:xfrm>
          <a:prstGeom prst="rect">
            <a:avLst/>
          </a:prstGeom>
        </p:spPr>
        <p:txBody>
          <a:bodyPr/>
          <a:lstStyle>
            <a:lvl1pPr>
              <a:defRPr sz="3000" b="1" i="0" cap="none">
                <a:solidFill>
                  <a:schemeClr val="tx2"/>
                </a:solidFill>
                <a:latin typeface="Segoe UI"/>
              </a:defRPr>
            </a:lvl1pPr>
          </a:lstStyle>
          <a:p>
            <a:r>
              <a:rPr lang="nl-BE"/>
              <a:t>Titelstijl van model bewerken</a:t>
            </a:r>
            <a:endParaRPr lang="nl-NL" dirty="0"/>
          </a:p>
        </p:txBody>
      </p:sp>
      <p:sp>
        <p:nvSpPr>
          <p:cNvPr id="3" name="Subtitel 2"/>
          <p:cNvSpPr>
            <a:spLocks noGrp="1"/>
          </p:cNvSpPr>
          <p:nvPr>
            <p:ph type="subTitle" idx="1"/>
          </p:nvPr>
        </p:nvSpPr>
        <p:spPr>
          <a:xfrm>
            <a:off x="914399" y="2673769"/>
            <a:ext cx="7402749"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Klik om de titelstijl van het model te bewerken</a:t>
            </a:r>
            <a:endParaRPr lang="nl-NL" dirty="0"/>
          </a:p>
        </p:txBody>
      </p:sp>
      <p:sp>
        <p:nvSpPr>
          <p:cNvPr id="4" name="Tijdelijke aanduiding voor voettekst 4"/>
          <p:cNvSpPr>
            <a:spLocks noGrp="1"/>
          </p:cNvSpPr>
          <p:nvPr>
            <p:ph type="ftr" sz="quarter" idx="10"/>
          </p:nvPr>
        </p:nvSpPr>
        <p:spPr>
          <a:xfrm>
            <a:off x="914400" y="6173788"/>
            <a:ext cx="2895600" cy="365125"/>
          </a:xfrm>
          <a:prstGeom prst="rect">
            <a:avLst/>
          </a:prstGeom>
        </p:spPr>
        <p:txBody>
          <a:bodyPr/>
          <a:lstStyle>
            <a:lvl1pPr fontAlgn="auto">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420013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3" name="Tijdelijke aanduiding voor inhoud 2"/>
          <p:cNvSpPr>
            <a:spLocks noGrp="1"/>
          </p:cNvSpPr>
          <p:nvPr>
            <p:ph idx="1"/>
          </p:nvPr>
        </p:nvSpPr>
        <p:spPr>
          <a:xfrm>
            <a:off x="739620" y="1291082"/>
            <a:ext cx="7543260" cy="423639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p:txBody>
      </p:sp>
      <p:sp>
        <p:nvSpPr>
          <p:cNvPr id="4" name="Tijdelijke aanduiding voor voettekst 4"/>
          <p:cNvSpPr>
            <a:spLocks noGrp="1"/>
          </p:cNvSpPr>
          <p:nvPr>
            <p:ph type="ftr" sz="quarter" idx="10"/>
          </p:nvPr>
        </p:nvSpPr>
        <p:spPr>
          <a:xfrm>
            <a:off x="739775" y="6173788"/>
            <a:ext cx="2895600" cy="365125"/>
          </a:xfrm>
          <a:prstGeom prst="rect">
            <a:avLst/>
          </a:prstGeom>
        </p:spPr>
        <p:txBody>
          <a:bodyPr/>
          <a:lstStyle>
            <a:lvl1pPr fontAlgn="auto">
              <a:spcBef>
                <a:spcPts val="0"/>
              </a:spcBef>
              <a:spcAft>
                <a:spcPts val="0"/>
              </a:spcAft>
              <a:defRPr sz="1800">
                <a:latin typeface="Segoe UI"/>
                <a:ea typeface="+mn-ea"/>
                <a:cs typeface="+mn-cs"/>
              </a:defRPr>
            </a:lvl1pPr>
          </a:lstStyle>
          <a:p>
            <a:pPr>
              <a:defRPr/>
            </a:pPr>
            <a:endParaRPr lang="nl-NL"/>
          </a:p>
        </p:txBody>
      </p:sp>
    </p:spTree>
    <p:extLst>
      <p:ext uri="{BB962C8B-B14F-4D97-AF65-F5344CB8AC3E}">
        <p14:creationId xmlns:p14="http://schemas.microsoft.com/office/powerpoint/2010/main" val="88616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725819"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a:p>
            <a:pPr lvl="1"/>
            <a:r>
              <a:rPr lang="nl-BE" dirty="0"/>
              <a:t>Tweede niveau</a:t>
            </a:r>
          </a:p>
          <a:p>
            <a:pPr lvl="2"/>
            <a:r>
              <a:rPr lang="nl-BE" dirty="0"/>
              <a:t>Derde niveau</a:t>
            </a:r>
          </a:p>
        </p:txBody>
      </p:sp>
      <p:sp>
        <p:nvSpPr>
          <p:cNvPr id="10" name="Tijdelijke aanduiding voor inhoud 3"/>
          <p:cNvSpPr>
            <a:spLocks noGrp="1"/>
          </p:cNvSpPr>
          <p:nvPr>
            <p:ph sz="half" idx="14"/>
          </p:nvPr>
        </p:nvSpPr>
        <p:spPr>
          <a:xfrm>
            <a:off x="4619045"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a:p>
            <a:pPr lvl="1"/>
            <a:r>
              <a:rPr lang="nl-BE" dirty="0"/>
              <a:t>Tweede niveau</a:t>
            </a:r>
          </a:p>
          <a:p>
            <a:pPr lvl="2"/>
            <a:r>
              <a:rPr lang="nl-BE" dirty="0"/>
              <a:t>Derde niveau</a:t>
            </a:r>
          </a:p>
        </p:txBody>
      </p:sp>
      <p:sp>
        <p:nvSpPr>
          <p:cNvPr id="6"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5" name="Tijdelijke aanduiding voor voettekst 5"/>
          <p:cNvSpPr>
            <a:spLocks noGrp="1"/>
          </p:cNvSpPr>
          <p:nvPr>
            <p:ph type="ftr" sz="quarter" idx="15"/>
          </p:nvPr>
        </p:nvSpPr>
        <p:spPr>
          <a:xfrm>
            <a:off x="7254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1661894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39620"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4" name="Tijdelijke aanduiding voor inhoud 3"/>
          <p:cNvSpPr>
            <a:spLocks noGrp="1"/>
          </p:cNvSpPr>
          <p:nvPr>
            <p:ph sz="half" idx="2"/>
          </p:nvPr>
        </p:nvSpPr>
        <p:spPr>
          <a:xfrm>
            <a:off x="739620"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a:t>Klik om de tekststijl van het model te bewerken</a:t>
            </a:r>
          </a:p>
          <a:p>
            <a:pPr lvl="1"/>
            <a:r>
              <a:rPr lang="nl-BE" dirty="0"/>
              <a:t>Tweede niveau</a:t>
            </a:r>
          </a:p>
          <a:p>
            <a:pPr lvl="2"/>
            <a:r>
              <a:rPr lang="nl-BE" dirty="0"/>
              <a:t>Derde niveau</a:t>
            </a:r>
          </a:p>
        </p:txBody>
      </p:sp>
      <p:sp>
        <p:nvSpPr>
          <p:cNvPr id="10" name="Tijdelijke aanduiding voor tekst 2"/>
          <p:cNvSpPr>
            <a:spLocks noGrp="1"/>
          </p:cNvSpPr>
          <p:nvPr>
            <p:ph type="body" idx="13"/>
          </p:nvPr>
        </p:nvSpPr>
        <p:spPr>
          <a:xfrm>
            <a:off x="4619875"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11" name="Tijdelijke aanduiding voor inhoud 3"/>
          <p:cNvSpPr>
            <a:spLocks noGrp="1"/>
          </p:cNvSpPr>
          <p:nvPr>
            <p:ph sz="half" idx="14"/>
          </p:nvPr>
        </p:nvSpPr>
        <p:spPr>
          <a:xfrm>
            <a:off x="4619875"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a:t>Klik om de tekststijl van het model te bewerken</a:t>
            </a:r>
          </a:p>
          <a:p>
            <a:pPr lvl="1"/>
            <a:r>
              <a:rPr lang="nl-BE" dirty="0"/>
              <a:t>Tweede niveau</a:t>
            </a:r>
          </a:p>
          <a:p>
            <a:pPr lvl="2"/>
            <a:r>
              <a:rPr lang="nl-BE" dirty="0"/>
              <a:t>Derde niveau</a:t>
            </a:r>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7"/>
          <p:cNvSpPr>
            <a:spLocks noGrp="1"/>
          </p:cNvSpPr>
          <p:nvPr>
            <p:ph type="ftr" sz="quarter" idx="15"/>
          </p:nvPr>
        </p:nvSpPr>
        <p:spPr>
          <a:xfrm>
            <a:off x="739775"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118935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4631630" y="1303097"/>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2" name="Tijdelijke aanduiding voor inhoud 3"/>
          <p:cNvSpPr>
            <a:spLocks noGrp="1"/>
          </p:cNvSpPr>
          <p:nvPr>
            <p:ph sz="half" idx="17"/>
          </p:nvPr>
        </p:nvSpPr>
        <p:spPr>
          <a:xfrm>
            <a:off x="4631630" y="3545864"/>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3" name="Tijdelijke aanduiding voor afbeelding 3"/>
          <p:cNvSpPr>
            <a:spLocks noGrp="1"/>
          </p:cNvSpPr>
          <p:nvPr>
            <p:ph type="pic" sz="quarter" idx="19"/>
          </p:nvPr>
        </p:nvSpPr>
        <p:spPr>
          <a:xfrm>
            <a:off x="739620" y="3546809"/>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310393"/>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5"/>
          <p:cNvSpPr>
            <a:spLocks noGrp="1"/>
          </p:cNvSpPr>
          <p:nvPr>
            <p:ph type="ftr" sz="quarter" idx="21"/>
          </p:nvPr>
        </p:nvSpPr>
        <p:spPr>
          <a:xfrm>
            <a:off x="7381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24710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sp>
        <p:nvSpPr>
          <p:cNvPr id="12" name="Tijdelijke aanduiding voor inhoud 3"/>
          <p:cNvSpPr>
            <a:spLocks noGrp="1"/>
          </p:cNvSpPr>
          <p:nvPr>
            <p:ph sz="half" idx="17"/>
          </p:nvPr>
        </p:nvSpPr>
        <p:spPr>
          <a:xfrm>
            <a:off x="463163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3" name="Tijdelijke aanduiding voor afbeelding 3"/>
          <p:cNvSpPr>
            <a:spLocks noGrp="1"/>
          </p:cNvSpPr>
          <p:nvPr>
            <p:ph type="pic" sz="quarter" idx="19"/>
          </p:nvPr>
        </p:nvSpPr>
        <p:spPr>
          <a:xfrm>
            <a:off x="4632846"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jdelijke aanduiding voor inhoud 3"/>
          <p:cNvSpPr>
            <a:spLocks noGrp="1"/>
          </p:cNvSpPr>
          <p:nvPr>
            <p:ph sz="half" idx="21"/>
          </p:nvPr>
        </p:nvSpPr>
        <p:spPr>
          <a:xfrm>
            <a:off x="73962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9"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5"/>
          <p:cNvSpPr>
            <a:spLocks noGrp="1"/>
          </p:cNvSpPr>
          <p:nvPr>
            <p:ph type="ftr" sz="quarter" idx="22"/>
          </p:nvPr>
        </p:nvSpPr>
        <p:spPr>
          <a:xfrm>
            <a:off x="739775"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406724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6858000"/>
          </a:xfrm>
          <a:prstGeom prst="rect">
            <a:avLst/>
          </a:prstGeom>
        </p:spPr>
        <p:txBody>
          <a:bodyPr vert="horz"/>
          <a:lstStyle>
            <a:lvl1pPr>
              <a:defRPr sz="2400">
                <a:latin typeface="Segoe UI"/>
              </a:defRPr>
            </a:lvl1pPr>
          </a:lstStyle>
          <a:p>
            <a:pPr lvl="0"/>
            <a:endParaRPr lang="nl-NL" noProof="0" dirty="0"/>
          </a:p>
        </p:txBody>
      </p:sp>
    </p:spTree>
    <p:extLst>
      <p:ext uri="{BB962C8B-B14F-4D97-AF65-F5344CB8AC3E}">
        <p14:creationId xmlns:p14="http://schemas.microsoft.com/office/powerpoint/2010/main" val="332278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4269362"/>
          </a:xfrm>
          <a:prstGeom prst="rect">
            <a:avLst/>
          </a:prstGeom>
        </p:spPr>
        <p:txBody>
          <a:bodyPr vert="horz"/>
          <a:lstStyle>
            <a:lvl1pPr>
              <a:defRPr sz="2400">
                <a:latin typeface="Segoe UI"/>
              </a:defRPr>
            </a:lvl1pPr>
          </a:lstStyle>
          <a:p>
            <a:pPr lvl="0"/>
            <a:endParaRPr lang="nl-NL" noProof="0" dirty="0"/>
          </a:p>
        </p:txBody>
      </p:sp>
      <p:sp>
        <p:nvSpPr>
          <p:cNvPr id="5" name="Titel 1"/>
          <p:cNvSpPr>
            <a:spLocks noGrp="1"/>
          </p:cNvSpPr>
          <p:nvPr>
            <p:ph type="title"/>
          </p:nvPr>
        </p:nvSpPr>
        <p:spPr>
          <a:xfrm>
            <a:off x="739632" y="4457532"/>
            <a:ext cx="5765260" cy="606255"/>
          </a:xfrm>
          <a:prstGeom prst="rect">
            <a:avLst/>
          </a:prstGeom>
        </p:spPr>
        <p:txBody>
          <a:bodyPr/>
          <a:lstStyle>
            <a:lvl1pPr>
              <a:defRPr sz="2400"/>
            </a:lvl1pPr>
          </a:lstStyle>
          <a:p>
            <a:r>
              <a:rPr lang="nl-BE" dirty="0"/>
              <a:t>Titelstijl van model bewerken</a:t>
            </a:r>
            <a:endParaRPr lang="nl-NL" dirty="0"/>
          </a:p>
        </p:txBody>
      </p:sp>
      <p:sp>
        <p:nvSpPr>
          <p:cNvPr id="6" name="Tijdelijke aanduiding voor tekst 2"/>
          <p:cNvSpPr>
            <a:spLocks noGrp="1"/>
          </p:cNvSpPr>
          <p:nvPr>
            <p:ph type="body" idx="1"/>
          </p:nvPr>
        </p:nvSpPr>
        <p:spPr>
          <a:xfrm>
            <a:off x="739632" y="5063787"/>
            <a:ext cx="5765260"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7" name="Tijdelijke aanduiding voor voettekst 5"/>
          <p:cNvSpPr>
            <a:spLocks noGrp="1"/>
          </p:cNvSpPr>
          <p:nvPr>
            <p:ph type="ftr" sz="quarter" idx="11"/>
          </p:nvPr>
        </p:nvSpPr>
        <p:spPr>
          <a:xfrm>
            <a:off x="7381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4287090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Afbeelding 2" descr="onderwijs achtergrond Eng 4-3-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1938"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3" r:id="rId1"/>
  </p:sldLayoutIdLst>
  <p:txStyles>
    <p:titleStyle>
      <a:lvl1pPr algn="l" defTabSz="457200" rtl="0" eaLnBrk="1" fontAlgn="base" hangingPunct="1">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Afbeelding 2" descr="41556_UMCU_PPT_subtro-4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4" r:id="rId1"/>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Afbeelding 1" descr="41556_UMCU_PPT_vervolg-1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22" r:id="rId6"/>
    <p:sldLayoutId id="2147484430" r:id="rId7"/>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i.koopman-4@umcutrecht.nl" TargetMode="External"/><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mailto:A.M.Algra-2@umcutrecht.n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microsoft.com/office/2018/10/relationships/comments" Target="../comments/modernComment_15D_BDB14FCE.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mailto:youngsit@umcutrecht.n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nsci.nl/" TargetMode="External"/><Relationship Id="rId2" Type="http://schemas.microsoft.com/office/2018/10/relationships/comments" Target="../comments/modernComment_174_191A235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org/content/article/moving-academic-ladder" TargetMode="External"/><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ubtitel 4"/>
          <p:cNvSpPr>
            <a:spLocks noGrp="1"/>
          </p:cNvSpPr>
          <p:nvPr>
            <p:ph type="subTitle" idx="1"/>
          </p:nvPr>
        </p:nvSpPr>
        <p:spPr bwMode="auto">
          <a:xfrm>
            <a:off x="1251751" y="4813917"/>
            <a:ext cx="7402513"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i="1" dirty="0"/>
          </a:p>
          <a:p>
            <a:pPr algn="ctr"/>
            <a:endParaRPr lang="nl-NL" i="1" dirty="0">
              <a:solidFill>
                <a:schemeClr val="tx2">
                  <a:lumMod val="50000"/>
                </a:schemeClr>
              </a:solidFill>
              <a:latin typeface="Segoe UI" pitchFamily="34" charset="0"/>
              <a:ea typeface="ＭＳ Ｐゴシック" charset="-128"/>
              <a:cs typeface="Segoe UI" pitchFamily="34" charset="0"/>
            </a:endParaRPr>
          </a:p>
          <a:p>
            <a:pPr algn="ctr"/>
            <a:r>
              <a:rPr lang="nl-NL" dirty="0">
                <a:latin typeface="Segoe UI" pitchFamily="34" charset="0"/>
                <a:ea typeface="ＭＳ Ｐゴシック" charset="-128"/>
                <a:cs typeface="Segoe UI" pitchFamily="34" charset="0"/>
              </a:rPr>
              <a:t>Inez Koopman &amp; Annemijn Algra</a:t>
            </a:r>
            <a:endParaRPr lang="en-GB" dirty="0">
              <a:latin typeface="Segoe UI" pitchFamily="34" charset="0"/>
              <a:ea typeface="ＭＳ Ｐゴシック" charset="-128"/>
              <a:cs typeface="Segoe UI" pitchFamily="34" charset="0"/>
            </a:endParaRPr>
          </a:p>
          <a:p>
            <a:pPr algn="ctr"/>
            <a:r>
              <a:rPr lang="en-GB" dirty="0">
                <a:latin typeface="Segoe UI" pitchFamily="34" charset="0"/>
                <a:ea typeface="ＭＳ Ｐゴシック" charset="-128"/>
                <a:cs typeface="Segoe UI" pitchFamily="34" charset="0"/>
              </a:rPr>
              <a:t>On behalf of Young Science in Transition</a:t>
            </a:r>
            <a:endParaRPr lang="nl-NL" dirty="0">
              <a:latin typeface="Segoe UI" pitchFamily="34" charset="0"/>
              <a:ea typeface="ＭＳ Ｐゴシック" charset="-128"/>
              <a:cs typeface="Segoe UI" pitchFamily="34" charset="0"/>
            </a:endParaRPr>
          </a:p>
        </p:txBody>
      </p:sp>
      <p:pic>
        <p:nvPicPr>
          <p:cNvPr id="3" name="Afbeelding 2" descr="Afbeelding met tekst&#10;&#10;Automatisch gegenereerde beschrijving">
            <a:extLst>
              <a:ext uri="{FF2B5EF4-FFF2-40B4-BE49-F238E27FC236}">
                <a16:creationId xmlns:a16="http://schemas.microsoft.com/office/drawing/2014/main" id="{790780A9-44F3-604B-8887-A452423F2B20}"/>
              </a:ext>
            </a:extLst>
          </p:cNvPr>
          <p:cNvPicPr>
            <a:picLocks noChangeAspect="1"/>
          </p:cNvPicPr>
          <p:nvPr/>
        </p:nvPicPr>
        <p:blipFill>
          <a:blip r:embed="rId2"/>
          <a:stretch>
            <a:fillRect/>
          </a:stretch>
        </p:blipFill>
        <p:spPr>
          <a:xfrm>
            <a:off x="0" y="2044083"/>
            <a:ext cx="9144000" cy="1954352"/>
          </a:xfrm>
          <a:prstGeom prst="rect">
            <a:avLst/>
          </a:prstGeom>
        </p:spPr>
      </p:pic>
    </p:spTree>
    <p:extLst>
      <p:ext uri="{BB962C8B-B14F-4D97-AF65-F5344CB8AC3E}">
        <p14:creationId xmlns:p14="http://schemas.microsoft.com/office/powerpoint/2010/main" val="4184963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en-US" dirty="0"/>
              <a:t>Many thanks to </a:t>
            </a:r>
          </a:p>
        </p:txBody>
      </p:sp>
      <p:pic>
        <p:nvPicPr>
          <p:cNvPr id="7" name="Picture 2" descr="Rinze Benedictus">
            <a:extLst>
              <a:ext uri="{FF2B5EF4-FFF2-40B4-BE49-F238E27FC236}">
                <a16:creationId xmlns:a16="http://schemas.microsoft.com/office/drawing/2014/main" id="{F4D738EE-02C9-7444-ADE7-80621F9D73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48" r="11433"/>
          <a:stretch/>
        </p:blipFill>
        <p:spPr bwMode="auto">
          <a:xfrm>
            <a:off x="1236759" y="1212059"/>
            <a:ext cx="1286857" cy="16431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p:nvPicPr>
        <p:blipFill>
          <a:blip r:embed="rId3"/>
          <a:stretch>
            <a:fillRect/>
          </a:stretch>
        </p:blipFill>
        <p:spPr>
          <a:xfrm>
            <a:off x="3843502" y="1188712"/>
            <a:ext cx="1288800" cy="1689802"/>
          </a:xfrm>
          <a:prstGeom prst="rect">
            <a:avLst/>
          </a:prstGeom>
          <a:ln>
            <a:solidFill>
              <a:schemeClr val="tx1"/>
            </a:solidFill>
          </a:ln>
        </p:spPr>
      </p:pic>
      <p:pic>
        <p:nvPicPr>
          <p:cNvPr id="9" name="Afbeelding 8"/>
          <p:cNvPicPr>
            <a:picLocks noChangeAspect="1"/>
          </p:cNvPicPr>
          <p:nvPr/>
        </p:nvPicPr>
        <p:blipFill>
          <a:blip r:embed="rId4"/>
          <a:stretch>
            <a:fillRect/>
          </a:stretch>
        </p:blipFill>
        <p:spPr>
          <a:xfrm>
            <a:off x="6452188" y="1199520"/>
            <a:ext cx="1288800" cy="1668187"/>
          </a:xfrm>
          <a:prstGeom prst="rect">
            <a:avLst/>
          </a:prstGeom>
          <a:ln>
            <a:solidFill>
              <a:schemeClr val="tx1"/>
            </a:solidFill>
          </a:ln>
        </p:spPr>
      </p:pic>
      <p:pic>
        <p:nvPicPr>
          <p:cNvPr id="10" name="Afbeelding 9"/>
          <p:cNvPicPr>
            <a:picLocks noChangeAspect="1"/>
          </p:cNvPicPr>
          <p:nvPr/>
        </p:nvPicPr>
        <p:blipFill rotWithShape="1">
          <a:blip r:embed="rId5"/>
          <a:srcRect l="8806" r="8806" b="4217"/>
          <a:stretch/>
        </p:blipFill>
        <p:spPr>
          <a:xfrm>
            <a:off x="3844473" y="3779902"/>
            <a:ext cx="1288800" cy="1666852"/>
          </a:xfrm>
          <a:prstGeom prst="rect">
            <a:avLst/>
          </a:prstGeom>
          <a:ln>
            <a:solidFill>
              <a:schemeClr val="tx1"/>
            </a:solidFill>
          </a:ln>
        </p:spPr>
      </p:pic>
      <p:pic>
        <p:nvPicPr>
          <p:cNvPr id="12" name="Afbeelding 11"/>
          <p:cNvPicPr>
            <a:picLocks noChangeAspect="1"/>
          </p:cNvPicPr>
          <p:nvPr/>
        </p:nvPicPr>
        <p:blipFill rotWithShape="1">
          <a:blip r:embed="rId6"/>
          <a:srcRect l="19852" t="2535" r="13358" b="2700"/>
          <a:stretch/>
        </p:blipFill>
        <p:spPr>
          <a:xfrm>
            <a:off x="6452673" y="3779902"/>
            <a:ext cx="1288800" cy="1666851"/>
          </a:xfrm>
          <a:prstGeom prst="rect">
            <a:avLst/>
          </a:prstGeom>
          <a:ln>
            <a:solidFill>
              <a:schemeClr val="tx1"/>
            </a:solidFill>
          </a:ln>
        </p:spPr>
      </p:pic>
      <p:pic>
        <p:nvPicPr>
          <p:cNvPr id="13" name="Afbeelding 12"/>
          <p:cNvPicPr>
            <a:picLocks noChangeAspect="1"/>
          </p:cNvPicPr>
          <p:nvPr/>
        </p:nvPicPr>
        <p:blipFill rotWithShape="1">
          <a:blip r:embed="rId7"/>
          <a:srcRect t="-1" b="3944"/>
          <a:stretch/>
        </p:blipFill>
        <p:spPr>
          <a:xfrm>
            <a:off x="1236273" y="3779902"/>
            <a:ext cx="1288800" cy="1666851"/>
          </a:xfrm>
          <a:prstGeom prst="rect">
            <a:avLst/>
          </a:prstGeom>
          <a:ln>
            <a:solidFill>
              <a:schemeClr val="tx1"/>
            </a:solidFill>
          </a:ln>
        </p:spPr>
      </p:pic>
      <p:sp>
        <p:nvSpPr>
          <p:cNvPr id="14" name="Tekstvak 13"/>
          <p:cNvSpPr txBox="1"/>
          <p:nvPr/>
        </p:nvSpPr>
        <p:spPr>
          <a:xfrm>
            <a:off x="1236274" y="2944234"/>
            <a:ext cx="1287342" cy="553998"/>
          </a:xfrm>
          <a:prstGeom prst="rect">
            <a:avLst/>
          </a:prstGeom>
          <a:noFill/>
          <a:ln>
            <a:solidFill>
              <a:schemeClr val="tx1"/>
            </a:solidFill>
          </a:ln>
        </p:spPr>
        <p:txBody>
          <a:bodyPr wrap="square" rtlCol="0">
            <a:spAutoFit/>
          </a:bodyPr>
          <a:lstStyle/>
          <a:p>
            <a:r>
              <a:rPr lang="en-US" sz="1000" dirty="0" err="1"/>
              <a:t>Rinze</a:t>
            </a:r>
            <a:r>
              <a:rPr lang="en-US" sz="1000" dirty="0"/>
              <a:t> Benedictus</a:t>
            </a:r>
          </a:p>
          <a:p>
            <a:r>
              <a:rPr lang="en-US" sz="1000" dirty="0"/>
              <a:t>Strategic policy advisor UMCU </a:t>
            </a:r>
          </a:p>
        </p:txBody>
      </p:sp>
      <p:sp>
        <p:nvSpPr>
          <p:cNvPr id="15" name="Tekstvak 14"/>
          <p:cNvSpPr txBox="1"/>
          <p:nvPr/>
        </p:nvSpPr>
        <p:spPr>
          <a:xfrm>
            <a:off x="3843502" y="2944234"/>
            <a:ext cx="1288800" cy="553998"/>
          </a:xfrm>
          <a:prstGeom prst="rect">
            <a:avLst/>
          </a:prstGeom>
          <a:noFill/>
          <a:ln>
            <a:solidFill>
              <a:schemeClr val="tx1"/>
            </a:solidFill>
          </a:ln>
        </p:spPr>
        <p:txBody>
          <a:bodyPr wrap="square" rtlCol="0">
            <a:spAutoFit/>
          </a:bodyPr>
          <a:lstStyle/>
          <a:p>
            <a:r>
              <a:rPr lang="en-US" sz="1000" dirty="0" err="1"/>
              <a:t>Elly</a:t>
            </a:r>
            <a:r>
              <a:rPr lang="en-US" sz="1000" dirty="0"/>
              <a:t> </a:t>
            </a:r>
            <a:r>
              <a:rPr lang="en-US" sz="1000" dirty="0" err="1"/>
              <a:t>Hol</a:t>
            </a:r>
            <a:endParaRPr lang="en-US" sz="1000" dirty="0"/>
          </a:p>
          <a:p>
            <a:r>
              <a:rPr lang="en-US" sz="1000" dirty="0"/>
              <a:t>Director education CEN</a:t>
            </a:r>
          </a:p>
        </p:txBody>
      </p:sp>
      <p:sp>
        <p:nvSpPr>
          <p:cNvPr id="16" name="Tekstvak 15"/>
          <p:cNvSpPr txBox="1"/>
          <p:nvPr/>
        </p:nvSpPr>
        <p:spPr>
          <a:xfrm>
            <a:off x="6452189" y="2944234"/>
            <a:ext cx="1288800" cy="553998"/>
          </a:xfrm>
          <a:prstGeom prst="rect">
            <a:avLst/>
          </a:prstGeom>
          <a:noFill/>
          <a:ln>
            <a:solidFill>
              <a:schemeClr val="tx1"/>
            </a:solidFill>
          </a:ln>
        </p:spPr>
        <p:txBody>
          <a:bodyPr wrap="square" rtlCol="0">
            <a:spAutoFit/>
          </a:bodyPr>
          <a:lstStyle/>
          <a:p>
            <a:r>
              <a:rPr lang="en-US" sz="1000" dirty="0"/>
              <a:t>Geert </a:t>
            </a:r>
            <a:r>
              <a:rPr lang="en-US" sz="1000" dirty="0" err="1"/>
              <a:t>Ramakers</a:t>
            </a:r>
            <a:endParaRPr lang="en-US" sz="1000" dirty="0"/>
          </a:p>
          <a:p>
            <a:r>
              <a:rPr lang="en-US" sz="1000" dirty="0"/>
              <a:t>Coordinator CEN</a:t>
            </a:r>
          </a:p>
          <a:p>
            <a:endParaRPr lang="en-US" sz="1000" dirty="0"/>
          </a:p>
        </p:txBody>
      </p:sp>
      <p:sp>
        <p:nvSpPr>
          <p:cNvPr id="17" name="Tekstvak 16"/>
          <p:cNvSpPr txBox="1"/>
          <p:nvPr/>
        </p:nvSpPr>
        <p:spPr>
          <a:xfrm>
            <a:off x="1236273" y="5528102"/>
            <a:ext cx="1287343" cy="553998"/>
          </a:xfrm>
          <a:prstGeom prst="rect">
            <a:avLst/>
          </a:prstGeom>
          <a:noFill/>
          <a:ln>
            <a:solidFill>
              <a:schemeClr val="tx1"/>
            </a:solidFill>
          </a:ln>
        </p:spPr>
        <p:txBody>
          <a:bodyPr wrap="square" rtlCol="0">
            <a:spAutoFit/>
          </a:bodyPr>
          <a:lstStyle/>
          <a:p>
            <a:r>
              <a:rPr lang="en-US" sz="1000" dirty="0"/>
              <a:t>Harold van </a:t>
            </a:r>
            <a:r>
              <a:rPr lang="en-US" sz="1000" dirty="0" err="1"/>
              <a:t>Rijen</a:t>
            </a:r>
            <a:endParaRPr lang="en-US" sz="1000" dirty="0"/>
          </a:p>
          <a:p>
            <a:r>
              <a:rPr lang="en-US" sz="1000" dirty="0"/>
              <a:t>Director GSLS</a:t>
            </a:r>
          </a:p>
          <a:p>
            <a:endParaRPr lang="en-US" sz="1000" dirty="0"/>
          </a:p>
        </p:txBody>
      </p:sp>
      <p:sp>
        <p:nvSpPr>
          <p:cNvPr id="18" name="Tekstvak 17"/>
          <p:cNvSpPr txBox="1"/>
          <p:nvPr/>
        </p:nvSpPr>
        <p:spPr>
          <a:xfrm>
            <a:off x="3843502" y="5531322"/>
            <a:ext cx="1288800" cy="553998"/>
          </a:xfrm>
          <a:prstGeom prst="rect">
            <a:avLst/>
          </a:prstGeom>
          <a:noFill/>
          <a:ln>
            <a:solidFill>
              <a:schemeClr val="tx1"/>
            </a:solidFill>
          </a:ln>
        </p:spPr>
        <p:txBody>
          <a:bodyPr wrap="square" rtlCol="0">
            <a:spAutoFit/>
          </a:bodyPr>
          <a:lstStyle/>
          <a:p>
            <a:r>
              <a:rPr lang="en-US" sz="1000" dirty="0" err="1"/>
              <a:t>Saskia</a:t>
            </a:r>
            <a:r>
              <a:rPr lang="en-US" sz="1000" dirty="0"/>
              <a:t> </a:t>
            </a:r>
            <a:r>
              <a:rPr lang="en-US" sz="1000" dirty="0" err="1"/>
              <a:t>Ebeling</a:t>
            </a:r>
            <a:endParaRPr lang="en-US" sz="1000" dirty="0"/>
          </a:p>
          <a:p>
            <a:r>
              <a:rPr lang="en-US" sz="1000" dirty="0"/>
              <a:t>Managing director GSLS</a:t>
            </a:r>
          </a:p>
        </p:txBody>
      </p:sp>
      <p:sp>
        <p:nvSpPr>
          <p:cNvPr id="19" name="Tekstvak 18"/>
          <p:cNvSpPr txBox="1"/>
          <p:nvPr/>
        </p:nvSpPr>
        <p:spPr>
          <a:xfrm>
            <a:off x="6452188" y="5533190"/>
            <a:ext cx="1288800" cy="553998"/>
          </a:xfrm>
          <a:prstGeom prst="rect">
            <a:avLst/>
          </a:prstGeom>
          <a:noFill/>
          <a:ln>
            <a:solidFill>
              <a:schemeClr val="tx1"/>
            </a:solidFill>
          </a:ln>
        </p:spPr>
        <p:txBody>
          <a:bodyPr wrap="square" rtlCol="0">
            <a:spAutoFit/>
          </a:bodyPr>
          <a:lstStyle/>
          <a:p>
            <a:r>
              <a:rPr lang="en-US" sz="1000" dirty="0" err="1"/>
              <a:t>Toine</a:t>
            </a:r>
            <a:r>
              <a:rPr lang="en-US" sz="1000" dirty="0"/>
              <a:t> Egberts</a:t>
            </a:r>
          </a:p>
          <a:p>
            <a:r>
              <a:rPr lang="en-US" sz="1000" dirty="0"/>
              <a:t>Director GSLS</a:t>
            </a:r>
          </a:p>
          <a:p>
            <a:r>
              <a:rPr lang="en-US" sz="1000" dirty="0"/>
              <a:t> </a:t>
            </a:r>
          </a:p>
        </p:txBody>
      </p:sp>
      <p:sp>
        <p:nvSpPr>
          <p:cNvPr id="2" name="Tekstvak 1"/>
          <p:cNvSpPr txBox="1"/>
          <p:nvPr/>
        </p:nvSpPr>
        <p:spPr>
          <a:xfrm>
            <a:off x="1580728" y="6371488"/>
            <a:ext cx="5861044" cy="584775"/>
          </a:xfrm>
          <a:prstGeom prst="rect">
            <a:avLst/>
          </a:prstGeom>
          <a:noFill/>
        </p:spPr>
        <p:txBody>
          <a:bodyPr wrap="square" rtlCol="0">
            <a:spAutoFit/>
          </a:bodyPr>
          <a:lstStyle/>
          <a:p>
            <a:r>
              <a:rPr lang="en-US" sz="1600" dirty="0"/>
              <a:t>Contact: </a:t>
            </a:r>
            <a:r>
              <a:rPr lang="en-US" sz="1600" dirty="0">
                <a:hlinkClick r:id="rId8"/>
              </a:rPr>
              <a:t>i.koopman-4@umcutrecht.nl</a:t>
            </a:r>
            <a:r>
              <a:rPr lang="en-US" sz="1600" dirty="0"/>
              <a:t>; </a:t>
            </a:r>
            <a:r>
              <a:rPr lang="en-US" sz="1600" dirty="0">
                <a:hlinkClick r:id="rId9"/>
              </a:rPr>
              <a:t>A.M.Algra-2@umcutrecht.nl</a:t>
            </a:r>
            <a:endParaRPr lang="en-US" sz="1600" dirty="0"/>
          </a:p>
          <a:p>
            <a:r>
              <a:rPr lang="en-US" sz="1600" dirty="0"/>
              <a:t> </a:t>
            </a:r>
          </a:p>
        </p:txBody>
      </p:sp>
    </p:spTree>
    <p:extLst>
      <p:ext uri="{BB962C8B-B14F-4D97-AF65-F5344CB8AC3E}">
        <p14:creationId xmlns:p14="http://schemas.microsoft.com/office/powerpoint/2010/main" val="554655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01288" y="474060"/>
            <a:ext cx="3775761" cy="817022"/>
          </a:xfrm>
        </p:spPr>
        <p:txBody>
          <a:bodyPr/>
          <a:lstStyle/>
          <a:p>
            <a:r>
              <a:rPr lang="en-US" dirty="0">
                <a:latin typeface="+mn-lt"/>
              </a:rPr>
              <a:t>Join us &amp; stay tuned</a:t>
            </a:r>
          </a:p>
        </p:txBody>
      </p:sp>
      <p:sp>
        <p:nvSpPr>
          <p:cNvPr id="5" name="Tijdelijke aanduiding voor inhoud 4"/>
          <p:cNvSpPr>
            <a:spLocks noGrp="1"/>
          </p:cNvSpPr>
          <p:nvPr>
            <p:ph idx="1"/>
          </p:nvPr>
        </p:nvSpPr>
        <p:spPr>
          <a:xfrm>
            <a:off x="739620" y="1291082"/>
            <a:ext cx="7543260" cy="1970733"/>
          </a:xfrm>
        </p:spPr>
        <p:txBody>
          <a:bodyPr/>
          <a:lstStyle/>
          <a:p>
            <a:pPr marL="0" indent="0">
              <a:buNone/>
            </a:pPr>
            <a:endParaRPr lang="nl-NL" dirty="0"/>
          </a:p>
          <a:p>
            <a:endParaRPr lang="nl-NL" dirty="0"/>
          </a:p>
          <a:p>
            <a:endParaRPr lang="nl-NL" dirty="0"/>
          </a:p>
          <a:p>
            <a:endParaRPr lang="nl-NL" dirty="0"/>
          </a:p>
          <a:p>
            <a:endParaRPr lang="nl-NL" dirty="0"/>
          </a:p>
        </p:txBody>
      </p:sp>
      <p:pic>
        <p:nvPicPr>
          <p:cNvPr id="8" name="Afbeelding 7">
            <a:extLst>
              <a:ext uri="{FF2B5EF4-FFF2-40B4-BE49-F238E27FC236}">
                <a16:creationId xmlns:a16="http://schemas.microsoft.com/office/drawing/2014/main" id="{871E9A60-086B-8142-8031-E31CA8FABE7B}"/>
              </a:ext>
            </a:extLst>
          </p:cNvPr>
          <p:cNvPicPr>
            <a:picLocks noChangeAspect="1"/>
          </p:cNvPicPr>
          <p:nvPr/>
        </p:nvPicPr>
        <p:blipFill>
          <a:blip r:embed="rId3"/>
          <a:stretch>
            <a:fillRect/>
          </a:stretch>
        </p:blipFill>
        <p:spPr>
          <a:xfrm>
            <a:off x="4284969" y="0"/>
            <a:ext cx="4859031" cy="6858000"/>
          </a:xfrm>
          <a:prstGeom prst="rect">
            <a:avLst/>
          </a:prstGeom>
        </p:spPr>
      </p:pic>
      <p:sp>
        <p:nvSpPr>
          <p:cNvPr id="9" name="Tekstvak 8">
            <a:extLst>
              <a:ext uri="{FF2B5EF4-FFF2-40B4-BE49-F238E27FC236}">
                <a16:creationId xmlns:a16="http://schemas.microsoft.com/office/drawing/2014/main" id="{2C602B79-9EB3-C341-A132-24054A4B012A}"/>
              </a:ext>
            </a:extLst>
          </p:cNvPr>
          <p:cNvSpPr txBox="1"/>
          <p:nvPr/>
        </p:nvSpPr>
        <p:spPr>
          <a:xfrm>
            <a:off x="257699" y="1467753"/>
            <a:ext cx="3862938" cy="4893647"/>
          </a:xfrm>
          <a:prstGeom prst="rect">
            <a:avLst/>
          </a:prstGeom>
          <a:noFill/>
        </p:spPr>
        <p:txBody>
          <a:bodyPr wrap="square" rtlCol="0">
            <a:spAutoFit/>
          </a:bodyPr>
          <a:lstStyle/>
          <a:p>
            <a:r>
              <a:rPr lang="nl-NL" b="1" dirty="0">
                <a:latin typeface="+mn-lt"/>
                <a:cs typeface="Segoe UI" panose="020B0502040204020203" pitchFamily="34" charset="0"/>
              </a:rPr>
              <a:t>Want </a:t>
            </a:r>
            <a:r>
              <a:rPr lang="nl-NL" b="1" dirty="0" err="1">
                <a:latin typeface="+mn-lt"/>
                <a:cs typeface="Segoe UI" panose="020B0502040204020203" pitchFamily="34" charset="0"/>
              </a:rPr>
              <a:t>to</a:t>
            </a:r>
            <a:r>
              <a:rPr lang="nl-NL" b="1" dirty="0">
                <a:latin typeface="+mn-lt"/>
                <a:cs typeface="Segoe UI" panose="020B0502040204020203" pitchFamily="34" charset="0"/>
              </a:rPr>
              <a:t> </a:t>
            </a:r>
            <a:r>
              <a:rPr lang="nl-NL" b="1" dirty="0" err="1">
                <a:latin typeface="+mn-lt"/>
                <a:cs typeface="Segoe UI" panose="020B0502040204020203" pitchFamily="34" charset="0"/>
              </a:rPr>
              <a:t>know</a:t>
            </a:r>
            <a:r>
              <a:rPr lang="nl-NL" b="1" dirty="0">
                <a:latin typeface="+mn-lt"/>
                <a:cs typeface="Segoe UI" panose="020B0502040204020203" pitchFamily="34" charset="0"/>
              </a:rPr>
              <a:t> more?</a:t>
            </a:r>
          </a:p>
          <a:p>
            <a:endParaRPr lang="nl-NL" b="1" dirty="0">
              <a:latin typeface="Segoe UI" panose="020B0502040204020203" pitchFamily="34" charset="0"/>
              <a:cs typeface="Segoe UI" panose="020B0502040204020203" pitchFamily="34" charset="0"/>
            </a:endParaRPr>
          </a:p>
          <a:p>
            <a:endParaRPr lang="nl-NL" b="1" dirty="0">
              <a:latin typeface="Segoe UI" panose="020B0502040204020203" pitchFamily="34" charset="0"/>
              <a:cs typeface="Segoe UI" panose="020B0502040204020203" pitchFamily="34" charset="0"/>
            </a:endParaRPr>
          </a:p>
          <a:p>
            <a:endParaRPr lang="nl-NL" b="1" dirty="0">
              <a:latin typeface="Segoe UI" panose="020B0502040204020203" pitchFamily="34" charset="0"/>
              <a:cs typeface="Segoe UI" panose="020B0502040204020203" pitchFamily="34" charset="0"/>
            </a:endParaRPr>
          </a:p>
          <a:p>
            <a:endParaRPr lang="nl-NL" b="1" dirty="0">
              <a:latin typeface="Segoe UI" panose="020B0502040204020203" pitchFamily="34" charset="0"/>
              <a:cs typeface="Segoe UI" panose="020B0502040204020203" pitchFamily="34" charset="0"/>
            </a:endParaRPr>
          </a:p>
          <a:p>
            <a:endParaRPr lang="nl-NL" b="1" dirty="0">
              <a:latin typeface="Segoe UI" panose="020B0502040204020203" pitchFamily="34" charset="0"/>
              <a:cs typeface="Segoe UI" panose="020B0502040204020203" pitchFamily="34" charset="0"/>
            </a:endParaRPr>
          </a:p>
          <a:p>
            <a:endParaRPr lang="nl-NL" b="1" dirty="0">
              <a:latin typeface="+mn-lt"/>
              <a:cs typeface="Segoe UI" panose="020B0502040204020203" pitchFamily="34" charset="0"/>
            </a:endParaRPr>
          </a:p>
          <a:p>
            <a:r>
              <a:rPr lang="nl-NL" b="1" dirty="0">
                <a:latin typeface="+mn-lt"/>
                <a:cs typeface="Segoe UI" panose="020B0502040204020203" pitchFamily="34" charset="0"/>
              </a:rPr>
              <a:t>Contact</a:t>
            </a:r>
          </a:p>
          <a:p>
            <a:r>
              <a:rPr lang="nl-NL" dirty="0">
                <a:latin typeface="+mn-lt"/>
                <a:cs typeface="Segoe UI" panose="020B0502040204020203" pitchFamily="34" charset="0"/>
                <a:hlinkClick r:id="rId4"/>
              </a:rPr>
              <a:t>youngsit@umcutrecht.nl</a:t>
            </a:r>
            <a:endParaRPr lang="nl-NL" dirty="0">
              <a:latin typeface="+mn-lt"/>
              <a:cs typeface="Segoe UI" panose="020B0502040204020203" pitchFamily="34" charset="0"/>
            </a:endParaRPr>
          </a:p>
          <a:p>
            <a:endParaRPr lang="nl-NL" dirty="0">
              <a:latin typeface="+mn-lt"/>
              <a:cs typeface="Segoe UI" panose="020B0502040204020203" pitchFamily="34" charset="0"/>
            </a:endParaRPr>
          </a:p>
          <a:p>
            <a:r>
              <a:rPr lang="nl-NL" b="1" dirty="0">
                <a:latin typeface="+mn-lt"/>
                <a:cs typeface="Segoe UI" panose="020B0502040204020203" pitchFamily="34" charset="0"/>
              </a:rPr>
              <a:t>Twitter: </a:t>
            </a:r>
            <a:r>
              <a:rPr lang="nl-NL" dirty="0">
                <a:latin typeface="+mn-lt"/>
                <a:cs typeface="Segoe UI" panose="020B0502040204020203" pitchFamily="34" charset="0"/>
              </a:rPr>
              <a:t>@</a:t>
            </a:r>
            <a:r>
              <a:rPr lang="nl-NL" dirty="0" err="1">
                <a:latin typeface="+mn-lt"/>
                <a:cs typeface="Segoe UI" panose="020B0502040204020203" pitchFamily="34" charset="0"/>
              </a:rPr>
              <a:t>SciTransitYoung</a:t>
            </a:r>
            <a:endParaRPr lang="nl-NL" dirty="0">
              <a:latin typeface="+mn-lt"/>
              <a:cs typeface="Segoe UI" panose="020B0502040204020203" pitchFamily="34" charset="0"/>
            </a:endParaRPr>
          </a:p>
          <a:p>
            <a:endParaRPr lang="nl-NL" dirty="0"/>
          </a:p>
          <a:p>
            <a:endParaRPr lang="nl-NL" dirty="0"/>
          </a:p>
        </p:txBody>
      </p:sp>
      <p:pic>
        <p:nvPicPr>
          <p:cNvPr id="11" name="Afbeelding 10">
            <a:extLst>
              <a:ext uri="{FF2B5EF4-FFF2-40B4-BE49-F238E27FC236}">
                <a16:creationId xmlns:a16="http://schemas.microsoft.com/office/drawing/2014/main" id="{1DC19E66-6026-1045-BFC6-2E85CECC34E0}"/>
              </a:ext>
            </a:extLst>
          </p:cNvPr>
          <p:cNvPicPr>
            <a:picLocks noChangeAspect="1"/>
          </p:cNvPicPr>
          <p:nvPr/>
        </p:nvPicPr>
        <p:blipFill rotWithShape="1">
          <a:blip r:embed="rId5">
            <a:extLst>
              <a:ext uri="{28A0092B-C50C-407E-A947-70E740481C1C}">
                <a14:useLocalDpi xmlns:a14="http://schemas.microsoft.com/office/drawing/2010/main" val="0"/>
              </a:ext>
            </a:extLst>
          </a:blip>
          <a:srcRect l="14350" t="6990" r="9736" b="19482"/>
          <a:stretch/>
        </p:blipFill>
        <p:spPr>
          <a:xfrm>
            <a:off x="1562428" y="2108104"/>
            <a:ext cx="1253480" cy="1311191"/>
          </a:xfrm>
          <a:prstGeom prst="rect">
            <a:avLst/>
          </a:prstGeom>
        </p:spPr>
      </p:pic>
    </p:spTree>
    <p:extLst>
      <p:ext uri="{BB962C8B-B14F-4D97-AF65-F5344CB8AC3E}">
        <p14:creationId xmlns:p14="http://schemas.microsoft.com/office/powerpoint/2010/main" val="3182514126"/>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en-GB" dirty="0"/>
              <a:t>Online demonstration</a:t>
            </a:r>
          </a:p>
        </p:txBody>
      </p:sp>
      <p:sp>
        <p:nvSpPr>
          <p:cNvPr id="5" name="Tijdelijke aanduiding voor inhoud 4"/>
          <p:cNvSpPr>
            <a:spLocks noGrp="1"/>
          </p:cNvSpPr>
          <p:nvPr>
            <p:ph idx="1"/>
          </p:nvPr>
        </p:nvSpPr>
        <p:spPr/>
        <p:txBody>
          <a:bodyPr/>
          <a:lstStyle/>
          <a:p>
            <a:r>
              <a:rPr lang="nl-NL" dirty="0" err="1">
                <a:hlinkClick r:id="rId3"/>
              </a:rPr>
              <a:t>InSci</a:t>
            </a:r>
            <a:r>
              <a:rPr lang="nl-NL" dirty="0">
                <a:hlinkClick r:id="rId3"/>
              </a:rPr>
              <a:t> portal</a:t>
            </a:r>
            <a:endParaRPr lang="en-GB" dirty="0"/>
          </a:p>
        </p:txBody>
      </p:sp>
    </p:spTree>
    <p:extLst>
      <p:ext uri="{BB962C8B-B14F-4D97-AF65-F5344CB8AC3E}">
        <p14:creationId xmlns:p14="http://schemas.microsoft.com/office/powerpoint/2010/main" val="421143385"/>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en-US" dirty="0"/>
              <a:t>PhD evaluation form ‘old format’  </a:t>
            </a:r>
            <a:br>
              <a:rPr lang="en-US" dirty="0"/>
            </a:br>
            <a:endParaRPr lang="en-US" dirty="0"/>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82" y="1697700"/>
            <a:ext cx="8851618" cy="2454651"/>
          </a:xfrm>
          <a:prstGeom prst="rect">
            <a:avLst/>
          </a:prstGeom>
        </p:spPr>
      </p:pic>
      <p:sp>
        <p:nvSpPr>
          <p:cNvPr id="13" name="Tekstvak 12"/>
          <p:cNvSpPr txBox="1"/>
          <p:nvPr/>
        </p:nvSpPr>
        <p:spPr>
          <a:xfrm>
            <a:off x="840052" y="4853659"/>
            <a:ext cx="5782115"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1C1C1C"/>
              </a:solidFill>
              <a:effectLst/>
              <a:uLnTx/>
              <a:uFillTx/>
              <a:latin typeface="Calibri" pitchFamily="34" charset="0"/>
              <a:ea typeface="ＭＳ Ｐゴシック" charset="-128"/>
              <a:cs typeface="+mn-cs"/>
            </a:endParaRPr>
          </a:p>
        </p:txBody>
      </p:sp>
      <p:pic>
        <p:nvPicPr>
          <p:cNvPr id="14" name="Afbeelding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82" y="4661340"/>
            <a:ext cx="8864299" cy="1007450"/>
          </a:xfrm>
          <a:prstGeom prst="rect">
            <a:avLst/>
          </a:prstGeom>
        </p:spPr>
      </p:pic>
    </p:spTree>
    <p:extLst>
      <p:ext uri="{BB962C8B-B14F-4D97-AF65-F5344CB8AC3E}">
        <p14:creationId xmlns:p14="http://schemas.microsoft.com/office/powerpoint/2010/main" val="341341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l="14350" t="6990" r="9736" b="19482"/>
          <a:stretch/>
        </p:blipFill>
        <p:spPr>
          <a:xfrm>
            <a:off x="9847679" y="-1674282"/>
            <a:ext cx="499383" cy="522375"/>
          </a:xfrm>
          <a:prstGeom prst="rect">
            <a:avLst/>
          </a:prstGeom>
        </p:spPr>
      </p:pic>
      <p:sp>
        <p:nvSpPr>
          <p:cNvPr id="7" name="Tekstvak 6"/>
          <p:cNvSpPr txBox="1"/>
          <p:nvPr/>
        </p:nvSpPr>
        <p:spPr>
          <a:xfrm>
            <a:off x="653788" y="1188712"/>
            <a:ext cx="7714924" cy="3539430"/>
          </a:xfrm>
          <a:prstGeom prst="rect">
            <a:avLst/>
          </a:prstGeom>
          <a:noFill/>
        </p:spPr>
        <p:txBody>
          <a:bodyPr wrap="square" rtlCol="0">
            <a:spAutoFit/>
          </a:bodyPr>
          <a:lstStyle/>
          <a:p>
            <a:r>
              <a:rPr lang="nl-NL" sz="2000" dirty="0" err="1"/>
              <a:t>Thinktank</a:t>
            </a:r>
            <a:r>
              <a:rPr lang="nl-NL" sz="2000" dirty="0"/>
              <a:t> 10-15 </a:t>
            </a:r>
            <a:r>
              <a:rPr lang="nl-NL" sz="2000" dirty="0" err="1"/>
              <a:t>ERCs</a:t>
            </a:r>
            <a:r>
              <a:rPr lang="nl-NL" sz="2000" dirty="0"/>
              <a:t> </a:t>
            </a:r>
            <a:r>
              <a:rPr lang="nl-NL" sz="2000" dirty="0" err="1"/>
              <a:t>with</a:t>
            </a:r>
            <a:r>
              <a:rPr lang="nl-NL" sz="2000" dirty="0"/>
              <a:t> 3 major goals:</a:t>
            </a:r>
          </a:p>
          <a:p>
            <a:endParaRPr lang="nl-NL" sz="2200" dirty="0"/>
          </a:p>
          <a:p>
            <a:pPr marL="342900" indent="-342900">
              <a:buFont typeface="Arial" panose="020B0604020202020204" pitchFamily="34" charset="0"/>
              <a:buChar char="•"/>
            </a:pPr>
            <a:r>
              <a:rPr lang="en-US" sz="2000" dirty="0"/>
              <a:t>Raise awareness regarding </a:t>
            </a:r>
          </a:p>
          <a:p>
            <a:pPr marL="800100" lvl="1" indent="-342900">
              <a:buFont typeface="Wingdings" panose="05000000000000000000" pitchFamily="2" charset="2"/>
              <a:buChar char="ü"/>
            </a:pPr>
            <a:r>
              <a:rPr lang="en-US" sz="2000" dirty="0"/>
              <a:t>Open Science</a:t>
            </a:r>
          </a:p>
          <a:p>
            <a:pPr marL="800100" lvl="1" indent="-342900">
              <a:buFont typeface="Wingdings" panose="05000000000000000000" pitchFamily="2" charset="2"/>
              <a:buChar char="ü"/>
            </a:pPr>
            <a:r>
              <a:rPr lang="en-US" sz="2000" dirty="0"/>
              <a:t>Team Science</a:t>
            </a:r>
          </a:p>
          <a:p>
            <a:pPr marL="800100" lvl="1" indent="-342900">
              <a:buFont typeface="Wingdings" panose="05000000000000000000" pitchFamily="2" charset="2"/>
              <a:buChar char="ü"/>
            </a:pPr>
            <a:r>
              <a:rPr lang="en-US" sz="2000" dirty="0"/>
              <a:t>Recognition &amp; Rewards</a:t>
            </a:r>
          </a:p>
          <a:p>
            <a:endParaRPr lang="en-US" sz="2000" dirty="0"/>
          </a:p>
          <a:p>
            <a:pPr marL="342900" indent="-342900">
              <a:buFont typeface="Arial" panose="020B0604020202020204" pitchFamily="34" charset="0"/>
              <a:buChar char="•"/>
            </a:pPr>
            <a:r>
              <a:rPr lang="en-US" sz="2000" dirty="0"/>
              <a:t>Promote engagement of ECRs in shaping the research environment accordingly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Create concrete actions with and for ERCs</a:t>
            </a:r>
            <a:endParaRPr lang="nl-NL" sz="2000" dirty="0"/>
          </a:p>
        </p:txBody>
      </p:sp>
      <p:grpSp>
        <p:nvGrpSpPr>
          <p:cNvPr id="3" name="Groep 2"/>
          <p:cNvGrpSpPr/>
          <p:nvPr/>
        </p:nvGrpSpPr>
        <p:grpSpPr>
          <a:xfrm>
            <a:off x="-292909" y="5570914"/>
            <a:ext cx="9666513" cy="1341496"/>
            <a:chOff x="-61471" y="5586169"/>
            <a:chExt cx="9666513" cy="1341496"/>
          </a:xfrm>
        </p:grpSpPr>
        <p:pic>
          <p:nvPicPr>
            <p:cNvPr id="1034" name="Picture 10" descr="Charisma HEHAKAYA | PhD Student | PhD Candidate | University Medical Center  Utrecht, Utrecht | UMC Utrecht | Division of Imaging &amp; Oncology">
              <a:extLst>
                <a:ext uri="{FF2B5EF4-FFF2-40B4-BE49-F238E27FC236}">
                  <a16:creationId xmlns:a16="http://schemas.microsoft.com/office/drawing/2014/main" id="{BDB9BEE6-12BF-444E-B224-3A731BF76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817" y="5586169"/>
              <a:ext cx="1293691" cy="12936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iana Branco – Nick Ramsey's Lab">
              <a:extLst>
                <a:ext uri="{FF2B5EF4-FFF2-40B4-BE49-F238E27FC236}">
                  <a16:creationId xmlns:a16="http://schemas.microsoft.com/office/drawing/2014/main" id="{03CFCE55-946C-C743-A5C0-FF49330955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643" y="5586169"/>
              <a:ext cx="1293691" cy="12936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inze Benedictus">
              <a:extLst>
                <a:ext uri="{FF2B5EF4-FFF2-40B4-BE49-F238E27FC236}">
                  <a16:creationId xmlns:a16="http://schemas.microsoft.com/office/drawing/2014/main" id="{F4D738EE-02C9-7444-ADE7-80621F9D73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035" y="5586169"/>
              <a:ext cx="1297121" cy="12971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 S.W. (Sander) van der Laan - UMC Utrecht">
              <a:extLst>
                <a:ext uri="{FF2B5EF4-FFF2-40B4-BE49-F238E27FC236}">
                  <a16:creationId xmlns:a16="http://schemas.microsoft.com/office/drawing/2014/main" id="{594636D0-2404-274D-BAAC-C0B38CC730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6811" y="5586169"/>
              <a:ext cx="878070" cy="1315735"/>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E82377D7-54AA-2049-8A88-B9436BCEF9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71" y="5586169"/>
              <a:ext cx="1041351" cy="1297121"/>
            </a:xfrm>
            <a:prstGeom prst="rect">
              <a:avLst/>
            </a:prstGeom>
          </p:spPr>
        </p:pic>
        <p:pic>
          <p:nvPicPr>
            <p:cNvPr id="1036" name="Picture 12" descr="Floris VALENTIJN | PhD Student | Doctor of Medicine | University Medical  Center Utrecht, Utrecht | UMC Utrecht | Department of Pathology">
              <a:extLst>
                <a:ext uri="{FF2B5EF4-FFF2-40B4-BE49-F238E27FC236}">
                  <a16:creationId xmlns:a16="http://schemas.microsoft.com/office/drawing/2014/main" id="{81CEA7FD-9961-A842-A1DB-659702979D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0438" y="5593853"/>
              <a:ext cx="1291749" cy="129174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sther Plomp | RDA">
              <a:extLst>
                <a:ext uri="{FF2B5EF4-FFF2-40B4-BE49-F238E27FC236}">
                  <a16:creationId xmlns:a16="http://schemas.microsoft.com/office/drawing/2014/main" id="{D1B79138-F070-B74C-B629-D2AFC71FD55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11722"/>
            <a:stretch/>
          </p:blipFill>
          <p:spPr bwMode="auto">
            <a:xfrm>
              <a:off x="1747787" y="5586169"/>
              <a:ext cx="768920" cy="130471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Klaske Siegersma (@klaskeeee) | Twitter">
              <a:extLst>
                <a:ext uri="{FF2B5EF4-FFF2-40B4-BE49-F238E27FC236}">
                  <a16:creationId xmlns:a16="http://schemas.microsoft.com/office/drawing/2014/main" id="{6DF9FF9E-5979-E947-88E5-F9E520400D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6314" y="5586169"/>
              <a:ext cx="878070" cy="132538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nge Stegeman – Open Science Community Utrecht">
              <a:extLst>
                <a:ext uri="{FF2B5EF4-FFF2-40B4-BE49-F238E27FC236}">
                  <a16:creationId xmlns:a16="http://schemas.microsoft.com/office/drawing/2014/main" id="{102880E0-0431-044C-80AE-1E1FCD847B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5080" y="5586169"/>
              <a:ext cx="1011166" cy="130495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50+ &quot;Vredeveldt&quot; profiles | LinkedIn">
              <a:extLst>
                <a:ext uri="{FF2B5EF4-FFF2-40B4-BE49-F238E27FC236}">
                  <a16:creationId xmlns:a16="http://schemas.microsoft.com/office/drawing/2014/main" id="{1DDA6B02-82DC-C249-911D-66D310A0CA1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7664"/>
            <a:stretch/>
          </p:blipFill>
          <p:spPr bwMode="auto">
            <a:xfrm>
              <a:off x="7375924" y="5586169"/>
              <a:ext cx="1104529" cy="1341496"/>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80453" y="5586169"/>
              <a:ext cx="1124589" cy="1313170"/>
            </a:xfrm>
            <a:prstGeom prst="rect">
              <a:avLst/>
            </a:prstGeom>
          </p:spPr>
        </p:pic>
      </p:grpSp>
      <p:sp>
        <p:nvSpPr>
          <p:cNvPr id="11" name="Titel 10"/>
          <p:cNvSpPr>
            <a:spLocks noGrp="1"/>
          </p:cNvSpPr>
          <p:nvPr>
            <p:ph type="title"/>
          </p:nvPr>
        </p:nvSpPr>
        <p:spPr/>
        <p:txBody>
          <a:bodyPr/>
          <a:lstStyle/>
          <a:p>
            <a:pPr algn="ctr"/>
            <a:r>
              <a:rPr lang="en-US" dirty="0"/>
              <a:t>Young Science in Transition </a:t>
            </a:r>
          </a:p>
        </p:txBody>
      </p:sp>
    </p:spTree>
    <p:extLst>
      <p:ext uri="{BB962C8B-B14F-4D97-AF65-F5344CB8AC3E}">
        <p14:creationId xmlns:p14="http://schemas.microsoft.com/office/powerpoint/2010/main" val="249281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en-US" dirty="0"/>
              <a:t>Concrete initiatives</a:t>
            </a:r>
          </a:p>
        </p:txBody>
      </p:sp>
      <p:sp>
        <p:nvSpPr>
          <p:cNvPr id="8" name="Tekstvak 7"/>
          <p:cNvSpPr txBox="1"/>
          <p:nvPr/>
        </p:nvSpPr>
        <p:spPr>
          <a:xfrm>
            <a:off x="837560" y="2889495"/>
            <a:ext cx="2182265" cy="461665"/>
          </a:xfrm>
          <a:prstGeom prst="rect">
            <a:avLst/>
          </a:prstGeom>
          <a:noFill/>
        </p:spPr>
        <p:txBody>
          <a:bodyPr wrap="square" rtlCol="0">
            <a:spAutoFit/>
          </a:bodyPr>
          <a:lstStyle/>
          <a:p>
            <a:r>
              <a:rPr lang="en-US" dirty="0">
                <a:solidFill>
                  <a:schemeClr val="bg1"/>
                </a:solidFill>
              </a:rPr>
              <a:t>PhD candidates</a:t>
            </a:r>
          </a:p>
        </p:txBody>
      </p:sp>
      <p:pic>
        <p:nvPicPr>
          <p:cNvPr id="5" name="Afbeelding 4"/>
          <p:cNvPicPr>
            <a:picLocks noChangeAspect="1"/>
          </p:cNvPicPr>
          <p:nvPr/>
        </p:nvPicPr>
        <p:blipFill>
          <a:blip r:embed="rId2"/>
          <a:stretch>
            <a:fillRect/>
          </a:stretch>
        </p:blipFill>
        <p:spPr>
          <a:xfrm>
            <a:off x="196572" y="1705399"/>
            <a:ext cx="8629354" cy="2246750"/>
          </a:xfrm>
          <a:prstGeom prst="rect">
            <a:avLst/>
          </a:prstGeom>
        </p:spPr>
      </p:pic>
      <p:pic>
        <p:nvPicPr>
          <p:cNvPr id="7" name="Afbeelding 6"/>
          <p:cNvPicPr>
            <a:picLocks noChangeAspect="1"/>
          </p:cNvPicPr>
          <p:nvPr/>
        </p:nvPicPr>
        <p:blipFill>
          <a:blip r:embed="rId3"/>
          <a:stretch>
            <a:fillRect/>
          </a:stretch>
        </p:blipFill>
        <p:spPr>
          <a:xfrm rot="5400000">
            <a:off x="3696862" y="2451482"/>
            <a:ext cx="1628775" cy="5019675"/>
          </a:xfrm>
          <a:prstGeom prst="rect">
            <a:avLst/>
          </a:prstGeom>
        </p:spPr>
      </p:pic>
      <p:sp>
        <p:nvSpPr>
          <p:cNvPr id="9" name="Tekstvak 8"/>
          <p:cNvSpPr txBox="1"/>
          <p:nvPr/>
        </p:nvSpPr>
        <p:spPr>
          <a:xfrm>
            <a:off x="2700553" y="1055271"/>
            <a:ext cx="3936856" cy="461665"/>
          </a:xfrm>
          <a:prstGeom prst="rect">
            <a:avLst/>
          </a:prstGeom>
          <a:noFill/>
        </p:spPr>
        <p:txBody>
          <a:bodyPr wrap="square" rtlCol="0">
            <a:spAutoFit/>
          </a:bodyPr>
          <a:lstStyle/>
          <a:p>
            <a:r>
              <a:rPr lang="en-US" dirty="0"/>
              <a:t>Career profiles UMC Utrecht</a:t>
            </a:r>
          </a:p>
        </p:txBody>
      </p:sp>
      <p:sp>
        <p:nvSpPr>
          <p:cNvPr id="10" name="Tekstvak 9"/>
          <p:cNvSpPr txBox="1"/>
          <p:nvPr/>
        </p:nvSpPr>
        <p:spPr>
          <a:xfrm>
            <a:off x="3327252" y="5970490"/>
            <a:ext cx="2367993" cy="461665"/>
          </a:xfrm>
          <a:prstGeom prst="rect">
            <a:avLst/>
          </a:prstGeom>
          <a:noFill/>
        </p:spPr>
        <p:txBody>
          <a:bodyPr wrap="square" rtlCol="0">
            <a:spAutoFit/>
          </a:bodyPr>
          <a:lstStyle/>
          <a:p>
            <a:pPr algn="ctr"/>
            <a:r>
              <a:rPr lang="en-US" dirty="0"/>
              <a:t>PhD candidates?</a:t>
            </a:r>
          </a:p>
        </p:txBody>
      </p:sp>
    </p:spTree>
    <p:extLst>
      <p:ext uri="{BB962C8B-B14F-4D97-AF65-F5344CB8AC3E}">
        <p14:creationId xmlns:p14="http://schemas.microsoft.com/office/powerpoint/2010/main" val="1113809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en-US" dirty="0"/>
              <a:t>PhD candidates </a:t>
            </a:r>
          </a:p>
        </p:txBody>
      </p:sp>
      <p:pic>
        <p:nvPicPr>
          <p:cNvPr id="2050" name="Picture 2" descr="https://www.science.org/do/10.5555/article.2382997/full/11%20Feb%202011.jpg"/>
          <p:cNvPicPr>
            <a:picLocks noChangeAspect="1" noChangeArrowheads="1"/>
          </p:cNvPicPr>
          <p:nvPr/>
        </p:nvPicPr>
        <p:blipFill rotWithShape="1">
          <a:blip r:embed="rId2">
            <a:extLst>
              <a:ext uri="{28A0092B-C50C-407E-A947-70E740481C1C}">
                <a14:useLocalDpi xmlns:a14="http://schemas.microsoft.com/office/drawing/2010/main" val="0"/>
              </a:ext>
            </a:extLst>
          </a:blip>
          <a:srcRect l="26299" r="18991"/>
          <a:stretch/>
        </p:blipFill>
        <p:spPr bwMode="auto">
          <a:xfrm>
            <a:off x="5036695" y="1728358"/>
            <a:ext cx="3795223" cy="390211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13978" y="6460957"/>
            <a:ext cx="3194706" cy="230832"/>
          </a:xfrm>
          <a:prstGeom prst="rect">
            <a:avLst/>
          </a:prstGeom>
          <a:noFill/>
        </p:spPr>
        <p:txBody>
          <a:bodyPr wrap="square" rtlCol="0">
            <a:spAutoFit/>
          </a:bodyPr>
          <a:lstStyle/>
          <a:p>
            <a:r>
              <a:rPr lang="en-US" sz="900" dirty="0"/>
              <a:t>Image credits:  </a:t>
            </a:r>
            <a:r>
              <a:rPr lang="en-US" sz="900" dirty="0">
                <a:hlinkClick r:id="rId3"/>
              </a:rPr>
              <a:t>Moving up the academic ladder | Science | AAAS</a:t>
            </a:r>
            <a:endParaRPr lang="en-US" sz="900" dirty="0"/>
          </a:p>
        </p:txBody>
      </p:sp>
      <p:sp>
        <p:nvSpPr>
          <p:cNvPr id="5" name="Tekstvak 4"/>
          <p:cNvSpPr txBox="1"/>
          <p:nvPr/>
        </p:nvSpPr>
        <p:spPr>
          <a:xfrm>
            <a:off x="739620" y="1188712"/>
            <a:ext cx="4297075" cy="5632311"/>
          </a:xfrm>
          <a:prstGeom prst="rect">
            <a:avLst/>
          </a:prstGeom>
          <a:noFill/>
        </p:spPr>
        <p:txBody>
          <a:bodyPr wrap="square" rtlCol="0">
            <a:spAutoFit/>
          </a:bodyPr>
          <a:lstStyle/>
          <a:p>
            <a:r>
              <a:rPr lang="en-US" dirty="0"/>
              <a:t>PhDs in academia</a:t>
            </a:r>
          </a:p>
          <a:p>
            <a:pPr marL="342900" indent="-342900">
              <a:buFont typeface="Arial" panose="020B0604020202020204" pitchFamily="34" charset="0"/>
              <a:buChar char="•"/>
            </a:pPr>
            <a:r>
              <a:rPr lang="en-US" dirty="0"/>
              <a:t>Large group with many who leave academia </a:t>
            </a:r>
          </a:p>
          <a:p>
            <a:pPr marL="342900" indent="-342900">
              <a:buFont typeface="Arial" panose="020B0604020202020204" pitchFamily="34" charset="0"/>
              <a:buChar char="•"/>
            </a:pPr>
            <a:r>
              <a:rPr lang="en-US" dirty="0"/>
              <a:t>PhDs do not always feel recognized for the work they do </a:t>
            </a:r>
          </a:p>
          <a:p>
            <a:pPr marL="342900" indent="-342900">
              <a:buFont typeface="Arial" panose="020B0604020202020204" pitchFamily="34" charset="0"/>
              <a:buChar char="•"/>
            </a:pPr>
            <a:endParaRPr lang="en-US" dirty="0"/>
          </a:p>
          <a:p>
            <a:endParaRPr lang="en-US" b="1" dirty="0"/>
          </a:p>
          <a:p>
            <a:r>
              <a:rPr lang="en-US" dirty="0"/>
              <a:t>New evaluation form</a:t>
            </a:r>
          </a:p>
          <a:p>
            <a:pPr marL="342900" indent="-342900">
              <a:buFont typeface="Arial" panose="020B0604020202020204" pitchFamily="34" charset="0"/>
              <a:buChar char="•"/>
            </a:pPr>
            <a:r>
              <a:rPr lang="en-US" dirty="0"/>
              <a:t>Bottom-up initiative </a:t>
            </a:r>
          </a:p>
          <a:p>
            <a:pPr marL="342900" indent="-342900">
              <a:buFont typeface="Arial" panose="020B0604020202020204" pitchFamily="34" charset="0"/>
              <a:buChar char="•"/>
            </a:pPr>
            <a:r>
              <a:rPr lang="en-US" dirty="0"/>
              <a:t>Less focus on </a:t>
            </a:r>
            <a:r>
              <a:rPr lang="en-US" dirty="0" err="1"/>
              <a:t>bibliometrics</a:t>
            </a:r>
            <a:endParaRPr lang="en-US" dirty="0"/>
          </a:p>
          <a:p>
            <a:pPr marL="342900" indent="-342900">
              <a:buFont typeface="Arial" panose="020B0604020202020204" pitchFamily="34" charset="0"/>
              <a:buChar char="•"/>
            </a:pPr>
            <a:r>
              <a:rPr lang="en-US" dirty="0"/>
              <a:t>More recognition for the work PhDs do</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15627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en-US" dirty="0"/>
              <a:t>New evaluation form (1)</a:t>
            </a:r>
          </a:p>
        </p:txBody>
      </p:sp>
      <p:sp>
        <p:nvSpPr>
          <p:cNvPr id="5" name="Tijdelijke aanduiding voor inhoud 4"/>
          <p:cNvSpPr>
            <a:spLocks noGrp="1"/>
          </p:cNvSpPr>
          <p:nvPr>
            <p:ph idx="1"/>
          </p:nvPr>
        </p:nvSpPr>
        <p:spPr>
          <a:xfrm>
            <a:off x="739620" y="1291082"/>
            <a:ext cx="7436192" cy="1360065"/>
          </a:xfrm>
        </p:spPr>
        <p:txBody>
          <a:bodyPr/>
          <a:lstStyle/>
          <a:p>
            <a:pPr marL="0" indent="0" algn="ctr">
              <a:buNone/>
            </a:pPr>
            <a:r>
              <a:rPr lang="en-US" dirty="0">
                <a:latin typeface="+mn-lt"/>
              </a:rPr>
              <a:t>1. PhD chapters</a:t>
            </a:r>
          </a:p>
          <a:p>
            <a:pPr marL="0" indent="0">
              <a:buNone/>
            </a:pPr>
            <a:endParaRPr lang="en-US" dirty="0"/>
          </a:p>
          <a:p>
            <a:pPr marL="0" indent="0" algn="ctr">
              <a:buNone/>
            </a:pPr>
            <a:r>
              <a:rPr lang="en-US" dirty="0">
                <a:latin typeface="+mn-lt"/>
              </a:rPr>
              <a:t>2.  PhD accomplishments</a:t>
            </a:r>
          </a:p>
        </p:txBody>
      </p:sp>
      <p:grpSp>
        <p:nvGrpSpPr>
          <p:cNvPr id="9" name="Groep 8"/>
          <p:cNvGrpSpPr/>
          <p:nvPr/>
        </p:nvGrpSpPr>
        <p:grpSpPr>
          <a:xfrm>
            <a:off x="1488559" y="2769040"/>
            <a:ext cx="6045382" cy="3396344"/>
            <a:chOff x="1236454" y="2412786"/>
            <a:chExt cx="6537930" cy="4184993"/>
          </a:xfrm>
        </p:grpSpPr>
        <p:pic>
          <p:nvPicPr>
            <p:cNvPr id="6" name="Afbeelding 5">
              <a:extLst>
                <a:ext uri="{FF2B5EF4-FFF2-40B4-BE49-F238E27FC236}">
                  <a16:creationId xmlns:a16="http://schemas.microsoft.com/office/drawing/2014/main" id="{AAB7E0D0-F149-524F-9252-CFA7300B2C7B}"/>
                </a:ext>
              </a:extLst>
            </p:cNvPr>
            <p:cNvPicPr>
              <a:picLocks noChangeAspect="1"/>
            </p:cNvPicPr>
            <p:nvPr/>
          </p:nvPicPr>
          <p:blipFill rotWithShape="1">
            <a:blip r:embed="rId2"/>
            <a:srcRect t="6064"/>
            <a:stretch/>
          </p:blipFill>
          <p:spPr>
            <a:xfrm>
              <a:off x="1236454" y="2412786"/>
              <a:ext cx="6537930" cy="4184993"/>
            </a:xfrm>
            <a:prstGeom prst="rect">
              <a:avLst/>
            </a:prstGeom>
          </p:spPr>
        </p:pic>
        <p:pic>
          <p:nvPicPr>
            <p:cNvPr id="7" name="Picture 10" descr="Types of Conflict in the Workplace &amp; Conflict Management Strategies 101">
              <a:extLst>
                <a:ext uri="{FF2B5EF4-FFF2-40B4-BE49-F238E27FC236}">
                  <a16:creationId xmlns:a16="http://schemas.microsoft.com/office/drawing/2014/main" id="{69E39BAB-4BA7-D648-95CD-C545A7115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854" y="3673862"/>
              <a:ext cx="2159014" cy="12110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Shaking hands is disgusting – here's what else you can do">
              <a:extLst>
                <a:ext uri="{FF2B5EF4-FFF2-40B4-BE49-F238E27FC236}">
                  <a16:creationId xmlns:a16="http://schemas.microsoft.com/office/drawing/2014/main" id="{D36CE07E-8C0D-9949-9DFD-49D9CFA9D1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716" y="3702180"/>
              <a:ext cx="2337757" cy="11518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4502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en-US" dirty="0"/>
              <a:t>New evaluation form (2)</a:t>
            </a:r>
          </a:p>
        </p:txBody>
      </p:sp>
      <p:sp>
        <p:nvSpPr>
          <p:cNvPr id="5" name="Tijdelijke aanduiding voor inhoud 4"/>
          <p:cNvSpPr>
            <a:spLocks noGrp="1"/>
          </p:cNvSpPr>
          <p:nvPr>
            <p:ph idx="1"/>
          </p:nvPr>
        </p:nvSpPr>
        <p:spPr>
          <a:xfrm>
            <a:off x="739620" y="1291081"/>
            <a:ext cx="7874182" cy="637611"/>
          </a:xfrm>
        </p:spPr>
        <p:txBody>
          <a:bodyPr/>
          <a:lstStyle/>
          <a:p>
            <a:pPr marL="0" indent="0" algn="ctr">
              <a:buNone/>
            </a:pPr>
            <a:r>
              <a:rPr lang="en-US" dirty="0">
                <a:latin typeface="+mn-lt"/>
              </a:rPr>
              <a:t>3. Self-assessment PhD candidate</a:t>
            </a:r>
          </a:p>
          <a:p>
            <a:pPr marL="0" indent="0" algn="ctr">
              <a:buNone/>
            </a:pPr>
            <a:endParaRPr lang="en-US" dirty="0">
              <a:latin typeface="+mn-lt"/>
            </a:endParaRPr>
          </a:p>
          <a:p>
            <a:pPr marL="0" indent="0" algn="ctr">
              <a:buNone/>
            </a:pPr>
            <a:endParaRPr lang="en-US" dirty="0">
              <a:latin typeface="+mn-lt"/>
            </a:endParaRPr>
          </a:p>
          <a:p>
            <a:pPr marL="0" indent="0" algn="ctr">
              <a:buNone/>
            </a:pPr>
            <a:endParaRPr lang="en-US" dirty="0">
              <a:latin typeface="+mn-lt"/>
            </a:endParaRPr>
          </a:p>
          <a:p>
            <a:pPr marL="0" indent="0" algn="ctr">
              <a:buNone/>
            </a:pPr>
            <a:endParaRPr lang="en-US" dirty="0">
              <a:latin typeface="+mn-lt"/>
            </a:endParaRPr>
          </a:p>
          <a:p>
            <a:pPr marL="0" indent="0" algn="ctr">
              <a:buNone/>
            </a:pPr>
            <a:endParaRPr lang="en-US" dirty="0">
              <a:latin typeface="+mn-lt"/>
            </a:endParaRPr>
          </a:p>
          <a:p>
            <a:pPr marL="0" indent="0" algn="ctr">
              <a:buNone/>
            </a:pPr>
            <a:endParaRPr lang="en-US" dirty="0">
              <a:latin typeface="+mn-lt"/>
            </a:endParaRPr>
          </a:p>
          <a:p>
            <a:pPr marL="0" indent="0" algn="ctr">
              <a:buNone/>
            </a:pPr>
            <a:endParaRPr lang="en-US" dirty="0">
              <a:latin typeface="+mn-lt"/>
            </a:endParaRPr>
          </a:p>
          <a:p>
            <a:pPr marL="0" indent="0" algn="ctr">
              <a:buNone/>
            </a:pPr>
            <a:endParaRPr lang="en-US" dirty="0">
              <a:latin typeface="+mn-lt"/>
            </a:endParaRPr>
          </a:p>
          <a:p>
            <a:pPr marL="0" indent="0" algn="ctr">
              <a:buNone/>
            </a:pPr>
            <a:endParaRPr lang="en-US" dirty="0">
              <a:latin typeface="+mn-lt"/>
            </a:endParaRPr>
          </a:p>
          <a:p>
            <a:pPr marL="0" indent="0" algn="ctr">
              <a:buNone/>
            </a:pPr>
            <a:endParaRPr lang="en-US" dirty="0">
              <a:latin typeface="+mn-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40" y="1747324"/>
            <a:ext cx="4768308" cy="404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hoek 6"/>
          <p:cNvSpPr/>
          <p:nvPr/>
        </p:nvSpPr>
        <p:spPr>
          <a:xfrm>
            <a:off x="921113" y="5935763"/>
            <a:ext cx="2949226" cy="430887"/>
          </a:xfrm>
          <a:prstGeom prst="rect">
            <a:avLst/>
          </a:prstGeom>
        </p:spPr>
        <p:txBody>
          <a:bodyPr wrap="square">
            <a:spAutoFit/>
          </a:bodyPr>
          <a:lstStyle/>
          <a:p>
            <a:r>
              <a:rPr lang="nl-NL" sz="2200" dirty="0"/>
              <a:t>PhD </a:t>
            </a:r>
            <a:r>
              <a:rPr lang="nl-NL" sz="2200" dirty="0" err="1"/>
              <a:t>Competence</a:t>
            </a:r>
            <a:r>
              <a:rPr lang="nl-NL" sz="2200" dirty="0"/>
              <a:t> model</a:t>
            </a:r>
          </a:p>
        </p:txBody>
      </p:sp>
      <p:pic>
        <p:nvPicPr>
          <p:cNvPr id="8" name="Afbeelding 7"/>
          <p:cNvPicPr>
            <a:picLocks noChangeAspect="1"/>
          </p:cNvPicPr>
          <p:nvPr/>
        </p:nvPicPr>
        <p:blipFill rotWithShape="1">
          <a:blip r:embed="rId3">
            <a:extLst>
              <a:ext uri="{28A0092B-C50C-407E-A947-70E740481C1C}">
                <a14:useLocalDpi xmlns:a14="http://schemas.microsoft.com/office/drawing/2010/main" val="0"/>
              </a:ext>
            </a:extLst>
          </a:blip>
          <a:srcRect l="55546"/>
          <a:stretch/>
        </p:blipFill>
        <p:spPr>
          <a:xfrm>
            <a:off x="4895614" y="1747324"/>
            <a:ext cx="4143600" cy="4043326"/>
          </a:xfrm>
          <a:prstGeom prst="rect">
            <a:avLst/>
          </a:prstGeom>
        </p:spPr>
      </p:pic>
      <p:sp>
        <p:nvSpPr>
          <p:cNvPr id="9" name="Rechthoek 8"/>
          <p:cNvSpPr/>
          <p:nvPr/>
        </p:nvSpPr>
        <p:spPr>
          <a:xfrm>
            <a:off x="5493214" y="5935762"/>
            <a:ext cx="2948400" cy="430887"/>
          </a:xfrm>
          <a:prstGeom prst="rect">
            <a:avLst/>
          </a:prstGeom>
        </p:spPr>
        <p:txBody>
          <a:bodyPr wrap="square">
            <a:spAutoFit/>
          </a:bodyPr>
          <a:lstStyle/>
          <a:p>
            <a:pPr algn="ctr"/>
            <a:r>
              <a:rPr lang="nl-NL" sz="2200" dirty="0"/>
              <a:t>Web-</a:t>
            </a:r>
            <a:r>
              <a:rPr lang="nl-NL" sz="2200" dirty="0" err="1"/>
              <a:t>based</a:t>
            </a:r>
            <a:r>
              <a:rPr lang="nl-NL" sz="2200" dirty="0"/>
              <a:t> tool</a:t>
            </a:r>
          </a:p>
        </p:txBody>
      </p:sp>
    </p:spTree>
    <p:extLst>
      <p:ext uri="{BB962C8B-B14F-4D97-AF65-F5344CB8AC3E}">
        <p14:creationId xmlns:p14="http://schemas.microsoft.com/office/powerpoint/2010/main" val="261321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en-US" dirty="0"/>
              <a:t>Grassroots initiative </a:t>
            </a:r>
            <a:endParaRPr lang="en-GB" dirty="0"/>
          </a:p>
        </p:txBody>
      </p:sp>
      <p:sp>
        <p:nvSpPr>
          <p:cNvPr id="10" name="Rechthoek 9"/>
          <p:cNvSpPr/>
          <p:nvPr/>
        </p:nvSpPr>
        <p:spPr>
          <a:xfrm>
            <a:off x="2747764" y="5560817"/>
            <a:ext cx="3526972" cy="707886"/>
          </a:xfrm>
          <a:prstGeom prst="rect">
            <a:avLst/>
          </a:prstGeom>
          <a:ln w="19050">
            <a:solidFill>
              <a:schemeClr val="tx1"/>
            </a:solidFill>
          </a:ln>
        </p:spPr>
        <p:txBody>
          <a:bodyPr wrap="square">
            <a:spAutoFit/>
          </a:bodyPr>
          <a:lstStyle/>
          <a:p>
            <a:pPr lvl="0" algn="ctr"/>
            <a:r>
              <a:rPr lang="en-US" sz="2000" dirty="0"/>
              <a:t>Implementation in a local PhD program +/- 200 PhDs </a:t>
            </a:r>
          </a:p>
        </p:txBody>
      </p:sp>
      <p:sp>
        <p:nvSpPr>
          <p:cNvPr id="11" name="Rechthoek 10"/>
          <p:cNvSpPr/>
          <p:nvPr/>
        </p:nvSpPr>
        <p:spPr>
          <a:xfrm>
            <a:off x="2048518" y="4524616"/>
            <a:ext cx="4925464" cy="400110"/>
          </a:xfrm>
          <a:prstGeom prst="rect">
            <a:avLst/>
          </a:prstGeom>
          <a:ln w="19050">
            <a:solidFill>
              <a:schemeClr val="tx1"/>
            </a:solidFill>
          </a:ln>
        </p:spPr>
        <p:txBody>
          <a:bodyPr wrap="square">
            <a:spAutoFit/>
          </a:bodyPr>
          <a:lstStyle/>
          <a:p>
            <a:pPr lvl="0" algn="ctr"/>
            <a:r>
              <a:rPr lang="en-US" sz="2000" dirty="0"/>
              <a:t>First round of feedback</a:t>
            </a:r>
          </a:p>
        </p:txBody>
      </p:sp>
      <p:sp>
        <p:nvSpPr>
          <p:cNvPr id="12" name="Rechthoek 11"/>
          <p:cNvSpPr/>
          <p:nvPr/>
        </p:nvSpPr>
        <p:spPr>
          <a:xfrm>
            <a:off x="1356954" y="3488416"/>
            <a:ext cx="6308592" cy="400110"/>
          </a:xfrm>
          <a:prstGeom prst="rect">
            <a:avLst/>
          </a:prstGeom>
          <a:ln w="19050">
            <a:solidFill>
              <a:schemeClr val="tx1"/>
            </a:solidFill>
          </a:ln>
        </p:spPr>
        <p:txBody>
          <a:bodyPr wrap="square">
            <a:spAutoFit/>
          </a:bodyPr>
          <a:lstStyle/>
          <a:p>
            <a:pPr lvl="0" algn="ctr"/>
            <a:r>
              <a:rPr lang="en-US" sz="2000" dirty="0"/>
              <a:t>Modernizing PhD competence tool </a:t>
            </a:r>
          </a:p>
        </p:txBody>
      </p:sp>
      <p:sp>
        <p:nvSpPr>
          <p:cNvPr id="13" name="Rechthoek 12"/>
          <p:cNvSpPr/>
          <p:nvPr/>
        </p:nvSpPr>
        <p:spPr>
          <a:xfrm>
            <a:off x="589527" y="2144440"/>
            <a:ext cx="7843446" cy="707886"/>
          </a:xfrm>
          <a:prstGeom prst="rect">
            <a:avLst/>
          </a:prstGeom>
          <a:ln w="19050">
            <a:solidFill>
              <a:schemeClr val="tx1"/>
            </a:solidFill>
          </a:ln>
        </p:spPr>
        <p:txBody>
          <a:bodyPr wrap="square">
            <a:spAutoFit/>
          </a:bodyPr>
          <a:lstStyle/>
          <a:p>
            <a:pPr lvl="0" algn="ctr"/>
            <a:r>
              <a:rPr lang="en-US" sz="2000" dirty="0"/>
              <a:t>Implementation in the Graduate School of Life Sciences (+/-1800 PhDs) with feedback and continuous improvement  </a:t>
            </a:r>
          </a:p>
        </p:txBody>
      </p:sp>
      <p:pic>
        <p:nvPicPr>
          <p:cNvPr id="16" name="Afbeelding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3097" y="371690"/>
            <a:ext cx="1136659" cy="1136659"/>
          </a:xfrm>
          <a:prstGeom prst="rect">
            <a:avLst/>
          </a:prstGeom>
        </p:spPr>
      </p:pic>
      <p:sp>
        <p:nvSpPr>
          <p:cNvPr id="5" name="Pijl-omhoog 4"/>
          <p:cNvSpPr/>
          <p:nvPr/>
        </p:nvSpPr>
        <p:spPr>
          <a:xfrm>
            <a:off x="192505" y="1961147"/>
            <a:ext cx="168443" cy="4084001"/>
          </a:xfrm>
          <a:prstGeom prst="upArrow">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988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4816815" y="1655796"/>
            <a:ext cx="3947591" cy="785791"/>
          </a:xfrm>
          <a:prstGeom prst="rect">
            <a:avLst/>
          </a:prstGeom>
        </p:spPr>
      </p:pic>
      <p:pic>
        <p:nvPicPr>
          <p:cNvPr id="1026" name="Picture 2" descr="H:\Downloads\Screenshot-2020-4-20 How young researchers can re-shape the evaluation of their 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24" y="1338151"/>
            <a:ext cx="4220198" cy="469286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4"/>
          <a:stretch>
            <a:fillRect/>
          </a:stretch>
        </p:blipFill>
        <p:spPr>
          <a:xfrm>
            <a:off x="4816815" y="2787957"/>
            <a:ext cx="4155665" cy="1566322"/>
          </a:xfrm>
          <a:prstGeom prst="rect">
            <a:avLst/>
          </a:prstGeom>
        </p:spPr>
      </p:pic>
      <p:pic>
        <p:nvPicPr>
          <p:cNvPr id="4" name="Afbeelding 3"/>
          <p:cNvPicPr>
            <a:picLocks noChangeAspect="1"/>
          </p:cNvPicPr>
          <p:nvPr/>
        </p:nvPicPr>
        <p:blipFill>
          <a:blip r:embed="rId5"/>
          <a:stretch>
            <a:fillRect/>
          </a:stretch>
        </p:blipFill>
        <p:spPr>
          <a:xfrm>
            <a:off x="4816815" y="4700649"/>
            <a:ext cx="4009547" cy="1166239"/>
          </a:xfrm>
          <a:prstGeom prst="rect">
            <a:avLst/>
          </a:prstGeom>
        </p:spPr>
      </p:pic>
      <p:sp>
        <p:nvSpPr>
          <p:cNvPr id="6" name="Titel 1"/>
          <p:cNvSpPr>
            <a:spLocks noGrp="1"/>
          </p:cNvSpPr>
          <p:nvPr>
            <p:ph type="title"/>
          </p:nvPr>
        </p:nvSpPr>
        <p:spPr>
          <a:xfrm>
            <a:off x="739620" y="371690"/>
            <a:ext cx="7543260" cy="817022"/>
          </a:xfrm>
        </p:spPr>
        <p:txBody>
          <a:bodyPr/>
          <a:lstStyle/>
          <a:p>
            <a:pPr algn="ctr"/>
            <a:r>
              <a:rPr lang="en-US" dirty="0"/>
              <a:t>Impact </a:t>
            </a:r>
          </a:p>
        </p:txBody>
      </p:sp>
    </p:spTree>
    <p:extLst>
      <p:ext uri="{BB962C8B-B14F-4D97-AF65-F5344CB8AC3E}">
        <p14:creationId xmlns:p14="http://schemas.microsoft.com/office/powerpoint/2010/main" val="1527585214"/>
      </p:ext>
    </p:extLst>
  </p:cSld>
  <p:clrMapOvr>
    <a:masterClrMapping/>
  </p:clrMapOvr>
</p:sld>
</file>

<file path=ppt/theme/theme1.xml><?xml version="1.0" encoding="utf-8"?>
<a:theme xmlns:a="http://schemas.openxmlformats.org/drawingml/2006/main" name="UMC cyaan Onderzoek_ENG">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0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5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55805915088E44BA7B45EAE3320B8E" ma:contentTypeVersion="27" ma:contentTypeDescription="Een nieuw document maken." ma:contentTypeScope="" ma:versionID="8a7593904d335e69c49aa5ef91bead3c">
  <xsd:schema xmlns:xsd="http://www.w3.org/2001/XMLSchema" xmlns:xs="http://www.w3.org/2001/XMLSchema" xmlns:p="http://schemas.microsoft.com/office/2006/metadata/properties" xmlns:ns1="http://schemas.microsoft.com/sharepoint/v3" xmlns:ns2="d0d0f197-3d5e-4fe8-a0ca-107cc2f0a84a" targetNamespace="http://schemas.microsoft.com/office/2006/metadata/properties" ma:root="true" ma:fieldsID="b3691d71369ff7824da25229d210ec29" ns1:_="" ns2:_="">
    <xsd:import namespace="http://schemas.microsoft.com/sharepoint/v3"/>
    <xsd:import namespace="d0d0f197-3d5e-4fe8-a0ca-107cc2f0a84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5"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d0f197-3d5e-4fe8-a0ca-107cc2f0a84a" elementFormDefault="qualified">
    <xsd:import namespace="http://schemas.microsoft.com/office/2006/documentManagement/types"/>
    <xsd:import namespace="http://schemas.microsoft.com/office/infopath/2007/PartnerControls"/>
    <xsd:element name="SharedWithUsers" ma:index="10"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hou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CustomProperties xmlns="http://www.documentaal.nl/CustomProperties"/>
</file>

<file path=customXml/itemProps1.xml><?xml version="1.0" encoding="utf-8"?>
<ds:datastoreItem xmlns:ds="http://schemas.openxmlformats.org/officeDocument/2006/customXml" ds:itemID="{55021579-2E82-4416-994B-E6573D99BB3D}">
  <ds:schemaRefs>
    <ds:schemaRef ds:uri="http://schemas.microsoft.com/sharepoint/v3/contenttype/forms"/>
  </ds:schemaRefs>
</ds:datastoreItem>
</file>

<file path=customXml/itemProps2.xml><?xml version="1.0" encoding="utf-8"?>
<ds:datastoreItem xmlns:ds="http://schemas.openxmlformats.org/officeDocument/2006/customXml" ds:itemID="{91D03EE2-7E96-4D35-9190-3EEE51192E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d0f197-3d5e-4fe8-a0ca-107cc2f0a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922133-D4F3-4731-AB5A-D0E298B1AAE3}">
  <ds:schemaRefs>
    <ds:schemaRef ds:uri="http://purl.org/dc/elements/1.1/"/>
    <ds:schemaRef ds:uri="http://www.w3.org/XML/1998/namespace"/>
    <ds:schemaRef ds:uri="http://schemas.microsoft.com/office/2006/documentManagement/types"/>
    <ds:schemaRef ds:uri="http://schemas.openxmlformats.org/package/2006/metadata/core-properties"/>
    <ds:schemaRef ds:uri="d0d0f197-3d5e-4fe8-a0ca-107cc2f0a84a"/>
    <ds:schemaRef ds:uri="http://schemas.microsoft.com/office/2006/metadata/properties"/>
    <ds:schemaRef ds:uri="http://schemas.microsoft.com/sharepoint/v3"/>
    <ds:schemaRef ds:uri="http://purl.org/dc/dcmitype/"/>
    <ds:schemaRef ds:uri="http://schemas.microsoft.com/office/infopath/2007/PartnerControls"/>
    <ds:schemaRef ds:uri="http://purl.org/dc/terms/"/>
  </ds:schemaRefs>
</ds:datastoreItem>
</file>

<file path=customXml/itemProps4.xml><?xml version="1.0" encoding="utf-8"?>
<ds:datastoreItem xmlns:ds="http://schemas.openxmlformats.org/officeDocument/2006/customXml" ds:itemID="{8EF818DA-9DA0-425B-B411-43EFA7611236}">
  <ds:schemaRefs>
    <ds:schemaRef ds:uri="http://www.documentaal.nl/CustomProperties"/>
  </ds:schemaRefs>
</ds:datastoreItem>
</file>

<file path=docProps/app.xml><?xml version="1.0" encoding="utf-8"?>
<Properties xmlns="http://schemas.openxmlformats.org/officeDocument/2006/extended-properties" xmlns:vt="http://schemas.openxmlformats.org/officeDocument/2006/docPropsVTypes">
  <Template>UMC cyaan Onderzoek_ENG</Template>
  <TotalTime>1310</TotalTime>
  <Words>265</Words>
  <Application>Microsoft Office PowerPoint</Application>
  <PresentationFormat>Diavoorstelling (4:3)</PresentationFormat>
  <Paragraphs>86</Paragraphs>
  <Slides>12</Slides>
  <Notes>0</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12</vt:i4>
      </vt:variant>
    </vt:vector>
  </HeadingPairs>
  <TitlesOfParts>
    <vt:vector size="20" baseType="lpstr">
      <vt:lpstr>Arial</vt:lpstr>
      <vt:lpstr>Calibri</vt:lpstr>
      <vt:lpstr>Myriad Pro</vt:lpstr>
      <vt:lpstr>Segoe UI</vt:lpstr>
      <vt:lpstr>Wingdings</vt:lpstr>
      <vt:lpstr>UMC cyaan Onderzoek_ENG</vt:lpstr>
      <vt:lpstr>10_Standaardthema</vt:lpstr>
      <vt:lpstr>15_Standaardthema</vt:lpstr>
      <vt:lpstr>PowerPoint-presentatie</vt:lpstr>
      <vt:lpstr>PhD evaluation form ‘old format’   </vt:lpstr>
      <vt:lpstr>Young Science in Transition </vt:lpstr>
      <vt:lpstr>Concrete initiatives</vt:lpstr>
      <vt:lpstr>PhD candidates </vt:lpstr>
      <vt:lpstr>New evaluation form (1)</vt:lpstr>
      <vt:lpstr>New evaluation form (2)</vt:lpstr>
      <vt:lpstr>Grassroots initiative </vt:lpstr>
      <vt:lpstr>Impact </vt:lpstr>
      <vt:lpstr>Many thanks to </vt:lpstr>
      <vt:lpstr>Join us &amp; stay tuned</vt:lpstr>
      <vt:lpstr>Online demonstration</vt:lpstr>
    </vt:vector>
  </TitlesOfParts>
  <Company>UMC Utrecht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khoiting</dc:creator>
  <cp:lastModifiedBy>Marjan van Hunnik</cp:lastModifiedBy>
  <cp:revision>100</cp:revision>
  <cp:lastPrinted>2020-01-15T16:02:20Z</cp:lastPrinted>
  <dcterms:created xsi:type="dcterms:W3CDTF">2013-12-10T14:19:19Z</dcterms:created>
  <dcterms:modified xsi:type="dcterms:W3CDTF">2022-04-29T13:41:12Z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0x0101004355805915088E44BA7B45EAE3320B8E</vt:lpwstr>
  </property>
</Properties>
</file>