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6" y="2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hyperlink" Target="mailto:sarah.thin@maastrichtuniversity.nl" TargetMode="External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hyperlink" Target="mailto:sarah.thin@maastrichtuniversity.nl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128127-5DF5-4D75-AD18-62BA120766B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426E85D-E7A3-43C1-A98F-0A4261DCEB28}">
      <dgm:prSet/>
      <dgm:spPr/>
      <dgm:t>
        <a:bodyPr/>
        <a:lstStyle/>
        <a:p>
          <a:r>
            <a:rPr lang="en-GB" dirty="0"/>
            <a:t>Main barriers identified: </a:t>
          </a:r>
          <a:endParaRPr lang="en-US" dirty="0"/>
        </a:p>
      </dgm:t>
    </dgm:pt>
    <dgm:pt modelId="{0018C2D3-F15B-45F6-AE59-B823CB0E5CF9}" type="parTrans" cxnId="{7C1FD073-E7BC-4FAF-99B1-50491DC344E1}">
      <dgm:prSet/>
      <dgm:spPr/>
      <dgm:t>
        <a:bodyPr/>
        <a:lstStyle/>
        <a:p>
          <a:endParaRPr lang="en-US"/>
        </a:p>
      </dgm:t>
    </dgm:pt>
    <dgm:pt modelId="{B71ECC10-73AE-4A3B-9AC4-F706A6377B41}" type="sibTrans" cxnId="{7C1FD073-E7BC-4FAF-99B1-50491DC344E1}">
      <dgm:prSet/>
      <dgm:spPr/>
      <dgm:t>
        <a:bodyPr/>
        <a:lstStyle/>
        <a:p>
          <a:endParaRPr lang="en-US"/>
        </a:p>
      </dgm:t>
    </dgm:pt>
    <dgm:pt modelId="{82D2268C-7C13-4164-B612-9395D05FAD89}">
      <dgm:prSet/>
      <dgm:spPr/>
      <dgm:t>
        <a:bodyPr/>
        <a:lstStyle/>
        <a:p>
          <a:r>
            <a:rPr lang="en-US" dirty="0"/>
            <a:t>Lack of (information about) opportunities. </a:t>
          </a:r>
        </a:p>
      </dgm:t>
    </dgm:pt>
    <dgm:pt modelId="{EF29671C-1900-4E3E-B3F1-7367063716B7}" type="parTrans" cxnId="{E20FCB40-D4F3-466E-A833-0D77FFA1DA19}">
      <dgm:prSet/>
      <dgm:spPr/>
      <dgm:t>
        <a:bodyPr/>
        <a:lstStyle/>
        <a:p>
          <a:endParaRPr lang="en-US"/>
        </a:p>
      </dgm:t>
    </dgm:pt>
    <dgm:pt modelId="{31BDF16A-080F-4A3B-92F5-FA6EEA7754F8}" type="sibTrans" cxnId="{E20FCB40-D4F3-466E-A833-0D77FFA1DA19}">
      <dgm:prSet/>
      <dgm:spPr/>
      <dgm:t>
        <a:bodyPr/>
        <a:lstStyle/>
        <a:p>
          <a:endParaRPr lang="en-US"/>
        </a:p>
      </dgm:t>
    </dgm:pt>
    <dgm:pt modelId="{9A0C13E4-E6D0-4C47-9583-C46269387517}">
      <dgm:prSet/>
      <dgm:spPr/>
      <dgm:t>
        <a:bodyPr/>
        <a:lstStyle/>
        <a:p>
          <a:r>
            <a:rPr lang="en-US"/>
            <a:t>Lack of information about what skills/experiences are important/needed; lack of transparency as regards hiring criteria.</a:t>
          </a:r>
          <a:endParaRPr lang="en-US" dirty="0"/>
        </a:p>
      </dgm:t>
    </dgm:pt>
    <dgm:pt modelId="{5B3895A8-B262-4E3E-A329-EB37A04DFA10}" type="parTrans" cxnId="{F4B0B66B-4A01-4810-B981-B4E57FC16758}">
      <dgm:prSet/>
      <dgm:spPr/>
      <dgm:t>
        <a:bodyPr/>
        <a:lstStyle/>
        <a:p>
          <a:endParaRPr lang="en-GB"/>
        </a:p>
      </dgm:t>
    </dgm:pt>
    <dgm:pt modelId="{000EE3F4-BAD3-4B81-897A-BF6D8548B2AC}" type="sibTrans" cxnId="{F4B0B66B-4A01-4810-B981-B4E57FC16758}">
      <dgm:prSet/>
      <dgm:spPr/>
      <dgm:t>
        <a:bodyPr/>
        <a:lstStyle/>
        <a:p>
          <a:endParaRPr lang="en-GB"/>
        </a:p>
      </dgm:t>
    </dgm:pt>
    <dgm:pt modelId="{6D69CC17-73E3-4719-BD71-DDB42A2298CB}">
      <dgm:prSet/>
      <dgm:spPr/>
      <dgm:t>
        <a:bodyPr/>
        <a:lstStyle/>
        <a:p>
          <a:r>
            <a:rPr lang="en-US"/>
            <a:t>Lack of information about what is already being done/the ‘hidden work’ problem</a:t>
          </a:r>
          <a:endParaRPr lang="en-US" dirty="0"/>
        </a:p>
      </dgm:t>
    </dgm:pt>
    <dgm:pt modelId="{2F301F83-93F8-4A9C-AD19-6B16199AC52F}" type="parTrans" cxnId="{5BE0BF85-092B-46FE-A11D-DCB82CA57D17}">
      <dgm:prSet/>
      <dgm:spPr/>
      <dgm:t>
        <a:bodyPr/>
        <a:lstStyle/>
        <a:p>
          <a:endParaRPr lang="en-GB"/>
        </a:p>
      </dgm:t>
    </dgm:pt>
    <dgm:pt modelId="{8AC1FE9D-E66E-4DE3-A298-0CF189872DD9}" type="sibTrans" cxnId="{5BE0BF85-092B-46FE-A11D-DCB82CA57D17}">
      <dgm:prSet/>
      <dgm:spPr/>
      <dgm:t>
        <a:bodyPr/>
        <a:lstStyle/>
        <a:p>
          <a:endParaRPr lang="en-GB"/>
        </a:p>
      </dgm:t>
    </dgm:pt>
    <dgm:pt modelId="{A18C5C9C-E662-4255-8712-F0A9853CAC08}">
      <dgm:prSet/>
      <dgm:spPr/>
      <dgm:t>
        <a:bodyPr/>
        <a:lstStyle/>
        <a:p>
          <a:r>
            <a:rPr lang="en-GB" dirty="0"/>
            <a:t>Time and capacity</a:t>
          </a:r>
        </a:p>
      </dgm:t>
    </dgm:pt>
    <dgm:pt modelId="{F1F6ACFC-28FE-4A5D-A59F-579AF39F1D61}" type="parTrans" cxnId="{D16EE1E1-41DD-41B5-863E-097B2F7C089E}">
      <dgm:prSet/>
      <dgm:spPr/>
      <dgm:t>
        <a:bodyPr/>
        <a:lstStyle/>
        <a:p>
          <a:endParaRPr lang="en-GB"/>
        </a:p>
      </dgm:t>
    </dgm:pt>
    <dgm:pt modelId="{48B9DA2D-6418-4312-83F2-A6A0F39369E4}" type="sibTrans" cxnId="{D16EE1E1-41DD-41B5-863E-097B2F7C089E}">
      <dgm:prSet/>
      <dgm:spPr/>
      <dgm:t>
        <a:bodyPr/>
        <a:lstStyle/>
        <a:p>
          <a:endParaRPr lang="en-GB"/>
        </a:p>
      </dgm:t>
    </dgm:pt>
    <dgm:pt modelId="{6AAEBA90-7DFB-4580-80E5-B144E14DD6DF}" type="pres">
      <dgm:prSet presAssocID="{CC128127-5DF5-4D75-AD18-62BA120766B2}" presName="linear" presStyleCnt="0">
        <dgm:presLayoutVars>
          <dgm:dir/>
          <dgm:animLvl val="lvl"/>
          <dgm:resizeHandles val="exact"/>
        </dgm:presLayoutVars>
      </dgm:prSet>
      <dgm:spPr/>
    </dgm:pt>
    <dgm:pt modelId="{1BA6C4CE-AF0B-4800-BF37-CC250F973843}" type="pres">
      <dgm:prSet presAssocID="{E426E85D-E7A3-43C1-A98F-0A4261DCEB28}" presName="parentLin" presStyleCnt="0"/>
      <dgm:spPr/>
    </dgm:pt>
    <dgm:pt modelId="{932C4BA7-D471-4610-BE69-61B7A0FBBDB0}" type="pres">
      <dgm:prSet presAssocID="{E426E85D-E7A3-43C1-A98F-0A4261DCEB28}" presName="parentLeftMargin" presStyleLbl="node1" presStyleIdx="0" presStyleCnt="1"/>
      <dgm:spPr/>
    </dgm:pt>
    <dgm:pt modelId="{AC4DE8A0-B311-4070-9464-9F5C667BAF46}" type="pres">
      <dgm:prSet presAssocID="{E426E85D-E7A3-43C1-A98F-0A4261DCEB28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CD2EC8D6-CBF4-4272-95FE-8EFD596698E8}" type="pres">
      <dgm:prSet presAssocID="{E426E85D-E7A3-43C1-A98F-0A4261DCEB28}" presName="negativeSpace" presStyleCnt="0"/>
      <dgm:spPr/>
    </dgm:pt>
    <dgm:pt modelId="{758588F1-EC56-41E0-98B3-DAF8D7D2EEDE}" type="pres">
      <dgm:prSet presAssocID="{E426E85D-E7A3-43C1-A98F-0A4261DCEB28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7ED3141A-5BD2-45C2-8112-DFB01D655717}" type="presOf" srcId="{9A0C13E4-E6D0-4C47-9583-C46269387517}" destId="{758588F1-EC56-41E0-98B3-DAF8D7D2EEDE}" srcOrd="0" destOrd="1" presId="urn:microsoft.com/office/officeart/2005/8/layout/list1"/>
    <dgm:cxn modelId="{E20FCB40-D4F3-466E-A833-0D77FFA1DA19}" srcId="{E426E85D-E7A3-43C1-A98F-0A4261DCEB28}" destId="{82D2268C-7C13-4164-B612-9395D05FAD89}" srcOrd="0" destOrd="0" parTransId="{EF29671C-1900-4E3E-B3F1-7367063716B7}" sibTransId="{31BDF16A-080F-4A3B-92F5-FA6EEA7754F8}"/>
    <dgm:cxn modelId="{08D27B63-9BCA-4991-B0A1-D84E07D6C05F}" type="presOf" srcId="{82D2268C-7C13-4164-B612-9395D05FAD89}" destId="{758588F1-EC56-41E0-98B3-DAF8D7D2EEDE}" srcOrd="0" destOrd="0" presId="urn:microsoft.com/office/officeart/2005/8/layout/list1"/>
    <dgm:cxn modelId="{D5E65A66-9633-4608-B6F0-33BB5DF0F93A}" type="presOf" srcId="{A18C5C9C-E662-4255-8712-F0A9853CAC08}" destId="{758588F1-EC56-41E0-98B3-DAF8D7D2EEDE}" srcOrd="0" destOrd="3" presId="urn:microsoft.com/office/officeart/2005/8/layout/list1"/>
    <dgm:cxn modelId="{208F2447-66CC-4BCC-8A37-B62CAEEB5D3E}" type="presOf" srcId="{6D69CC17-73E3-4719-BD71-DDB42A2298CB}" destId="{758588F1-EC56-41E0-98B3-DAF8D7D2EEDE}" srcOrd="0" destOrd="2" presId="urn:microsoft.com/office/officeart/2005/8/layout/list1"/>
    <dgm:cxn modelId="{F4B0B66B-4A01-4810-B981-B4E57FC16758}" srcId="{E426E85D-E7A3-43C1-A98F-0A4261DCEB28}" destId="{9A0C13E4-E6D0-4C47-9583-C46269387517}" srcOrd="1" destOrd="0" parTransId="{5B3895A8-B262-4E3E-A329-EB37A04DFA10}" sibTransId="{000EE3F4-BAD3-4B81-897A-BF6D8548B2AC}"/>
    <dgm:cxn modelId="{67AC4950-18A9-4CE5-A37B-B67CF20D215A}" type="presOf" srcId="{E426E85D-E7A3-43C1-A98F-0A4261DCEB28}" destId="{AC4DE8A0-B311-4070-9464-9F5C667BAF46}" srcOrd="1" destOrd="0" presId="urn:microsoft.com/office/officeart/2005/8/layout/list1"/>
    <dgm:cxn modelId="{7C1FD073-E7BC-4FAF-99B1-50491DC344E1}" srcId="{CC128127-5DF5-4D75-AD18-62BA120766B2}" destId="{E426E85D-E7A3-43C1-A98F-0A4261DCEB28}" srcOrd="0" destOrd="0" parTransId="{0018C2D3-F15B-45F6-AE59-B823CB0E5CF9}" sibTransId="{B71ECC10-73AE-4A3B-9AC4-F706A6377B41}"/>
    <dgm:cxn modelId="{5BE0BF85-092B-46FE-A11D-DCB82CA57D17}" srcId="{E426E85D-E7A3-43C1-A98F-0A4261DCEB28}" destId="{6D69CC17-73E3-4719-BD71-DDB42A2298CB}" srcOrd="2" destOrd="0" parTransId="{2F301F83-93F8-4A9C-AD19-6B16199AC52F}" sibTransId="{8AC1FE9D-E66E-4DE3-A298-0CF189872DD9}"/>
    <dgm:cxn modelId="{D00A53AB-3D0A-4ACA-8E4D-426B469B7A54}" type="presOf" srcId="{E426E85D-E7A3-43C1-A98F-0A4261DCEB28}" destId="{932C4BA7-D471-4610-BE69-61B7A0FBBDB0}" srcOrd="0" destOrd="0" presId="urn:microsoft.com/office/officeart/2005/8/layout/list1"/>
    <dgm:cxn modelId="{2228F0C8-46D7-4B8E-BAA5-137D0BA525B5}" type="presOf" srcId="{CC128127-5DF5-4D75-AD18-62BA120766B2}" destId="{6AAEBA90-7DFB-4580-80E5-B144E14DD6DF}" srcOrd="0" destOrd="0" presId="urn:microsoft.com/office/officeart/2005/8/layout/list1"/>
    <dgm:cxn modelId="{D16EE1E1-41DD-41B5-863E-097B2F7C089E}" srcId="{E426E85D-E7A3-43C1-A98F-0A4261DCEB28}" destId="{A18C5C9C-E662-4255-8712-F0A9853CAC08}" srcOrd="3" destOrd="0" parTransId="{F1F6ACFC-28FE-4A5D-A59F-579AF39F1D61}" sibTransId="{48B9DA2D-6418-4312-83F2-A6A0F39369E4}"/>
    <dgm:cxn modelId="{AE1834BC-F0C5-42D8-8A85-D84C664662D9}" type="presParOf" srcId="{6AAEBA90-7DFB-4580-80E5-B144E14DD6DF}" destId="{1BA6C4CE-AF0B-4800-BF37-CC250F973843}" srcOrd="0" destOrd="0" presId="urn:microsoft.com/office/officeart/2005/8/layout/list1"/>
    <dgm:cxn modelId="{6F34C00D-93E8-4D6E-B802-41A398D1DAEE}" type="presParOf" srcId="{1BA6C4CE-AF0B-4800-BF37-CC250F973843}" destId="{932C4BA7-D471-4610-BE69-61B7A0FBBDB0}" srcOrd="0" destOrd="0" presId="urn:microsoft.com/office/officeart/2005/8/layout/list1"/>
    <dgm:cxn modelId="{47C89C34-2030-42D7-AA9F-138D2C473C49}" type="presParOf" srcId="{1BA6C4CE-AF0B-4800-BF37-CC250F973843}" destId="{AC4DE8A0-B311-4070-9464-9F5C667BAF46}" srcOrd="1" destOrd="0" presId="urn:microsoft.com/office/officeart/2005/8/layout/list1"/>
    <dgm:cxn modelId="{2244FE2A-6CD9-4139-991D-AF3B9100C06A}" type="presParOf" srcId="{6AAEBA90-7DFB-4580-80E5-B144E14DD6DF}" destId="{CD2EC8D6-CBF4-4272-95FE-8EFD596698E8}" srcOrd="1" destOrd="0" presId="urn:microsoft.com/office/officeart/2005/8/layout/list1"/>
    <dgm:cxn modelId="{2214DCF5-8A88-47C4-B9AE-2FE981B362A9}" type="presParOf" srcId="{6AAEBA90-7DFB-4580-80E5-B144E14DD6DF}" destId="{758588F1-EC56-41E0-98B3-DAF8D7D2EE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128127-5DF5-4D75-AD18-62BA120766B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426E85D-E7A3-43C1-A98F-0A4261DCEB28}">
      <dgm:prSet/>
      <dgm:spPr/>
      <dgm:t>
        <a:bodyPr/>
        <a:lstStyle/>
        <a:p>
          <a:r>
            <a:rPr lang="en-GB" dirty="0"/>
            <a:t>Main pushback: </a:t>
          </a:r>
          <a:endParaRPr lang="en-US" dirty="0"/>
        </a:p>
      </dgm:t>
    </dgm:pt>
    <dgm:pt modelId="{0018C2D3-F15B-45F6-AE59-B823CB0E5CF9}" type="parTrans" cxnId="{7C1FD073-E7BC-4FAF-99B1-50491DC344E1}">
      <dgm:prSet/>
      <dgm:spPr/>
      <dgm:t>
        <a:bodyPr/>
        <a:lstStyle/>
        <a:p>
          <a:endParaRPr lang="en-US"/>
        </a:p>
      </dgm:t>
    </dgm:pt>
    <dgm:pt modelId="{B71ECC10-73AE-4A3B-9AC4-F706A6377B41}" type="sibTrans" cxnId="{7C1FD073-E7BC-4FAF-99B1-50491DC344E1}">
      <dgm:prSet/>
      <dgm:spPr/>
      <dgm:t>
        <a:bodyPr/>
        <a:lstStyle/>
        <a:p>
          <a:endParaRPr lang="en-US"/>
        </a:p>
      </dgm:t>
    </dgm:pt>
    <dgm:pt modelId="{82D2268C-7C13-4164-B612-9395D05FAD89}">
      <dgm:prSet/>
      <dgm:spPr/>
      <dgm:t>
        <a:bodyPr/>
        <a:lstStyle/>
        <a:p>
          <a:r>
            <a:rPr lang="en-GB"/>
            <a:t>A desire to ensure that, by recognising and rewarding, we do not end up unofficially requiring these extra activities by PhD candidates</a:t>
          </a:r>
          <a:endParaRPr lang="en-US"/>
        </a:p>
      </dgm:t>
    </dgm:pt>
    <dgm:pt modelId="{EF29671C-1900-4E3E-B3F1-7367063716B7}" type="parTrans" cxnId="{E20FCB40-D4F3-466E-A833-0D77FFA1DA19}">
      <dgm:prSet/>
      <dgm:spPr/>
      <dgm:t>
        <a:bodyPr/>
        <a:lstStyle/>
        <a:p>
          <a:endParaRPr lang="en-US"/>
        </a:p>
      </dgm:t>
    </dgm:pt>
    <dgm:pt modelId="{31BDF16A-080F-4A3B-92F5-FA6EEA7754F8}" type="sibTrans" cxnId="{E20FCB40-D4F3-466E-A833-0D77FFA1DA19}">
      <dgm:prSet/>
      <dgm:spPr/>
      <dgm:t>
        <a:bodyPr/>
        <a:lstStyle/>
        <a:p>
          <a:endParaRPr lang="en-US"/>
        </a:p>
      </dgm:t>
    </dgm:pt>
    <dgm:pt modelId="{31F7A269-CBEA-498A-A3D6-0D9F0EFDC2C4}">
      <dgm:prSet/>
      <dgm:spPr/>
      <dgm:t>
        <a:bodyPr/>
        <a:lstStyle/>
        <a:p>
          <a:r>
            <a:rPr lang="en-GB"/>
            <a:t>The role of the supervisor: Resistance to some of the supervision-related issues raised by the Advice document</a:t>
          </a:r>
          <a:endParaRPr lang="en-US"/>
        </a:p>
      </dgm:t>
    </dgm:pt>
    <dgm:pt modelId="{CA416B0D-4FB0-4830-AAF3-7C71664E3270}" type="parTrans" cxnId="{B599ADC3-6EE8-4FA4-AA25-39C674B2A0F3}">
      <dgm:prSet/>
      <dgm:spPr/>
      <dgm:t>
        <a:bodyPr/>
        <a:lstStyle/>
        <a:p>
          <a:endParaRPr lang="en-US"/>
        </a:p>
      </dgm:t>
    </dgm:pt>
    <dgm:pt modelId="{4ED089EF-4B2C-4B53-A151-1A8A5AC72297}" type="sibTrans" cxnId="{B599ADC3-6EE8-4FA4-AA25-39C674B2A0F3}">
      <dgm:prSet/>
      <dgm:spPr/>
      <dgm:t>
        <a:bodyPr/>
        <a:lstStyle/>
        <a:p>
          <a:endParaRPr lang="en-US"/>
        </a:p>
      </dgm:t>
    </dgm:pt>
    <dgm:pt modelId="{6AAEBA90-7DFB-4580-80E5-B144E14DD6DF}" type="pres">
      <dgm:prSet presAssocID="{CC128127-5DF5-4D75-AD18-62BA120766B2}" presName="linear" presStyleCnt="0">
        <dgm:presLayoutVars>
          <dgm:dir/>
          <dgm:animLvl val="lvl"/>
          <dgm:resizeHandles val="exact"/>
        </dgm:presLayoutVars>
      </dgm:prSet>
      <dgm:spPr/>
    </dgm:pt>
    <dgm:pt modelId="{1BA6C4CE-AF0B-4800-BF37-CC250F973843}" type="pres">
      <dgm:prSet presAssocID="{E426E85D-E7A3-43C1-A98F-0A4261DCEB28}" presName="parentLin" presStyleCnt="0"/>
      <dgm:spPr/>
    </dgm:pt>
    <dgm:pt modelId="{932C4BA7-D471-4610-BE69-61B7A0FBBDB0}" type="pres">
      <dgm:prSet presAssocID="{E426E85D-E7A3-43C1-A98F-0A4261DCEB28}" presName="parentLeftMargin" presStyleLbl="node1" presStyleIdx="0" presStyleCnt="1"/>
      <dgm:spPr/>
    </dgm:pt>
    <dgm:pt modelId="{AC4DE8A0-B311-4070-9464-9F5C667BAF46}" type="pres">
      <dgm:prSet presAssocID="{E426E85D-E7A3-43C1-A98F-0A4261DCEB28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CD2EC8D6-CBF4-4272-95FE-8EFD596698E8}" type="pres">
      <dgm:prSet presAssocID="{E426E85D-E7A3-43C1-A98F-0A4261DCEB28}" presName="negativeSpace" presStyleCnt="0"/>
      <dgm:spPr/>
    </dgm:pt>
    <dgm:pt modelId="{758588F1-EC56-41E0-98B3-DAF8D7D2EEDE}" type="pres">
      <dgm:prSet presAssocID="{E426E85D-E7A3-43C1-A98F-0A4261DCEB28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46350435-7FCF-411E-8AC7-045174639BF1}" type="presOf" srcId="{31F7A269-CBEA-498A-A3D6-0D9F0EFDC2C4}" destId="{758588F1-EC56-41E0-98B3-DAF8D7D2EEDE}" srcOrd="0" destOrd="1" presId="urn:microsoft.com/office/officeart/2005/8/layout/list1"/>
    <dgm:cxn modelId="{E20FCB40-D4F3-466E-A833-0D77FFA1DA19}" srcId="{E426E85D-E7A3-43C1-A98F-0A4261DCEB28}" destId="{82D2268C-7C13-4164-B612-9395D05FAD89}" srcOrd="0" destOrd="0" parTransId="{EF29671C-1900-4E3E-B3F1-7367063716B7}" sibTransId="{31BDF16A-080F-4A3B-92F5-FA6EEA7754F8}"/>
    <dgm:cxn modelId="{08D27B63-9BCA-4991-B0A1-D84E07D6C05F}" type="presOf" srcId="{82D2268C-7C13-4164-B612-9395D05FAD89}" destId="{758588F1-EC56-41E0-98B3-DAF8D7D2EEDE}" srcOrd="0" destOrd="0" presId="urn:microsoft.com/office/officeart/2005/8/layout/list1"/>
    <dgm:cxn modelId="{67AC4950-18A9-4CE5-A37B-B67CF20D215A}" type="presOf" srcId="{E426E85D-E7A3-43C1-A98F-0A4261DCEB28}" destId="{AC4DE8A0-B311-4070-9464-9F5C667BAF46}" srcOrd="1" destOrd="0" presId="urn:microsoft.com/office/officeart/2005/8/layout/list1"/>
    <dgm:cxn modelId="{7C1FD073-E7BC-4FAF-99B1-50491DC344E1}" srcId="{CC128127-5DF5-4D75-AD18-62BA120766B2}" destId="{E426E85D-E7A3-43C1-A98F-0A4261DCEB28}" srcOrd="0" destOrd="0" parTransId="{0018C2D3-F15B-45F6-AE59-B823CB0E5CF9}" sibTransId="{B71ECC10-73AE-4A3B-9AC4-F706A6377B41}"/>
    <dgm:cxn modelId="{D00A53AB-3D0A-4ACA-8E4D-426B469B7A54}" type="presOf" srcId="{E426E85D-E7A3-43C1-A98F-0A4261DCEB28}" destId="{932C4BA7-D471-4610-BE69-61B7A0FBBDB0}" srcOrd="0" destOrd="0" presId="urn:microsoft.com/office/officeart/2005/8/layout/list1"/>
    <dgm:cxn modelId="{B599ADC3-6EE8-4FA4-AA25-39C674B2A0F3}" srcId="{E426E85D-E7A3-43C1-A98F-0A4261DCEB28}" destId="{31F7A269-CBEA-498A-A3D6-0D9F0EFDC2C4}" srcOrd="1" destOrd="0" parTransId="{CA416B0D-4FB0-4830-AAF3-7C71664E3270}" sibTransId="{4ED089EF-4B2C-4B53-A151-1A8A5AC72297}"/>
    <dgm:cxn modelId="{2228F0C8-46D7-4B8E-BAA5-137D0BA525B5}" type="presOf" srcId="{CC128127-5DF5-4D75-AD18-62BA120766B2}" destId="{6AAEBA90-7DFB-4580-80E5-B144E14DD6DF}" srcOrd="0" destOrd="0" presId="urn:microsoft.com/office/officeart/2005/8/layout/list1"/>
    <dgm:cxn modelId="{AE1834BC-F0C5-42D8-8A85-D84C664662D9}" type="presParOf" srcId="{6AAEBA90-7DFB-4580-80E5-B144E14DD6DF}" destId="{1BA6C4CE-AF0B-4800-BF37-CC250F973843}" srcOrd="0" destOrd="0" presId="urn:microsoft.com/office/officeart/2005/8/layout/list1"/>
    <dgm:cxn modelId="{6F34C00D-93E8-4D6E-B802-41A398D1DAEE}" type="presParOf" srcId="{1BA6C4CE-AF0B-4800-BF37-CC250F973843}" destId="{932C4BA7-D471-4610-BE69-61B7A0FBBDB0}" srcOrd="0" destOrd="0" presId="urn:microsoft.com/office/officeart/2005/8/layout/list1"/>
    <dgm:cxn modelId="{47C89C34-2030-42D7-AA9F-138D2C473C49}" type="presParOf" srcId="{1BA6C4CE-AF0B-4800-BF37-CC250F973843}" destId="{AC4DE8A0-B311-4070-9464-9F5C667BAF46}" srcOrd="1" destOrd="0" presId="urn:microsoft.com/office/officeart/2005/8/layout/list1"/>
    <dgm:cxn modelId="{2244FE2A-6CD9-4139-991D-AF3B9100C06A}" type="presParOf" srcId="{6AAEBA90-7DFB-4580-80E5-B144E14DD6DF}" destId="{CD2EC8D6-CBF4-4272-95FE-8EFD596698E8}" srcOrd="1" destOrd="0" presId="urn:microsoft.com/office/officeart/2005/8/layout/list1"/>
    <dgm:cxn modelId="{2214DCF5-8A88-47C4-B9AE-2FE981B362A9}" type="presParOf" srcId="{6AAEBA90-7DFB-4580-80E5-B144E14DD6DF}" destId="{758588F1-EC56-41E0-98B3-DAF8D7D2EE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128127-5DF5-4D75-AD18-62BA120766B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426E85D-E7A3-43C1-A98F-0A4261DCEB28}">
      <dgm:prSet custT="1"/>
      <dgm:spPr/>
      <dgm:t>
        <a:bodyPr/>
        <a:lstStyle/>
        <a:p>
          <a:r>
            <a:rPr lang="en-GB" sz="2000" dirty="0"/>
            <a:t>Feel free to get in touch with me:</a:t>
          </a:r>
          <a:endParaRPr lang="en-US" sz="2000" dirty="0"/>
        </a:p>
      </dgm:t>
    </dgm:pt>
    <dgm:pt modelId="{0018C2D3-F15B-45F6-AE59-B823CB0E5CF9}" type="parTrans" cxnId="{7C1FD073-E7BC-4FAF-99B1-50491DC344E1}">
      <dgm:prSet/>
      <dgm:spPr/>
      <dgm:t>
        <a:bodyPr/>
        <a:lstStyle/>
        <a:p>
          <a:endParaRPr lang="en-US"/>
        </a:p>
      </dgm:t>
    </dgm:pt>
    <dgm:pt modelId="{B71ECC10-73AE-4A3B-9AC4-F706A6377B41}" type="sibTrans" cxnId="{7C1FD073-E7BC-4FAF-99B1-50491DC344E1}">
      <dgm:prSet/>
      <dgm:spPr/>
      <dgm:t>
        <a:bodyPr/>
        <a:lstStyle/>
        <a:p>
          <a:endParaRPr lang="en-US"/>
        </a:p>
      </dgm:t>
    </dgm:pt>
    <dgm:pt modelId="{82D2268C-7C13-4164-B612-9395D05FAD89}">
      <dgm:prSet custT="1"/>
      <dgm:spPr/>
      <dgm:t>
        <a:bodyPr/>
        <a:lstStyle/>
        <a:p>
          <a:r>
            <a:rPr lang="en-GB" sz="2000" dirty="0">
              <a:hlinkClick xmlns:r="http://schemas.openxmlformats.org/officeDocument/2006/relationships" r:id="rId1"/>
            </a:rPr>
            <a:t>sarah.thin@maastrichtuniversity.nl</a:t>
          </a:r>
          <a:endParaRPr lang="en-US" sz="2000" dirty="0"/>
        </a:p>
      </dgm:t>
    </dgm:pt>
    <dgm:pt modelId="{EF29671C-1900-4E3E-B3F1-7367063716B7}" type="parTrans" cxnId="{E20FCB40-D4F3-466E-A833-0D77FFA1DA19}">
      <dgm:prSet/>
      <dgm:spPr/>
      <dgm:t>
        <a:bodyPr/>
        <a:lstStyle/>
        <a:p>
          <a:endParaRPr lang="en-US"/>
        </a:p>
      </dgm:t>
    </dgm:pt>
    <dgm:pt modelId="{31BDF16A-080F-4A3B-92F5-FA6EEA7754F8}" type="sibTrans" cxnId="{E20FCB40-D4F3-466E-A833-0D77FFA1DA19}">
      <dgm:prSet/>
      <dgm:spPr/>
      <dgm:t>
        <a:bodyPr/>
        <a:lstStyle/>
        <a:p>
          <a:endParaRPr lang="en-US"/>
        </a:p>
      </dgm:t>
    </dgm:pt>
    <dgm:pt modelId="{BA7594D0-E4B9-4379-ADC5-3B0FB7AA5747}">
      <dgm:prSet custT="1"/>
      <dgm:spPr/>
      <dgm:t>
        <a:bodyPr/>
        <a:lstStyle/>
        <a:p>
          <a:r>
            <a:rPr lang="en-GB" sz="2000" dirty="0"/>
            <a:t>@sarahth1n (Twitter)</a:t>
          </a:r>
        </a:p>
      </dgm:t>
    </dgm:pt>
    <dgm:pt modelId="{01C84D51-7F07-4C77-AECD-02F5789DACB4}" type="parTrans" cxnId="{D6A51C2F-56DD-4661-B4B9-1B2EF473208F}">
      <dgm:prSet/>
      <dgm:spPr/>
      <dgm:t>
        <a:bodyPr/>
        <a:lstStyle/>
        <a:p>
          <a:endParaRPr lang="en-GB"/>
        </a:p>
      </dgm:t>
    </dgm:pt>
    <dgm:pt modelId="{628F29F1-6B3C-486C-99E0-4B3DBC7D94AD}" type="sibTrans" cxnId="{D6A51C2F-56DD-4661-B4B9-1B2EF473208F}">
      <dgm:prSet/>
      <dgm:spPr/>
      <dgm:t>
        <a:bodyPr/>
        <a:lstStyle/>
        <a:p>
          <a:endParaRPr lang="en-GB"/>
        </a:p>
      </dgm:t>
    </dgm:pt>
    <dgm:pt modelId="{6AAEBA90-7DFB-4580-80E5-B144E14DD6DF}" type="pres">
      <dgm:prSet presAssocID="{CC128127-5DF5-4D75-AD18-62BA120766B2}" presName="linear" presStyleCnt="0">
        <dgm:presLayoutVars>
          <dgm:dir/>
          <dgm:animLvl val="lvl"/>
          <dgm:resizeHandles val="exact"/>
        </dgm:presLayoutVars>
      </dgm:prSet>
      <dgm:spPr/>
    </dgm:pt>
    <dgm:pt modelId="{1BA6C4CE-AF0B-4800-BF37-CC250F973843}" type="pres">
      <dgm:prSet presAssocID="{E426E85D-E7A3-43C1-A98F-0A4261DCEB28}" presName="parentLin" presStyleCnt="0"/>
      <dgm:spPr/>
    </dgm:pt>
    <dgm:pt modelId="{932C4BA7-D471-4610-BE69-61B7A0FBBDB0}" type="pres">
      <dgm:prSet presAssocID="{E426E85D-E7A3-43C1-A98F-0A4261DCEB28}" presName="parentLeftMargin" presStyleLbl="node1" presStyleIdx="0" presStyleCnt="1"/>
      <dgm:spPr/>
    </dgm:pt>
    <dgm:pt modelId="{AC4DE8A0-B311-4070-9464-9F5C667BAF46}" type="pres">
      <dgm:prSet presAssocID="{E426E85D-E7A3-43C1-A98F-0A4261DCEB28}" presName="parentText" presStyleLbl="node1" presStyleIdx="0" presStyleCnt="1" custScaleX="714460" custScaleY="77430" custLinFactX="-449" custLinFactNeighborX="-100000" custLinFactNeighborY="-38861">
        <dgm:presLayoutVars>
          <dgm:chMax val="0"/>
          <dgm:bulletEnabled val="1"/>
        </dgm:presLayoutVars>
      </dgm:prSet>
      <dgm:spPr/>
    </dgm:pt>
    <dgm:pt modelId="{CD2EC8D6-CBF4-4272-95FE-8EFD596698E8}" type="pres">
      <dgm:prSet presAssocID="{E426E85D-E7A3-43C1-A98F-0A4261DCEB28}" presName="negativeSpace" presStyleCnt="0"/>
      <dgm:spPr/>
    </dgm:pt>
    <dgm:pt modelId="{758588F1-EC56-41E0-98B3-DAF8D7D2EEDE}" type="pres">
      <dgm:prSet presAssocID="{E426E85D-E7A3-43C1-A98F-0A4261DCEB28}" presName="childText" presStyleLbl="conFgAcc1" presStyleIdx="0" presStyleCnt="1" custScaleY="126435">
        <dgm:presLayoutVars>
          <dgm:bulletEnabled val="1"/>
        </dgm:presLayoutVars>
      </dgm:prSet>
      <dgm:spPr/>
    </dgm:pt>
  </dgm:ptLst>
  <dgm:cxnLst>
    <dgm:cxn modelId="{A4170A02-BC10-4F86-9172-2D1B31BAE00C}" type="presOf" srcId="{BA7594D0-E4B9-4379-ADC5-3B0FB7AA5747}" destId="{758588F1-EC56-41E0-98B3-DAF8D7D2EEDE}" srcOrd="0" destOrd="1" presId="urn:microsoft.com/office/officeart/2005/8/layout/list1"/>
    <dgm:cxn modelId="{D6A51C2F-56DD-4661-B4B9-1B2EF473208F}" srcId="{E426E85D-E7A3-43C1-A98F-0A4261DCEB28}" destId="{BA7594D0-E4B9-4379-ADC5-3B0FB7AA5747}" srcOrd="1" destOrd="0" parTransId="{01C84D51-7F07-4C77-AECD-02F5789DACB4}" sibTransId="{628F29F1-6B3C-486C-99E0-4B3DBC7D94AD}"/>
    <dgm:cxn modelId="{E20FCB40-D4F3-466E-A833-0D77FFA1DA19}" srcId="{E426E85D-E7A3-43C1-A98F-0A4261DCEB28}" destId="{82D2268C-7C13-4164-B612-9395D05FAD89}" srcOrd="0" destOrd="0" parTransId="{EF29671C-1900-4E3E-B3F1-7367063716B7}" sibTransId="{31BDF16A-080F-4A3B-92F5-FA6EEA7754F8}"/>
    <dgm:cxn modelId="{08D27B63-9BCA-4991-B0A1-D84E07D6C05F}" type="presOf" srcId="{82D2268C-7C13-4164-B612-9395D05FAD89}" destId="{758588F1-EC56-41E0-98B3-DAF8D7D2EEDE}" srcOrd="0" destOrd="0" presId="urn:microsoft.com/office/officeart/2005/8/layout/list1"/>
    <dgm:cxn modelId="{67AC4950-18A9-4CE5-A37B-B67CF20D215A}" type="presOf" srcId="{E426E85D-E7A3-43C1-A98F-0A4261DCEB28}" destId="{AC4DE8A0-B311-4070-9464-9F5C667BAF46}" srcOrd="1" destOrd="0" presId="urn:microsoft.com/office/officeart/2005/8/layout/list1"/>
    <dgm:cxn modelId="{7C1FD073-E7BC-4FAF-99B1-50491DC344E1}" srcId="{CC128127-5DF5-4D75-AD18-62BA120766B2}" destId="{E426E85D-E7A3-43C1-A98F-0A4261DCEB28}" srcOrd="0" destOrd="0" parTransId="{0018C2D3-F15B-45F6-AE59-B823CB0E5CF9}" sibTransId="{B71ECC10-73AE-4A3B-9AC4-F706A6377B41}"/>
    <dgm:cxn modelId="{D00A53AB-3D0A-4ACA-8E4D-426B469B7A54}" type="presOf" srcId="{E426E85D-E7A3-43C1-A98F-0A4261DCEB28}" destId="{932C4BA7-D471-4610-BE69-61B7A0FBBDB0}" srcOrd="0" destOrd="0" presId="urn:microsoft.com/office/officeart/2005/8/layout/list1"/>
    <dgm:cxn modelId="{2228F0C8-46D7-4B8E-BAA5-137D0BA525B5}" type="presOf" srcId="{CC128127-5DF5-4D75-AD18-62BA120766B2}" destId="{6AAEBA90-7DFB-4580-80E5-B144E14DD6DF}" srcOrd="0" destOrd="0" presId="urn:microsoft.com/office/officeart/2005/8/layout/list1"/>
    <dgm:cxn modelId="{AE1834BC-F0C5-42D8-8A85-D84C664662D9}" type="presParOf" srcId="{6AAEBA90-7DFB-4580-80E5-B144E14DD6DF}" destId="{1BA6C4CE-AF0B-4800-BF37-CC250F973843}" srcOrd="0" destOrd="0" presId="urn:microsoft.com/office/officeart/2005/8/layout/list1"/>
    <dgm:cxn modelId="{6F34C00D-93E8-4D6E-B802-41A398D1DAEE}" type="presParOf" srcId="{1BA6C4CE-AF0B-4800-BF37-CC250F973843}" destId="{932C4BA7-D471-4610-BE69-61B7A0FBBDB0}" srcOrd="0" destOrd="0" presId="urn:microsoft.com/office/officeart/2005/8/layout/list1"/>
    <dgm:cxn modelId="{47C89C34-2030-42D7-AA9F-138D2C473C49}" type="presParOf" srcId="{1BA6C4CE-AF0B-4800-BF37-CC250F973843}" destId="{AC4DE8A0-B311-4070-9464-9F5C667BAF46}" srcOrd="1" destOrd="0" presId="urn:microsoft.com/office/officeart/2005/8/layout/list1"/>
    <dgm:cxn modelId="{2244FE2A-6CD9-4139-991D-AF3B9100C06A}" type="presParOf" srcId="{6AAEBA90-7DFB-4580-80E5-B144E14DD6DF}" destId="{CD2EC8D6-CBF4-4272-95FE-8EFD596698E8}" srcOrd="1" destOrd="0" presId="urn:microsoft.com/office/officeart/2005/8/layout/list1"/>
    <dgm:cxn modelId="{2214DCF5-8A88-47C4-B9AE-2FE981B362A9}" type="presParOf" srcId="{6AAEBA90-7DFB-4580-80E5-B144E14DD6DF}" destId="{758588F1-EC56-41E0-98B3-DAF8D7D2EE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8588F1-EC56-41E0-98B3-DAF8D7D2EEDE}">
      <dsp:nvSpPr>
        <dsp:cNvPr id="0" name=""/>
        <dsp:cNvSpPr/>
      </dsp:nvSpPr>
      <dsp:spPr>
        <a:xfrm>
          <a:off x="0" y="326857"/>
          <a:ext cx="5334000" cy="3650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3978" tIns="395732" rIns="41397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Lack of (information about) opportunities.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Lack of information about what skills/experiences are important/needed; lack of transparency as regards hiring criteria.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Lack of information about what is already being done/the ‘hidden work’ problem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 dirty="0"/>
            <a:t>Time and capacity</a:t>
          </a:r>
        </a:p>
      </dsp:txBody>
      <dsp:txXfrm>
        <a:off x="0" y="326857"/>
        <a:ext cx="5334000" cy="3650850"/>
      </dsp:txXfrm>
    </dsp:sp>
    <dsp:sp modelId="{AC4DE8A0-B311-4070-9464-9F5C667BAF46}">
      <dsp:nvSpPr>
        <dsp:cNvPr id="0" name=""/>
        <dsp:cNvSpPr/>
      </dsp:nvSpPr>
      <dsp:spPr>
        <a:xfrm>
          <a:off x="266700" y="46417"/>
          <a:ext cx="373380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1129" tIns="0" rIns="141129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Main barriers identified: </a:t>
          </a:r>
          <a:endParaRPr lang="en-US" sz="1900" kern="1200" dirty="0"/>
        </a:p>
      </dsp:txBody>
      <dsp:txXfrm>
        <a:off x="294080" y="73797"/>
        <a:ext cx="3679040" cy="506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8588F1-EC56-41E0-98B3-DAF8D7D2EEDE}">
      <dsp:nvSpPr>
        <dsp:cNvPr id="0" name=""/>
        <dsp:cNvSpPr/>
      </dsp:nvSpPr>
      <dsp:spPr>
        <a:xfrm>
          <a:off x="0" y="441922"/>
          <a:ext cx="5334000" cy="3465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3978" tIns="458216" rIns="413978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/>
            <a:t>A desire to ensure that, by recognising and rewarding, we do not end up unofficially requiring these extra activities by PhD candidates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/>
            <a:t>The role of the supervisor: Resistance to some of the supervision-related issues raised by the Advice document</a:t>
          </a:r>
          <a:endParaRPr lang="en-US" sz="2200" kern="1200"/>
        </a:p>
      </dsp:txBody>
      <dsp:txXfrm>
        <a:off x="0" y="441922"/>
        <a:ext cx="5334000" cy="3465000"/>
      </dsp:txXfrm>
    </dsp:sp>
    <dsp:sp modelId="{AC4DE8A0-B311-4070-9464-9F5C667BAF46}">
      <dsp:nvSpPr>
        <dsp:cNvPr id="0" name=""/>
        <dsp:cNvSpPr/>
      </dsp:nvSpPr>
      <dsp:spPr>
        <a:xfrm>
          <a:off x="266700" y="117202"/>
          <a:ext cx="3733800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1129" tIns="0" rIns="141129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Main pushback: </a:t>
          </a:r>
          <a:endParaRPr lang="en-US" sz="2200" kern="1200" dirty="0"/>
        </a:p>
      </dsp:txBody>
      <dsp:txXfrm>
        <a:off x="298403" y="148905"/>
        <a:ext cx="3670394" cy="5860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8588F1-EC56-41E0-98B3-DAF8D7D2EEDE}">
      <dsp:nvSpPr>
        <dsp:cNvPr id="0" name=""/>
        <dsp:cNvSpPr/>
      </dsp:nvSpPr>
      <dsp:spPr>
        <a:xfrm>
          <a:off x="0" y="167390"/>
          <a:ext cx="5334000" cy="147559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3978" tIns="395732" rIns="413978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>
              <a:hlinkClick xmlns:r="http://schemas.openxmlformats.org/officeDocument/2006/relationships" r:id="rId1"/>
            </a:rPr>
            <a:t>sarah.thin@maastrichtuniversity.nl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@sarahth1n (Twitter)</a:t>
          </a:r>
        </a:p>
      </dsp:txBody>
      <dsp:txXfrm>
        <a:off x="0" y="167390"/>
        <a:ext cx="5334000" cy="1475591"/>
      </dsp:txXfrm>
    </dsp:sp>
    <dsp:sp modelId="{AC4DE8A0-B311-4070-9464-9F5C667BAF46}">
      <dsp:nvSpPr>
        <dsp:cNvPr id="0" name=""/>
        <dsp:cNvSpPr/>
      </dsp:nvSpPr>
      <dsp:spPr>
        <a:xfrm>
          <a:off x="0" y="0"/>
          <a:ext cx="5275383" cy="4342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1129" tIns="0" rIns="141129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Feel free to get in touch with me:</a:t>
          </a:r>
          <a:endParaRPr lang="en-US" sz="2000" kern="1200" dirty="0"/>
        </a:p>
      </dsp:txBody>
      <dsp:txXfrm>
        <a:off x="21200" y="21200"/>
        <a:ext cx="5232983" cy="3918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8171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881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294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1081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634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51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7405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9531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633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42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070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966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47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693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865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577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484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C8A85-43F8-4D27-950A-74ABB122F8FD}" type="datetimeFigureOut">
              <a:rPr lang="en-GB" smtClean="0"/>
              <a:t>29/04/2022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CA6C7-C794-4C8B-8181-1FC51C8A4FE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42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  <p:sldLayoutId id="2147483841" r:id="rId13"/>
    <p:sldLayoutId id="2147483842" r:id="rId14"/>
    <p:sldLayoutId id="2147483843" r:id="rId15"/>
    <p:sldLayoutId id="2147483844" r:id="rId16"/>
    <p:sldLayoutId id="214748384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133E7-EF4B-4F11-948E-1CC585E550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6028" y="965200"/>
            <a:ext cx="6170943" cy="4329641"/>
          </a:xfrm>
        </p:spPr>
        <p:txBody>
          <a:bodyPr anchor="ctr">
            <a:normAutofit/>
          </a:bodyPr>
          <a:lstStyle/>
          <a:p>
            <a:r>
              <a:rPr lang="en-GB" sz="5400" dirty="0"/>
              <a:t>Recognising and Rewarding PhD candidates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30DA2D-629F-4891-BF15-5888B2DCDF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0" y="965200"/>
            <a:ext cx="3367361" cy="4329641"/>
          </a:xfrm>
        </p:spPr>
        <p:txBody>
          <a:bodyPr anchor="ctr">
            <a:normAutofit/>
          </a:bodyPr>
          <a:lstStyle/>
          <a:p>
            <a:pPr algn="r"/>
            <a:r>
              <a:rPr lang="en-GB" dirty="0"/>
              <a:t>Sarah Thin</a:t>
            </a:r>
          </a:p>
          <a:p>
            <a:pPr algn="r"/>
            <a:r>
              <a:rPr lang="en-GB" dirty="0"/>
              <a:t>Maastricht University</a:t>
            </a:r>
          </a:p>
        </p:txBody>
      </p:sp>
    </p:spTree>
    <p:extLst>
      <p:ext uri="{BB962C8B-B14F-4D97-AF65-F5344CB8AC3E}">
        <p14:creationId xmlns:p14="http://schemas.microsoft.com/office/powerpoint/2010/main" val="94375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141B-3D47-4FCE-A251-11C7B3583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Getting PhDs involved in R&amp;R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D7697-CD6C-4A26-9282-FCE6DDEDEA5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General understanding of many people that R&amp;R doesn’t apply to PhDs:</a:t>
            </a:r>
          </a:p>
          <a:p>
            <a:pPr lvl="1"/>
            <a:r>
              <a:rPr lang="en-GB" dirty="0"/>
              <a:t>Early lack of involvement of PhD candidates in R&amp;R processes</a:t>
            </a:r>
          </a:p>
          <a:p>
            <a:pPr lvl="1"/>
            <a:r>
              <a:rPr lang="en-GB" dirty="0"/>
              <a:t>Lack of consideration for PhD-specific application of R&amp;R values and policies</a:t>
            </a:r>
          </a:p>
          <a:p>
            <a:r>
              <a:rPr lang="en-GB" dirty="0"/>
              <a:t>Involvement of Central PhD Candidates Platform in R&amp;R committees</a:t>
            </a:r>
          </a:p>
          <a:p>
            <a:r>
              <a:rPr lang="en-GB" dirty="0"/>
              <a:t>Involvement of PhD candidates at Faculty level</a:t>
            </a: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3B2E54-48E7-43B1-A5E6-E91FBB09A32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Drafting of Advice document on R&amp;R and PhD trajectories:</a:t>
            </a:r>
          </a:p>
          <a:p>
            <a:pPr lvl="1"/>
            <a:r>
              <a:rPr lang="en-GB" dirty="0"/>
              <a:t>Drafted by PhD representatives on the basis of conversations and discussion sessions with PhD candidates</a:t>
            </a:r>
          </a:p>
          <a:p>
            <a:pPr lvl="1"/>
            <a:r>
              <a:rPr lang="en-GB" dirty="0"/>
              <a:t>Aimed to draw out the advantages and disadvantages of different courses of action, and to make recommendations </a:t>
            </a:r>
          </a:p>
          <a:p>
            <a:pPr lvl="1"/>
            <a:r>
              <a:rPr lang="en-GB" dirty="0"/>
              <a:t>Early-stage document</a:t>
            </a:r>
          </a:p>
        </p:txBody>
      </p:sp>
    </p:spTree>
    <p:extLst>
      <p:ext uri="{BB962C8B-B14F-4D97-AF65-F5344CB8AC3E}">
        <p14:creationId xmlns:p14="http://schemas.microsoft.com/office/powerpoint/2010/main" val="3281635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F38FE-3BCA-406D-88AC-D7792274D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‘hard’ option: Changing PhD assessment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B2075-48D3-44A8-ADA9-2DE78D7B284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Possibility of adapting PhD criteria to incorporate horizontal developmental aspects, non-research activities, etc.</a:t>
            </a:r>
          </a:p>
          <a:p>
            <a:endParaRPr lang="en-GB" dirty="0"/>
          </a:p>
          <a:p>
            <a:r>
              <a:rPr lang="en-GB" dirty="0"/>
              <a:t>Advantages include: </a:t>
            </a:r>
          </a:p>
          <a:p>
            <a:pPr lvl="1"/>
            <a:r>
              <a:rPr lang="en-GB" dirty="0"/>
              <a:t>Clarity and simplicity of application</a:t>
            </a:r>
          </a:p>
          <a:p>
            <a:pPr lvl="1"/>
            <a:r>
              <a:rPr lang="en-GB" dirty="0"/>
              <a:t>Uniformity between PhD candidates</a:t>
            </a:r>
          </a:p>
          <a:p>
            <a:pPr lvl="1"/>
            <a:r>
              <a:rPr lang="en-GB" dirty="0"/>
              <a:t>Variety within PhD trajectory </a:t>
            </a:r>
          </a:p>
          <a:p>
            <a:pPr lvl="1"/>
            <a:r>
              <a:rPr lang="en-GB" dirty="0"/>
              <a:t>Employability thanks to transferable skills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04EA42-3C50-4F0F-85E7-18B043775F2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Considerable disadvantages include: </a:t>
            </a:r>
          </a:p>
          <a:p>
            <a:pPr lvl="1"/>
            <a:r>
              <a:rPr lang="en-GB" dirty="0"/>
              <a:t>Work and time pressure (already high); delays</a:t>
            </a:r>
          </a:p>
          <a:p>
            <a:pPr lvl="1"/>
            <a:r>
              <a:rPr lang="en-GB" dirty="0"/>
              <a:t>R&amp;R doesn’t require that </a:t>
            </a:r>
            <a:r>
              <a:rPr lang="en-GB" i="1" dirty="0"/>
              <a:t>everyone </a:t>
            </a:r>
            <a:r>
              <a:rPr lang="en-GB" dirty="0"/>
              <a:t>does </a:t>
            </a:r>
            <a:r>
              <a:rPr lang="en-GB" i="1" dirty="0"/>
              <a:t>everything</a:t>
            </a:r>
            <a:r>
              <a:rPr lang="en-GB" dirty="0"/>
              <a:t> – it is about flexibility and choice</a:t>
            </a:r>
          </a:p>
          <a:p>
            <a:pPr lvl="1"/>
            <a:r>
              <a:rPr lang="en-GB" dirty="0"/>
              <a:t>Additional burden as compared with PhDs in other institutions and countries</a:t>
            </a:r>
          </a:p>
          <a:p>
            <a:pPr lvl="1"/>
            <a:r>
              <a:rPr lang="en-GB" dirty="0"/>
              <a:t>Difficulty quantifying or assessing criteria like ‘academic citizenship’</a:t>
            </a:r>
          </a:p>
          <a:p>
            <a:pPr lvl="1"/>
            <a:r>
              <a:rPr lang="en-GB" dirty="0"/>
              <a:t>Lack of infrastructure for training, supervision, etc.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8339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1E630-980C-4BEE-A3F4-C99BF3BF6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‘soft’ option: Recognising and Rewarding PhDs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EC4E6-A45D-4D1D-964E-7AD44DDD7E0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How else can we recognise and reward PhDs who go beyond the requirements of their contracts (teaching and PhD manuscript)? </a:t>
            </a:r>
          </a:p>
          <a:p>
            <a:r>
              <a:rPr lang="en-GB" dirty="0"/>
              <a:t>E.g. Organising research events/activities, academic citizenship initiatives, PhD representatives, extracurricular teaching/coaching, mentoring, etc.</a:t>
            </a:r>
          </a:p>
          <a:p>
            <a:r>
              <a:rPr lang="en-GB" dirty="0"/>
              <a:t>Much of this activity is carried out already but remains unrecognised 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4269228B-232E-4F8D-84AC-F73F52EF95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831367"/>
              </p:ext>
            </p:extLst>
          </p:nvPr>
        </p:nvGraphicFramePr>
        <p:xfrm>
          <a:off x="6172200" y="2194559"/>
          <a:ext cx="5334000" cy="4024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2184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5BAD0-0773-4531-B6C8-F07DC0702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‘soft’ option: </a:t>
            </a:r>
            <a:br>
              <a:rPr lang="en-GB" dirty="0"/>
            </a:br>
            <a:r>
              <a:rPr lang="en-GB" dirty="0"/>
              <a:t>Some suggestions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C1848-6610-4717-86EA-1C5FA740D71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Formalising</a:t>
            </a:r>
            <a:r>
              <a:rPr lang="en-US" dirty="0"/>
              <a:t> and </a:t>
            </a:r>
            <a:r>
              <a:rPr lang="en-US"/>
              <a:t>clarifying information on </a:t>
            </a:r>
            <a:r>
              <a:rPr lang="en-US" dirty="0"/>
              <a:t>extra activities</a:t>
            </a:r>
          </a:p>
          <a:p>
            <a:r>
              <a:rPr lang="en-US" dirty="0"/>
              <a:t>Implementing a general policy to incorporate such activities into supervision guidelines. </a:t>
            </a:r>
          </a:p>
          <a:p>
            <a:r>
              <a:rPr lang="en-US" dirty="0"/>
              <a:t>Factoring in such elements as un-assessed but still official ‘expectations’ within the trajectory.</a:t>
            </a:r>
          </a:p>
          <a:p>
            <a:r>
              <a:rPr lang="en-US" dirty="0"/>
              <a:t>Internal certification/announcement of appreciation.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09954B-D0A5-4E6C-8639-7777FAA46A5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Introducing an extra certification that is attached to the PhD award</a:t>
            </a:r>
          </a:p>
          <a:p>
            <a:r>
              <a:rPr lang="en-US" dirty="0"/>
              <a:t>Compensating (financial, teaching hours, contract extension) PhD candidates for the hours spent on particular activities. </a:t>
            </a:r>
          </a:p>
          <a:p>
            <a:r>
              <a:rPr lang="en-US" dirty="0"/>
              <a:t>Adjusting hiring procedures and criteria and communicating this to current PhD candidates.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7669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22FB6-5DE5-4FC3-B8EA-7EDFC91F3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Reflection and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9C86F-9985-448D-89D1-489388C0AEC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Became clear during the process that the following issues need consideration:</a:t>
            </a:r>
          </a:p>
          <a:p>
            <a:pPr lvl="1"/>
            <a:r>
              <a:rPr lang="en-GB" dirty="0"/>
              <a:t>Flexibility </a:t>
            </a:r>
            <a:r>
              <a:rPr lang="en-GB" i="1" dirty="0"/>
              <a:t>vs.</a:t>
            </a:r>
            <a:r>
              <a:rPr lang="en-GB" dirty="0"/>
              <a:t> uniformity</a:t>
            </a:r>
          </a:p>
          <a:p>
            <a:pPr lvl="1"/>
            <a:r>
              <a:rPr lang="en-GB" dirty="0"/>
              <a:t>The need for buy-in </a:t>
            </a:r>
            <a:r>
              <a:rPr lang="en-GB" i="1" dirty="0"/>
              <a:t>vs.</a:t>
            </a:r>
            <a:r>
              <a:rPr lang="en-GB" dirty="0"/>
              <a:t> formal criteria</a:t>
            </a:r>
          </a:p>
          <a:p>
            <a:pPr lvl="1"/>
            <a:r>
              <a:rPr lang="en-GB" dirty="0"/>
              <a:t>Different categories and funding arrangements of PhD candidates</a:t>
            </a:r>
          </a:p>
          <a:p>
            <a:pPr lvl="1"/>
            <a:r>
              <a:rPr lang="en-GB" dirty="0"/>
              <a:t>Inclusivity as regards persons with disabilities, caring responsibilities, etc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3E0E8168-E145-4ABD-B30A-EF6EB78E9E4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69264121"/>
              </p:ext>
            </p:extLst>
          </p:nvPr>
        </p:nvGraphicFramePr>
        <p:xfrm>
          <a:off x="6172200" y="2194559"/>
          <a:ext cx="5334000" cy="4024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4583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5AEAD-3731-4C80-8EE6-06F0C960A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 conclude: Some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68BC9-B5BA-4469-90FB-C0024ED2066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Are these issues that you see in your work(place)?</a:t>
            </a:r>
          </a:p>
          <a:p>
            <a:r>
              <a:rPr lang="en-GB" dirty="0"/>
              <a:t>To what extent are PhD candidates involved in R&amp;R implementation in your institution, and do you think they should be involved?</a:t>
            </a:r>
          </a:p>
          <a:p>
            <a:r>
              <a:rPr lang="en-GB" dirty="0"/>
              <a:t>Do you agree with the main conclusions of the Advice document?: </a:t>
            </a:r>
          </a:p>
          <a:p>
            <a:pPr lvl="1"/>
            <a:r>
              <a:rPr lang="en-GB" dirty="0"/>
              <a:t>That the assessment criteria should not be changed</a:t>
            </a:r>
          </a:p>
          <a:p>
            <a:pPr lvl="1"/>
            <a:r>
              <a:rPr lang="en-GB" dirty="0"/>
              <a:t>That more should be done to recognise, reward, and facilitate extra activities by PhD candidates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487B33-4B70-4203-9746-1CA1F5D893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94560"/>
            <a:ext cx="5334000" cy="1449788"/>
          </a:xfrm>
        </p:spPr>
        <p:txBody>
          <a:bodyPr>
            <a:normAutofit fontScale="92500"/>
          </a:bodyPr>
          <a:lstStyle/>
          <a:p>
            <a:r>
              <a:rPr lang="en-GB" dirty="0"/>
              <a:t>Do you have any other ideas for recognising and rewarding PhD candidates for extra activities?</a:t>
            </a:r>
          </a:p>
          <a:p>
            <a:r>
              <a:rPr lang="en-GB" dirty="0"/>
              <a:t>Any other comments or questions! 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30231772-D180-41B5-97A7-83608CD92E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8481414"/>
              </p:ext>
            </p:extLst>
          </p:nvPr>
        </p:nvGraphicFramePr>
        <p:xfrm>
          <a:off x="6298095" y="4015409"/>
          <a:ext cx="5334000" cy="16565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6375548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656</Words>
  <Application>Microsoft Office PowerPoint</Application>
  <PresentationFormat>Breedbeeld</PresentationFormat>
  <Paragraphs>64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Century Gothic</vt:lpstr>
      <vt:lpstr>Vapor Trail</vt:lpstr>
      <vt:lpstr>Recognising and Rewarding PhD candidates</vt:lpstr>
      <vt:lpstr>Getting PhDs involved in R&amp;R </vt:lpstr>
      <vt:lpstr>The ‘hard’ option: Changing PhD assessment criteria</vt:lpstr>
      <vt:lpstr>The ‘soft’ option: Recognising and Rewarding PhDs </vt:lpstr>
      <vt:lpstr>The ‘soft’ option:  Some suggestions</vt:lpstr>
      <vt:lpstr>Reflection and responses</vt:lpstr>
      <vt:lpstr>To conclude: Some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Recognising and Rewarding PhD candidates</dc:title>
  <dc:creator>S Thin</dc:creator>
  <cp:lastModifiedBy>Marjan van Hunnik</cp:lastModifiedBy>
  <cp:revision>2</cp:revision>
  <dcterms:created xsi:type="dcterms:W3CDTF">2022-01-24T13:15:32Z</dcterms:created>
  <dcterms:modified xsi:type="dcterms:W3CDTF">2022-04-29T13:45:10Z</dcterms:modified>
</cp:coreProperties>
</file>