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258" r:id="rId3"/>
    <p:sldId id="267" r:id="rId4"/>
    <p:sldId id="268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4243"/>
    <a:srgbClr val="6B6A6A"/>
    <a:srgbClr val="F4A100"/>
    <a:srgbClr val="002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72" autoAdjust="0"/>
    <p:restoredTop sz="94728"/>
  </p:normalViewPr>
  <p:slideViewPr>
    <p:cSldViewPr snapToGrid="0" snapToObjects="1">
      <p:cViewPr varScale="1">
        <p:scale>
          <a:sx n="62" d="100"/>
          <a:sy n="62" d="100"/>
        </p:scale>
        <p:origin x="10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308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9134BD32-17BE-470B-A30C-16A853EED4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F68ADAC-56F8-4D83-904D-CF9ADAE325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8E64A-DF6A-44A6-985B-466A23D7F9E0}" type="datetimeFigureOut">
              <a:rPr lang="nl-NL" smtClean="0"/>
              <a:t>12-4-2023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B7D3249-D8E7-4517-9734-97A99C27DC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ACB6F71-2F46-4E79-8520-975D95810B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9AB55-985D-4F7F-94F0-255BB8D912F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0769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8BB28-E931-D144-BA40-C2DA5EB62F98}" type="datetimeFigureOut">
              <a:rPr lang="nl-NL" smtClean="0"/>
              <a:t>12-4-2023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F5A01-15AD-A14D-B88A-AC1C2A1CF1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782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slide if you don’t want to use a photo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F5A01-15AD-A14D-B88A-AC1C2A1CF1B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140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0CD0251-0903-41B9-BA28-F0D80441812D}"/>
              </a:ext>
            </a:extLst>
          </p:cNvPr>
          <p:cNvSpPr/>
          <p:nvPr userDrawn="1"/>
        </p:nvSpPr>
        <p:spPr>
          <a:xfrm>
            <a:off x="0" y="0"/>
            <a:ext cx="12192000" cy="1140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BA0CFA7-778B-46E3-AAC9-F0E8F20023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843461"/>
            <a:ext cx="12192000" cy="2889250"/>
          </a:xfrm>
          <a:prstGeom prst="rect">
            <a:avLst/>
          </a:prstGeom>
        </p:spPr>
      </p:pic>
      <p:pic>
        <p:nvPicPr>
          <p:cNvPr id="12" name="Afbeelding 11" descr="Afbeelding met voedsel&#10;&#10;Automatisch gegenereerde beschrijving">
            <a:extLst>
              <a:ext uri="{FF2B5EF4-FFF2-40B4-BE49-F238E27FC236}">
                <a16:creationId xmlns:a16="http://schemas.microsoft.com/office/drawing/2014/main" id="{D4CA8FB3-1705-4457-912E-39F4B99320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97380"/>
          <a:stretch/>
        </p:blipFill>
        <p:spPr>
          <a:xfrm>
            <a:off x="0" y="6684884"/>
            <a:ext cx="12203954" cy="179839"/>
          </a:xfrm>
          <a:prstGeom prst="rect">
            <a:avLst/>
          </a:prstGeom>
        </p:spPr>
      </p:pic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7145A461-F12D-4697-80D1-EF54665A8A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78738" y="675227"/>
            <a:ext cx="3775075" cy="277812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rgbClr val="414243"/>
                </a:solidFill>
              </a:defRPr>
            </a:lvl1pPr>
            <a:lvl2pPr algn="r">
              <a:defRPr sz="1200"/>
            </a:lvl2pPr>
            <a:lvl3pPr algn="r">
              <a:defRPr sz="12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nl-NL" dirty="0"/>
              <a:t>Presentation date</a:t>
            </a:r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1EEEACC6-D354-4D7B-B62C-F1D47BA8B5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6113" y="4987255"/>
            <a:ext cx="2801762" cy="601663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chemeClr val="bg1"/>
                </a:solidFill>
                <a:latin typeface="Petrona" panose="02000503020000020003" pitchFamily="2" charset="0"/>
              </a:defRPr>
            </a:lvl1pPr>
          </a:lstStyle>
          <a:p>
            <a:pPr lvl="0"/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F97D7273-9E8A-4240-8D35-D000197F63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113" y="5630863"/>
            <a:ext cx="10807700" cy="9826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 err="1"/>
              <a:t>Pay</a:t>
            </a:r>
            <a:r>
              <a:rPr lang="nl-NL" dirty="0"/>
              <a:t>-off </a:t>
            </a:r>
            <a:r>
              <a:rPr lang="nl-NL" dirty="0" err="1"/>
              <a:t>placeholder</a:t>
            </a:r>
            <a:endParaRPr lang="nl-NL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790850C-6788-4CFF-8C1C-F95DAEA45F6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12060" y="330630"/>
            <a:ext cx="2202791" cy="59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58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6962F54-11C9-411A-BADA-036CC25D5E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85197" y="372928"/>
            <a:ext cx="2849746" cy="771409"/>
          </a:xfrm>
          <a:prstGeom prst="rect">
            <a:avLst/>
          </a:prstGeom>
        </p:spPr>
      </p:pic>
      <p:sp>
        <p:nvSpPr>
          <p:cNvPr id="11" name="Rechthoek 10">
            <a:extLst>
              <a:ext uri="{FF2B5EF4-FFF2-40B4-BE49-F238E27FC236}">
                <a16:creationId xmlns:a16="http://schemas.microsoft.com/office/drawing/2014/main" id="{F8EF7068-8733-4109-9D7C-2DA7BF4D01EC}"/>
              </a:ext>
            </a:extLst>
          </p:cNvPr>
          <p:cNvSpPr/>
          <p:nvPr userDrawn="1"/>
        </p:nvSpPr>
        <p:spPr>
          <a:xfrm>
            <a:off x="0" y="822121"/>
            <a:ext cx="8481270" cy="6035879"/>
          </a:xfrm>
          <a:prstGeom prst="rect">
            <a:avLst/>
          </a:prstGeom>
          <a:solidFill>
            <a:srgbClr val="F4A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jdelijke aanduiding voor tekst 15">
            <a:extLst>
              <a:ext uri="{FF2B5EF4-FFF2-40B4-BE49-F238E27FC236}">
                <a16:creationId xmlns:a16="http://schemas.microsoft.com/office/drawing/2014/main" id="{8A35A98F-AC3E-4A46-BF80-FE6ECA23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6113" y="6193593"/>
            <a:ext cx="3775075" cy="277812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algn="r">
              <a:defRPr sz="1200"/>
            </a:lvl2pPr>
            <a:lvl3pPr algn="r">
              <a:defRPr sz="12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en-US" dirty="0"/>
              <a:t>P</a:t>
            </a:r>
            <a:r>
              <a:rPr lang="nl-NL" dirty="0" err="1"/>
              <a:t>resentation</a:t>
            </a:r>
            <a:r>
              <a:rPr lang="nl-NL" dirty="0"/>
              <a:t> date</a:t>
            </a:r>
          </a:p>
        </p:txBody>
      </p:sp>
      <p:sp>
        <p:nvSpPr>
          <p:cNvPr id="9" name="Tijdelijke aanduiding voor tekst 17">
            <a:extLst>
              <a:ext uri="{FF2B5EF4-FFF2-40B4-BE49-F238E27FC236}">
                <a16:creationId xmlns:a16="http://schemas.microsoft.com/office/drawing/2014/main" id="{0AE3DF75-993B-4AA0-A3AD-8FD59C040D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6112" y="1581324"/>
            <a:ext cx="4831579" cy="3992162"/>
          </a:xfrm>
        </p:spPr>
        <p:txBody>
          <a:bodyPr>
            <a:noAutofit/>
          </a:bodyPr>
          <a:lstStyle>
            <a:lvl1pPr marL="0" indent="0">
              <a:buNone/>
              <a:defRPr sz="4200" b="0">
                <a:solidFill>
                  <a:schemeClr val="bg1"/>
                </a:solidFill>
                <a:latin typeface="Petrona" panose="02000503020000020003" pitchFamily="2" charset="0"/>
              </a:defRPr>
            </a:lvl1pPr>
          </a:lstStyle>
          <a:p>
            <a:pPr lvl="0"/>
            <a:r>
              <a:rPr lang="nl-NL" dirty="0" err="1"/>
              <a:t>Placeholder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a short </a:t>
            </a:r>
            <a:r>
              <a:rPr lang="nl-NL" dirty="0" err="1"/>
              <a:t>title</a:t>
            </a:r>
            <a:endParaRPr lang="nl-NL" dirty="0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215C08FA-4EF0-489A-85D7-7785493EDDE3}"/>
              </a:ext>
            </a:extLst>
          </p:cNvPr>
          <p:cNvSpPr/>
          <p:nvPr userDrawn="1"/>
        </p:nvSpPr>
        <p:spPr>
          <a:xfrm>
            <a:off x="6199464" y="1581324"/>
            <a:ext cx="5992536" cy="5276676"/>
          </a:xfrm>
          <a:prstGeom prst="rect">
            <a:avLst/>
          </a:prstGeom>
          <a:solidFill>
            <a:srgbClr val="6B6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ijdelijke aanduiding voor tekst 19">
            <a:extLst>
              <a:ext uri="{FF2B5EF4-FFF2-40B4-BE49-F238E27FC236}">
                <a16:creationId xmlns:a16="http://schemas.microsoft.com/office/drawing/2014/main" id="{35C2B7CA-C68C-4A57-BDA7-8F2941E1F4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830197" y="5573486"/>
            <a:ext cx="5017884" cy="897919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 err="1"/>
              <a:t>Pay</a:t>
            </a:r>
            <a:r>
              <a:rPr lang="nl-NL" dirty="0"/>
              <a:t>-off </a:t>
            </a:r>
            <a:r>
              <a:rPr lang="nl-NL" dirty="0" err="1"/>
              <a:t>placeholder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693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slide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15C08FA-4EF0-489A-85D7-7785493EDDE3}"/>
              </a:ext>
            </a:extLst>
          </p:cNvPr>
          <p:cNvSpPr/>
          <p:nvPr userDrawn="1"/>
        </p:nvSpPr>
        <p:spPr>
          <a:xfrm>
            <a:off x="6199464" y="1581324"/>
            <a:ext cx="5992536" cy="5276676"/>
          </a:xfrm>
          <a:prstGeom prst="rect">
            <a:avLst/>
          </a:prstGeom>
          <a:solidFill>
            <a:srgbClr val="6B6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F8EF7068-8733-4109-9D7C-2DA7BF4D01EC}"/>
              </a:ext>
            </a:extLst>
          </p:cNvPr>
          <p:cNvSpPr/>
          <p:nvPr userDrawn="1"/>
        </p:nvSpPr>
        <p:spPr>
          <a:xfrm>
            <a:off x="0" y="822121"/>
            <a:ext cx="8481270" cy="6035879"/>
          </a:xfrm>
          <a:prstGeom prst="rect">
            <a:avLst/>
          </a:prstGeom>
          <a:solidFill>
            <a:srgbClr val="F4A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Tijdelijke aanduiding voor tekst 17">
            <a:extLst>
              <a:ext uri="{FF2B5EF4-FFF2-40B4-BE49-F238E27FC236}">
                <a16:creationId xmlns:a16="http://schemas.microsoft.com/office/drawing/2014/main" id="{0AE3DF75-993B-4AA0-A3AD-8FD59C040D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6112" y="1581324"/>
            <a:ext cx="7209019" cy="3356436"/>
          </a:xfrm>
        </p:spPr>
        <p:txBody>
          <a:bodyPr>
            <a:noAutofit/>
          </a:bodyPr>
          <a:lstStyle>
            <a:lvl1pPr marL="0" indent="0">
              <a:buNone/>
              <a:defRPr sz="4000" b="0">
                <a:solidFill>
                  <a:schemeClr val="bg1"/>
                </a:solidFill>
                <a:latin typeface="Petrona" panose="02000503020000020003" pitchFamily="2" charset="0"/>
              </a:defRPr>
            </a:lvl1pPr>
          </a:lstStyle>
          <a:p>
            <a:pPr lvl="0"/>
            <a:r>
              <a:rPr lang="nl-NL" dirty="0" err="1"/>
              <a:t>Placeholder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a </a:t>
            </a:r>
            <a:r>
              <a:rPr lang="nl-NL" dirty="0" err="1"/>
              <a:t>title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is </a:t>
            </a:r>
            <a:r>
              <a:rPr lang="nl-NL" dirty="0" err="1"/>
              <a:t>longer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on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other</a:t>
            </a:r>
            <a:r>
              <a:rPr lang="nl-NL" dirty="0"/>
              <a:t> slide</a:t>
            </a:r>
          </a:p>
        </p:txBody>
      </p:sp>
      <p:sp>
        <p:nvSpPr>
          <p:cNvPr id="8" name="Tijdelijke aanduiding voor tekst 15">
            <a:extLst>
              <a:ext uri="{FF2B5EF4-FFF2-40B4-BE49-F238E27FC236}">
                <a16:creationId xmlns:a16="http://schemas.microsoft.com/office/drawing/2014/main" id="{8A35A98F-AC3E-4A46-BF80-FE6ECA23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6113" y="6193593"/>
            <a:ext cx="3775075" cy="277812"/>
          </a:xfrm>
        </p:spPr>
        <p:txBody>
          <a:bodyPr>
            <a:no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algn="r">
              <a:defRPr sz="1200"/>
            </a:lvl2pPr>
            <a:lvl3pPr algn="r">
              <a:defRPr sz="12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nl-NL" dirty="0"/>
              <a:t>Presentation date</a:t>
            </a:r>
          </a:p>
        </p:txBody>
      </p:sp>
      <p:sp>
        <p:nvSpPr>
          <p:cNvPr id="10" name="Tijdelijke aanduiding voor tekst 19">
            <a:extLst>
              <a:ext uri="{FF2B5EF4-FFF2-40B4-BE49-F238E27FC236}">
                <a16:creationId xmlns:a16="http://schemas.microsoft.com/office/drawing/2014/main" id="{35C2B7CA-C68C-4A57-BDA7-8F2941E1F4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46113" y="5146766"/>
            <a:ext cx="7209018" cy="775999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 err="1"/>
              <a:t>Pay</a:t>
            </a:r>
            <a:r>
              <a:rPr lang="nl-NL" dirty="0"/>
              <a:t>-off </a:t>
            </a:r>
            <a:r>
              <a:rPr lang="nl-NL" dirty="0" err="1"/>
              <a:t>placeholder</a:t>
            </a:r>
            <a:endParaRPr lang="nl-NL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DF3A0BF-D0CA-4653-9801-385F7323CE3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85197" y="372928"/>
            <a:ext cx="2849746" cy="77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3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15">
            <a:extLst>
              <a:ext uri="{FF2B5EF4-FFF2-40B4-BE49-F238E27FC236}">
                <a16:creationId xmlns:a16="http://schemas.microsoft.com/office/drawing/2014/main" id="{F77B9B58-A293-4B5D-A63D-CA2E8C35C21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78738" y="675227"/>
            <a:ext cx="3775075" cy="277812"/>
          </a:xfr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rgbClr val="414243"/>
                </a:solidFill>
              </a:defRPr>
            </a:lvl1pPr>
            <a:lvl2pPr algn="r">
              <a:defRPr sz="1200"/>
            </a:lvl2pPr>
            <a:lvl3pPr algn="r">
              <a:defRPr sz="12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nl-NL" dirty="0"/>
              <a:t>Presentation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620D41-B92A-4849-8E1B-F2005D7F1B9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2441" y="1769202"/>
            <a:ext cx="10998200" cy="538569"/>
          </a:xfrm>
        </p:spPr>
        <p:txBody>
          <a:bodyPr>
            <a:normAutofit/>
          </a:bodyPr>
          <a:lstStyle>
            <a:lvl1pPr marL="0" indent="0">
              <a:buNone/>
              <a:defRPr sz="2600" b="1">
                <a:solidFill>
                  <a:srgbClr val="414243"/>
                </a:solidFill>
                <a:latin typeface="Petrona" panose="02000503020000020003" pitchFamily="2" charset="0"/>
              </a:defRPr>
            </a:lvl1pPr>
          </a:lstStyle>
          <a:p>
            <a:pPr lvl="0"/>
            <a:r>
              <a:rPr lang="en-US" dirty="0"/>
              <a:t>Click to add title</a:t>
            </a:r>
            <a:endParaRPr lang="nl-NL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D533051-6C74-49D4-8CFB-B01D6867C8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61988" y="2455863"/>
            <a:ext cx="10998200" cy="37274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18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tekst 15">
            <a:extLst>
              <a:ext uri="{FF2B5EF4-FFF2-40B4-BE49-F238E27FC236}">
                <a16:creationId xmlns:a16="http://schemas.microsoft.com/office/drawing/2014/main" id="{D7A6A5E1-B57A-43DE-AC88-E05812C3323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78738" y="675227"/>
            <a:ext cx="3775075" cy="277812"/>
          </a:xfrm>
        </p:spPr>
        <p:txBody>
          <a:bodyPr>
            <a:noAutofit/>
          </a:bodyPr>
          <a:lstStyle>
            <a:lvl1pPr marL="0" indent="0" algn="r">
              <a:buNone/>
              <a:defRPr sz="1200">
                <a:solidFill>
                  <a:srgbClr val="414243"/>
                </a:solidFill>
              </a:defRPr>
            </a:lvl1pPr>
            <a:lvl2pPr algn="r">
              <a:defRPr sz="1200"/>
            </a:lvl2pPr>
            <a:lvl3pPr algn="r">
              <a:defRPr sz="12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nl-NL" dirty="0"/>
              <a:t>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248984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err="1"/>
              <a:t>Edit</a:t>
            </a:r>
            <a:r>
              <a:rPr lang="nl-NL" dirty="0"/>
              <a:t> </a:t>
            </a:r>
            <a:r>
              <a:rPr lang="nl-NL" dirty="0" err="1"/>
              <a:t>title</a:t>
            </a:r>
            <a:r>
              <a:rPr lang="nl-NL" dirty="0"/>
              <a:t> </a:t>
            </a:r>
            <a:r>
              <a:rPr lang="nl-NL" dirty="0" err="1"/>
              <a:t>style</a:t>
            </a:r>
            <a:r>
              <a:rPr lang="nl-NL" dirty="0"/>
              <a:t> of </a:t>
            </a:r>
            <a:r>
              <a:rPr lang="nl-NL" dirty="0" err="1"/>
              <a:t>layout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Tekst-</a:t>
            </a:r>
            <a:r>
              <a:rPr lang="nl-NL" dirty="0" err="1"/>
              <a:t>style</a:t>
            </a:r>
            <a:r>
              <a:rPr lang="nl-NL" dirty="0"/>
              <a:t> of </a:t>
            </a:r>
            <a:r>
              <a:rPr lang="nl-NL" dirty="0" err="1"/>
              <a:t>layout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000-BA4A-2947-8CE6-0DF0CE4D0E0C}" type="datetimeFigureOut">
              <a:rPr lang="nl-NL" smtClean="0"/>
              <a:t>12-4-2023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5DE1-7E2A-374F-ACE5-B6F9AB28E75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066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4" r:id="rId4"/>
    <p:sldLayoutId id="2147483661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Petrona" panose="0200050302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4A100"/>
        </a:buClr>
        <a:buFont typeface="Arial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4A100"/>
        </a:buClr>
        <a:buFont typeface="Arial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4A100"/>
        </a:buClr>
        <a:buFont typeface="Arial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4A100"/>
        </a:buClr>
        <a:buFont typeface="Arial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4A100"/>
        </a:buClr>
        <a:buFont typeface="Arial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ensorship" TargetMode="External"/><Relationship Id="rId2" Type="http://schemas.openxmlformats.org/officeDocument/2006/relationships/hyperlink" Target="https://en.wikipedia.org/wiki/Social_exclusion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jpg"/><Relationship Id="rId4" Type="http://schemas.openxmlformats.org/officeDocument/2006/relationships/hyperlink" Target="https://en.wikipedia.org/wiki/Jos%C3%A9_Medina_(philosopher)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B486514F-D754-6488-F32C-37DBB2ABB1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246D8CA-6337-B17A-934E-B8541C6F0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631" y="1206631"/>
            <a:ext cx="9502483" cy="531671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B8A45EF6-DFFC-1D6A-A328-2E395A555032}"/>
              </a:ext>
            </a:extLst>
          </p:cNvPr>
          <p:cNvSpPr txBox="1"/>
          <p:nvPr/>
        </p:nvSpPr>
        <p:spPr>
          <a:xfrm>
            <a:off x="3047215" y="3246690"/>
            <a:ext cx="6094428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endParaRPr lang="en-US" sz="2800" dirty="0">
              <a:solidFill>
                <a:schemeClr val="bg1"/>
              </a:solidFill>
            </a:endParaRPr>
          </a:p>
          <a:p>
            <a:r>
              <a:rPr lang="en-US" sz="2800" dirty="0">
                <a:solidFill>
                  <a:schemeClr val="bg1"/>
                </a:solidFill>
              </a:rPr>
              <a:t>Enabling Diversity - addressing silent assessment</a:t>
            </a:r>
            <a:endParaRPr lang="nl-NL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57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40FE0BF5-AA1A-87D5-986F-80AA056E51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C1A028E0-5DCB-D7FA-CBED-6DDDAC2A6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898" y="1150658"/>
            <a:ext cx="9426805" cy="5392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734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2C5C43-3E47-427F-BC31-CC46DE5F38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 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8424EFF9-3FA3-4109-A01A-86B3588D14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4400" b="1" dirty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RECOGNITION AND REWARDS FESTIVAL</a:t>
            </a:r>
          </a:p>
          <a:p>
            <a:endParaRPr lang="en-US" sz="4400" b="1" dirty="0"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Calibri" panose="020F0502020204030204" pitchFamily="34" charset="0"/>
            </a:endParaRPr>
          </a:p>
          <a:p>
            <a:r>
              <a:rPr lang="en-US" sz="3200" dirty="0">
                <a:ln>
                  <a:noFill/>
                </a:ln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Arial Unicode MS"/>
                <a:cs typeface="Calibri" panose="020F0502020204030204" pitchFamily="34" charset="0"/>
              </a:rPr>
              <a:t>Workshop: Enabling diversity - addressing silent assessment</a:t>
            </a:r>
            <a:endParaRPr lang="nl-NL" sz="3200" dirty="0">
              <a:ln>
                <a:noFill/>
              </a:ln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Arial Unicode MS"/>
            </a:endParaRPr>
          </a:p>
          <a:p>
            <a:endParaRPr lang="en-US" sz="4400" b="1" dirty="0">
              <a:ln>
                <a:noFill/>
              </a:ln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Arial Unicode MS"/>
              <a:cs typeface="Calibri" panose="020F0502020204030204" pitchFamily="34" charset="0"/>
            </a:endParaRPr>
          </a:p>
          <a:p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3F7F1E9D-7292-41A6-B07A-4724B505A93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nl-NL" dirty="0" err="1"/>
              <a:t>Liorah</a:t>
            </a:r>
            <a:r>
              <a:rPr lang="nl-NL" dirty="0"/>
              <a:t> Hoek, Jacqueline Kool, Alice Schippers </a:t>
            </a:r>
            <a:r>
              <a:rPr lang="nl-NL" dirty="0" err="1"/>
              <a:t>and</a:t>
            </a:r>
            <a:r>
              <a:rPr lang="nl-NL" dirty="0"/>
              <a:t> Carolina Suransky </a:t>
            </a:r>
          </a:p>
          <a:p>
            <a:r>
              <a:rPr lang="nl-NL" dirty="0"/>
              <a:t>University of </a:t>
            </a:r>
            <a:r>
              <a:rPr lang="nl-NL" dirty="0" err="1"/>
              <a:t>Humanistic</a:t>
            </a:r>
            <a:r>
              <a:rPr lang="nl-NL" dirty="0"/>
              <a:t> Studies </a:t>
            </a:r>
          </a:p>
        </p:txBody>
      </p:sp>
    </p:spTree>
    <p:extLst>
      <p:ext uri="{BB962C8B-B14F-4D97-AF65-F5344CB8AC3E}">
        <p14:creationId xmlns:p14="http://schemas.microsoft.com/office/powerpoint/2010/main" val="1360910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E279404A-C132-9F1F-2D8F-6862258F2E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ABA9B5-460E-FA7A-4164-37D66EB8BA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41" y="1206632"/>
            <a:ext cx="10998200" cy="622168"/>
          </a:xfrm>
        </p:spPr>
        <p:txBody>
          <a:bodyPr>
            <a:normAutofit/>
          </a:bodyPr>
          <a:lstStyle/>
          <a:p>
            <a:r>
              <a:rPr lang="nl-NL" sz="2800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Spoon </a:t>
            </a:r>
            <a:r>
              <a:rPr lang="nl-NL" sz="2800" i="0" u="none" strike="noStrike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theory</a:t>
            </a:r>
            <a:r>
              <a:rPr lang="nl-NL" sz="2800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 /  Christine </a:t>
            </a:r>
            <a:r>
              <a:rPr lang="nl-NL" sz="2800" i="0" u="none" strike="noStrike" dirty="0" err="1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Miserandino</a:t>
            </a:r>
            <a:r>
              <a:rPr lang="nl-NL" sz="2800" dirty="0">
                <a:solidFill>
                  <a:srgbClr val="000000"/>
                </a:solidFill>
                <a:latin typeface="Calibri Light" panose="020F0302020204030204" pitchFamily="34" charset="0"/>
              </a:rPr>
              <a:t>, </a:t>
            </a:r>
            <a:r>
              <a:rPr lang="nl-NL" sz="2800" i="0" u="none" strike="noStrike" dirty="0">
                <a:solidFill>
                  <a:srgbClr val="000000"/>
                </a:solidFill>
                <a:effectLst/>
                <a:latin typeface="Calibri Light" panose="020F0302020204030204" pitchFamily="34" charset="0"/>
              </a:rPr>
              <a:t>2003</a:t>
            </a:r>
            <a:endParaRPr lang="nl-NL" sz="28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20AF573-D802-19FF-0091-A17BFA1BE5D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61988" y="1960775"/>
            <a:ext cx="10998200" cy="4222538"/>
          </a:xfrm>
        </p:spPr>
        <p:txBody>
          <a:bodyPr>
            <a:normAutofit fontScale="92500" lnSpcReduction="10000"/>
          </a:bodyPr>
          <a:lstStyle/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Metaphor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for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energy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when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living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with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disability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or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chronic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illness</a:t>
            </a:r>
            <a:r>
              <a:rPr lang="nl-NL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  </a:t>
            </a:r>
            <a:endParaRPr lang="nl-NL" sz="2600" dirty="0"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endParaRPr lang="nl-NL" sz="2600" b="0" i="0" u="none" strike="noStrike" dirty="0">
              <a:solidFill>
                <a:srgbClr val="000000"/>
              </a:solidFill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Less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spoons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per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day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(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abled-bodied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seemingly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have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limitless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spoons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)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</a:t>
            </a:r>
            <a:endParaRPr lang="en-US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Amount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spoons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 per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day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can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vary</a:t>
            </a:r>
            <a:r>
              <a:rPr lang="nl-NL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</a:t>
            </a:r>
            <a:endParaRPr lang="nl-NL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Tasks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cost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more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spoons</a:t>
            </a:r>
            <a:r>
              <a:rPr lang="nl-NL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</a:t>
            </a:r>
            <a:endParaRPr lang="nl-NL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Many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daily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tasks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must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be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planned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,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cost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extra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spoons</a:t>
            </a:r>
            <a:r>
              <a:rPr lang="nl-NL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</a:t>
            </a:r>
            <a:endParaRPr lang="nl-NL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Inaccessibility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costs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spoons</a:t>
            </a:r>
            <a:r>
              <a:rPr lang="nl-NL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</a:t>
            </a:r>
            <a:endParaRPr lang="nl-NL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endParaRPr lang="nl-NL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Only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way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to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get extra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spoons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: rest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</a:t>
            </a:r>
            <a:endParaRPr lang="en-US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0" indent="0" algn="l" rtl="0" fontAlgn="base">
              <a:buNone/>
            </a:pP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Consequently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: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choices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are part of </a:t>
            </a:r>
            <a:r>
              <a:rPr lang="nl-NL" sz="2600" b="0" i="0" u="none" strike="noStrike" dirty="0" err="1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daily</a:t>
            </a:r>
            <a:r>
              <a:rPr lang="nl-NL" sz="2600" b="0" i="0" u="none" strike="noStrike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 life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+mn-lt"/>
                <a:ea typeface="Sans Serif Collection" panose="020B0502040504020204" pitchFamily="34" charset="0"/>
                <a:cs typeface="Sans Serif Collection" panose="020B0502040504020204" pitchFamily="34" charset="0"/>
              </a:rPr>
              <a:t>​</a:t>
            </a:r>
            <a:endParaRPr lang="en-US" sz="2600" b="0" i="0" dirty="0">
              <a:effectLst/>
              <a:latin typeface="+mn-lt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DD0EA1F6-80EA-89CC-3342-28C2721CC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6450" y="3307598"/>
            <a:ext cx="2875715" cy="287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898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C4FD454-19F4-EDE4-5D62-865E45792E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nl-NL" dirty="0"/>
              <a:t> </a:t>
            </a:r>
          </a:p>
        </p:txBody>
      </p:sp>
      <p:pic>
        <p:nvPicPr>
          <p:cNvPr id="6" name="Tijdelijke aanduiding voor inhoud 5">
            <a:extLst>
              <a:ext uri="{FF2B5EF4-FFF2-40B4-BE49-F238E27FC236}">
                <a16:creationId xmlns:a16="http://schemas.microsoft.com/office/drawing/2014/main" id="{8B8B5389-71E3-A359-3A44-6AD5E0BE96FE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2830049" y="142381"/>
            <a:ext cx="9119155" cy="6494089"/>
          </a:xfrm>
        </p:spPr>
      </p:pic>
    </p:spTree>
    <p:extLst>
      <p:ext uri="{BB962C8B-B14F-4D97-AF65-F5344CB8AC3E}">
        <p14:creationId xmlns:p14="http://schemas.microsoft.com/office/powerpoint/2010/main" val="2082792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119A33-01DE-4B4B-A287-65CA02C7B5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1FB4FC-3ACF-4837-B1E3-0C485AEBC4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nl-NL" b="1" dirty="0" err="1"/>
              <a:t>Epistemic</a:t>
            </a:r>
            <a:r>
              <a:rPr lang="nl-NL" b="1" dirty="0"/>
              <a:t> (In)</a:t>
            </a:r>
            <a:r>
              <a:rPr lang="nl-NL" b="1" dirty="0" err="1"/>
              <a:t>Justice</a:t>
            </a:r>
            <a:r>
              <a:rPr lang="nl-NL" b="1" dirty="0"/>
              <a:t>   </a:t>
            </a:r>
            <a:endParaRPr lang="nl-NL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D06392-4F4C-41EA-8AE4-92B2E12A38E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Pursuing justice related to knowledge. </a:t>
            </a:r>
          </a:p>
          <a:p>
            <a:pPr marL="0" indent="0">
              <a:buNone/>
            </a:pPr>
            <a:r>
              <a:rPr lang="en-US" dirty="0"/>
              <a:t>Which and whose knowledge is privileged or ignored?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Epistemic injustice</a:t>
            </a:r>
            <a:r>
              <a:rPr lang="en-US" dirty="0"/>
              <a:t> includes </a:t>
            </a:r>
            <a:r>
              <a:rPr lang="en-US" u="sng" dirty="0">
                <a:hlinkClick r:id="rId2" tooltip="Social exclus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exclusion</a:t>
            </a:r>
            <a:r>
              <a:rPr lang="en-US" dirty="0"/>
              <a:t> and </a:t>
            </a:r>
            <a:r>
              <a:rPr lang="en-US" u="sng" dirty="0">
                <a:hlinkClick r:id="rId3" tooltip="Censorshi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silencing</a:t>
            </a:r>
            <a:r>
              <a:rPr lang="en-US" dirty="0"/>
              <a:t>; systematic distortion or misrepresentation of one's meanings or contributions; undervaluing of one's status or standing in communicative practices; unfair distinctions in authority; and unwarranted distrust</a:t>
            </a:r>
          </a:p>
          <a:p>
            <a:pPr marL="0" indent="0">
              <a:buNone/>
            </a:pPr>
            <a:r>
              <a:rPr lang="en-US" sz="1100" dirty="0"/>
              <a:t>(Kidd, Ian James, </a:t>
            </a:r>
            <a:r>
              <a:rPr lang="en-US" sz="1100" dirty="0">
                <a:hlinkClick r:id="rId4" tooltip="José Medina (philosopher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José Medina</a:t>
            </a:r>
            <a:r>
              <a:rPr lang="en-US" sz="1100" dirty="0"/>
              <a:t>, </a:t>
            </a:r>
            <a:r>
              <a:rPr lang="en-US" sz="1100" dirty="0" err="1"/>
              <a:t>Gaile</a:t>
            </a:r>
            <a:r>
              <a:rPr lang="en-US" sz="1100" dirty="0"/>
              <a:t> </a:t>
            </a:r>
            <a:r>
              <a:rPr lang="en-US" sz="1100" dirty="0" err="1"/>
              <a:t>Pohlhaus</a:t>
            </a:r>
            <a:r>
              <a:rPr lang="en-US" sz="1100" dirty="0"/>
              <a:t> Jr., eds. </a:t>
            </a:r>
            <a:r>
              <a:rPr lang="en-US" sz="1100" b="1" i="1" dirty="0"/>
              <a:t>The Routledge Handbook of Epistemic Injustice</a:t>
            </a:r>
            <a:r>
              <a:rPr lang="en-US" sz="1100" b="1" dirty="0"/>
              <a:t> </a:t>
            </a:r>
            <a:r>
              <a:rPr lang="en-US" sz="1100" dirty="0"/>
              <a:t>(1st ed.). Routledge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Including multiple voices and paying attention to context and relationships at play </a:t>
            </a:r>
            <a:r>
              <a:rPr lang="en-US" sz="1200" dirty="0"/>
              <a:t>(</a:t>
            </a:r>
            <a:r>
              <a:rPr lang="en-US" sz="1200" u="sng" dirty="0">
                <a:hlinkClick r:id="rId4" tooltip="José Medina (philosopher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José Medina</a:t>
            </a:r>
            <a:r>
              <a:rPr lang="en-US" sz="1200" u="sng" dirty="0"/>
              <a:t>)</a:t>
            </a:r>
            <a:endParaRPr lang="nl-NL" sz="1200" u="sng" dirty="0"/>
          </a:p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93C69D9-81E0-89F8-DF92-4EB2EA13C6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26665" y="478146"/>
            <a:ext cx="3057672" cy="2950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620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7CFB9CC-2810-0E32-903E-8BFEA770BC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44529A4-E58D-87E3-B40F-3103A8DED4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41" y="1272620"/>
            <a:ext cx="10998200" cy="565607"/>
          </a:xfrm>
        </p:spPr>
        <p:txBody>
          <a:bodyPr/>
          <a:lstStyle/>
          <a:p>
            <a:r>
              <a:rPr lang="nl-NL" b="1" dirty="0" err="1"/>
              <a:t>Diversity</a:t>
            </a:r>
            <a:r>
              <a:rPr lang="nl-NL" b="1" dirty="0"/>
              <a:t>, </a:t>
            </a:r>
            <a:r>
              <a:rPr lang="nl-NL" b="1" dirty="0" err="1"/>
              <a:t>Equity</a:t>
            </a:r>
            <a:r>
              <a:rPr lang="nl-NL" b="1" dirty="0"/>
              <a:t> </a:t>
            </a:r>
            <a:r>
              <a:rPr lang="nl-NL" b="1" dirty="0" err="1"/>
              <a:t>and</a:t>
            </a:r>
            <a:r>
              <a:rPr lang="nl-NL" b="1" dirty="0"/>
              <a:t> </a:t>
            </a:r>
            <a:r>
              <a:rPr lang="nl-NL" b="1" dirty="0" err="1"/>
              <a:t>Inclusion</a:t>
            </a:r>
            <a:r>
              <a:rPr lang="nl-NL" b="1" dirty="0"/>
              <a:t> </a:t>
            </a:r>
            <a:endParaRPr lang="nl-NL" dirty="0"/>
          </a:p>
        </p:txBody>
      </p:sp>
      <p:pic>
        <p:nvPicPr>
          <p:cNvPr id="7" name="Tijdelijke aanduiding voor inhoud 6">
            <a:extLst>
              <a:ext uri="{FF2B5EF4-FFF2-40B4-BE49-F238E27FC236}">
                <a16:creationId xmlns:a16="http://schemas.microsoft.com/office/drawing/2014/main" id="{91C5C774-0B35-CCFA-9DA5-13416B0EF8A7}"/>
              </a:ext>
            </a:extLst>
          </p:cNvPr>
          <p:cNvPicPr>
            <a:picLocks noGrp="1" noChangeAspect="1"/>
          </p:cNvPicPr>
          <p:nvPr>
            <p:ph sz="quarter" idx="12"/>
          </p:nvPr>
        </p:nvPicPr>
        <p:blipFill>
          <a:blip r:embed="rId2"/>
          <a:stretch>
            <a:fillRect/>
          </a:stretch>
        </p:blipFill>
        <p:spPr>
          <a:xfrm>
            <a:off x="1357744" y="1914481"/>
            <a:ext cx="3874133" cy="1438264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0BC08D41-0D76-B273-146F-8F45CE416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7819" y="1172167"/>
            <a:ext cx="4228707" cy="2213023"/>
          </a:xfrm>
          <a:prstGeom prst="rect">
            <a:avLst/>
          </a:prstGeom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33C63089-9A59-A4D1-5311-949EB5A0D8FD}"/>
              </a:ext>
            </a:extLst>
          </p:cNvPr>
          <p:cNvSpPr txBox="1"/>
          <p:nvPr/>
        </p:nvSpPr>
        <p:spPr>
          <a:xfrm>
            <a:off x="537328" y="3108191"/>
            <a:ext cx="860431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200" dirty="0"/>
              <a:t>Kettering College https://kc.edu/diversity-equity-and-inclusion-celebrating-our-differences/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238BAA56-2848-7CE7-5847-AEFFDA600162}"/>
              </a:ext>
            </a:extLst>
          </p:cNvPr>
          <p:cNvSpPr txBox="1"/>
          <p:nvPr/>
        </p:nvSpPr>
        <p:spPr>
          <a:xfrm>
            <a:off x="662442" y="2831192"/>
            <a:ext cx="8479202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Diversity:</a:t>
            </a:r>
            <a:r>
              <a:rPr lang="en-US" dirty="0"/>
              <a:t> Making room for difference, including skin color, ethnicity, gender (identity), sexual orientation, socioeconomic status, language, culture, national origin, religious/spiritual commitments, age, (dis)ability status and political perspective.</a:t>
            </a:r>
          </a:p>
          <a:p>
            <a:endParaRPr lang="en-US" dirty="0"/>
          </a:p>
          <a:p>
            <a:r>
              <a:rPr lang="en-US" b="1" dirty="0"/>
              <a:t>Equity: </a:t>
            </a:r>
            <a:r>
              <a:rPr lang="en-US" dirty="0"/>
              <a:t>Actively challenging and responding to inequalities, bias and discrimination in order to create fair opportunities for all </a:t>
            </a:r>
          </a:p>
          <a:p>
            <a:endParaRPr lang="en-US" dirty="0"/>
          </a:p>
          <a:p>
            <a:r>
              <a:rPr lang="en-US" b="1" dirty="0"/>
              <a:t>Inclusion:</a:t>
            </a:r>
            <a:r>
              <a:rPr lang="en-US" dirty="0"/>
              <a:t> Involvement and empowerment, recognition of the inherent worth and dignity of all. Promoting and sustaining a sense of belonging;  valuing and practicing respect for diverse talents, beliefs, backgrounds and ways of living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8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2F201959-D590-1791-A8EB-0F2D2D1F35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C399A67-348D-CE79-6B19-2B266281BD4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41" y="1338607"/>
            <a:ext cx="10998200" cy="678730"/>
          </a:xfrm>
        </p:spPr>
        <p:txBody>
          <a:bodyPr/>
          <a:lstStyle/>
          <a:p>
            <a:r>
              <a:rPr lang="nl-NL" b="1" dirty="0" err="1"/>
              <a:t>Ableism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5BB55E1-604D-E491-0576-5209D894938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61988" y="2092751"/>
            <a:ext cx="10998200" cy="4090562"/>
          </a:xfrm>
        </p:spPr>
        <p:txBody>
          <a:bodyPr/>
          <a:lstStyle/>
          <a:p>
            <a:endParaRPr lang="nl-NL" dirty="0"/>
          </a:p>
          <a:p>
            <a:endParaRPr lang="nl-NL" dirty="0"/>
          </a:p>
          <a:p>
            <a:r>
              <a:rPr lang="nl-NL" dirty="0" err="1"/>
              <a:t>Ableism</a:t>
            </a:r>
            <a:r>
              <a:rPr lang="nl-NL" dirty="0"/>
              <a:t> frames </a:t>
            </a:r>
            <a:r>
              <a:rPr lang="nl-NL" dirty="0" err="1"/>
              <a:t>being</a:t>
            </a:r>
            <a:r>
              <a:rPr lang="nl-NL" dirty="0"/>
              <a:t> </a:t>
            </a:r>
            <a:r>
              <a:rPr lang="nl-NL" dirty="0" err="1"/>
              <a:t>nondisabled</a:t>
            </a:r>
            <a:r>
              <a:rPr lang="nl-NL" dirty="0"/>
              <a:t> as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ideal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disability</a:t>
            </a:r>
            <a:r>
              <a:rPr lang="nl-NL" dirty="0"/>
              <a:t> as a </a:t>
            </a:r>
            <a:r>
              <a:rPr lang="nl-NL" dirty="0" err="1"/>
              <a:t>flaw</a:t>
            </a:r>
            <a:r>
              <a:rPr lang="nl-NL" dirty="0"/>
              <a:t> or </a:t>
            </a:r>
            <a:r>
              <a:rPr lang="nl-NL" dirty="0" err="1"/>
              <a:t>abnormality</a:t>
            </a:r>
            <a:endParaRPr lang="nl-NL" dirty="0"/>
          </a:p>
          <a:p>
            <a:r>
              <a:rPr lang="nl-NL" dirty="0"/>
              <a:t>It is a form of </a:t>
            </a:r>
            <a:r>
              <a:rPr lang="nl-NL" dirty="0" err="1"/>
              <a:t>systemic</a:t>
            </a:r>
            <a:r>
              <a:rPr lang="nl-NL" dirty="0"/>
              <a:t> </a:t>
            </a:r>
            <a:r>
              <a:rPr lang="nl-NL" dirty="0" err="1"/>
              <a:t>oppression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discrimination</a:t>
            </a:r>
            <a:r>
              <a:rPr lang="nl-NL" dirty="0"/>
              <a:t> </a:t>
            </a:r>
          </a:p>
          <a:p>
            <a:r>
              <a:rPr lang="nl-NL" dirty="0" err="1"/>
              <a:t>Implicit</a:t>
            </a:r>
            <a:r>
              <a:rPr lang="nl-NL" dirty="0"/>
              <a:t> bias </a:t>
            </a:r>
            <a:r>
              <a:rPr lang="nl-NL" dirty="0" err="1"/>
              <a:t>against</a:t>
            </a:r>
            <a:r>
              <a:rPr lang="nl-NL" dirty="0"/>
              <a:t> </a:t>
            </a:r>
            <a:r>
              <a:rPr lang="nl-NL" dirty="0" err="1"/>
              <a:t>people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disabilities</a:t>
            </a:r>
            <a:r>
              <a:rPr lang="nl-NL" dirty="0"/>
              <a:t> is </a:t>
            </a:r>
            <a:r>
              <a:rPr lang="nl-NL" dirty="0" err="1"/>
              <a:t>extremely</a:t>
            </a:r>
            <a:r>
              <a:rPr lang="nl-NL" dirty="0"/>
              <a:t> common</a:t>
            </a:r>
          </a:p>
          <a:p>
            <a:pPr marL="0" indent="0">
              <a:buNone/>
            </a:pPr>
            <a:r>
              <a:rPr lang="nl-NL" dirty="0"/>
              <a:t> -&gt; 76% of </a:t>
            </a:r>
            <a:r>
              <a:rPr lang="nl-NL" dirty="0" err="1"/>
              <a:t>respondents</a:t>
            </a:r>
            <a:r>
              <a:rPr lang="nl-NL" dirty="0"/>
              <a:t> in large survey</a:t>
            </a:r>
          </a:p>
          <a:p>
            <a:pPr marL="0" indent="0">
              <a:buNone/>
            </a:pPr>
            <a:r>
              <a:rPr lang="nl-NL" sz="1800" dirty="0"/>
              <a:t>( </a:t>
            </a:r>
            <a:r>
              <a:rPr lang="nl-NL" sz="1800" dirty="0" err="1"/>
              <a:t>Nosek</a:t>
            </a:r>
            <a:r>
              <a:rPr lang="nl-NL" sz="1800" dirty="0"/>
              <a:t>, Brian A., Frederick L. </a:t>
            </a:r>
            <a:r>
              <a:rPr lang="nl-NL" sz="1800" dirty="0" err="1"/>
              <a:t>Smyth</a:t>
            </a:r>
            <a:r>
              <a:rPr lang="nl-NL" sz="1800" dirty="0"/>
              <a:t>, et al. 2007. </a:t>
            </a:r>
            <a:r>
              <a:rPr lang="nl-NL" sz="1800" dirty="0" err="1"/>
              <a:t>Pervasiveness</a:t>
            </a:r>
            <a:r>
              <a:rPr lang="nl-NL" sz="1800" dirty="0"/>
              <a:t> </a:t>
            </a:r>
            <a:r>
              <a:rPr lang="nl-NL" sz="1800" dirty="0" err="1"/>
              <a:t>and</a:t>
            </a:r>
            <a:r>
              <a:rPr lang="nl-NL" sz="1800" dirty="0"/>
              <a:t> </a:t>
            </a:r>
            <a:r>
              <a:rPr lang="nl-NL" sz="1800" dirty="0" err="1"/>
              <a:t>correlates</a:t>
            </a:r>
            <a:r>
              <a:rPr lang="nl-NL" sz="1800" dirty="0"/>
              <a:t> of </a:t>
            </a:r>
            <a:r>
              <a:rPr lang="nl-NL" sz="1800" dirty="0" err="1"/>
              <a:t>implicit</a:t>
            </a:r>
            <a:r>
              <a:rPr lang="nl-NL" sz="1800" dirty="0"/>
              <a:t> attitudes </a:t>
            </a:r>
            <a:r>
              <a:rPr lang="nl-NL" sz="1800" dirty="0" err="1"/>
              <a:t>and</a:t>
            </a:r>
            <a:r>
              <a:rPr lang="nl-NL" sz="1800" dirty="0"/>
              <a:t> stereotypes</a:t>
            </a:r>
            <a:r>
              <a:rPr lang="nl-NL" sz="1800" i="1" dirty="0"/>
              <a:t>. European Review of </a:t>
            </a:r>
            <a:r>
              <a:rPr lang="nl-NL" sz="1800" i="1" dirty="0" err="1"/>
              <a:t>Social</a:t>
            </a:r>
            <a:r>
              <a:rPr lang="nl-NL" sz="1800" i="1" dirty="0"/>
              <a:t> </a:t>
            </a:r>
            <a:r>
              <a:rPr lang="nl-NL" sz="1800" i="1" dirty="0" err="1"/>
              <a:t>Psychology</a:t>
            </a:r>
            <a:r>
              <a:rPr lang="nl-NL" sz="1800" i="1" dirty="0"/>
              <a:t> </a:t>
            </a:r>
            <a:r>
              <a:rPr lang="nl-NL" sz="1800" dirty="0"/>
              <a:t>18: 36-88)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A6DC208-E241-2A46-6E7B-E4D1F23E4B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562" y="496672"/>
            <a:ext cx="2666705" cy="245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777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7A1764E9-487A-3622-0656-71AEA30DC0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F0D5E02-75EF-61D9-A3EB-E2C995E452D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41" y="1291472"/>
            <a:ext cx="10998200" cy="527901"/>
          </a:xfrm>
        </p:spPr>
        <p:txBody>
          <a:bodyPr/>
          <a:lstStyle/>
          <a:p>
            <a:r>
              <a:rPr lang="nl-NL" b="1" dirty="0" err="1"/>
              <a:t>Disability</a:t>
            </a:r>
            <a:r>
              <a:rPr lang="nl-NL" b="1" dirty="0"/>
              <a:t> management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8F4BB2B-EB7A-9794-C8EA-0F5115D43DED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61988" y="1979629"/>
            <a:ext cx="10998200" cy="4203684"/>
          </a:xfrm>
        </p:spPr>
        <p:txBody>
          <a:bodyPr>
            <a:normAutofit fontScale="85000" lnSpcReduction="20000"/>
          </a:bodyPr>
          <a:lstStyle/>
          <a:p>
            <a:r>
              <a:rPr lang="nl-NL" sz="3000" b="1" dirty="0"/>
              <a:t>Focus on </a:t>
            </a:r>
            <a:r>
              <a:rPr lang="nl-NL" sz="3000" b="1" dirty="0" err="1"/>
              <a:t>condition</a:t>
            </a:r>
            <a:r>
              <a:rPr lang="nl-NL" sz="3000" b="1" dirty="0"/>
              <a:t> or </a:t>
            </a:r>
            <a:r>
              <a:rPr lang="nl-NL" sz="3000" b="1" dirty="0" err="1"/>
              <a:t>impairment</a:t>
            </a:r>
            <a:r>
              <a:rPr lang="nl-NL" sz="3000" b="1" dirty="0"/>
              <a:t>    </a:t>
            </a:r>
          </a:p>
          <a:p>
            <a:pPr marL="457200" lvl="1" indent="0">
              <a:buNone/>
            </a:pPr>
            <a:r>
              <a:rPr lang="nl-NL" sz="2600" dirty="0" err="1"/>
              <a:t>self</a:t>
            </a:r>
            <a:r>
              <a:rPr lang="nl-NL" sz="2600" dirty="0"/>
              <a:t>-care management—a </a:t>
            </a:r>
            <a:r>
              <a:rPr lang="nl-NL" sz="2600" dirty="0" err="1"/>
              <a:t>person’s</a:t>
            </a:r>
            <a:r>
              <a:rPr lang="nl-NL" sz="2600" dirty="0"/>
              <a:t> </a:t>
            </a:r>
            <a:r>
              <a:rPr lang="nl-NL" sz="2600" dirty="0" err="1"/>
              <a:t>ability</a:t>
            </a:r>
            <a:r>
              <a:rPr lang="nl-NL" sz="2600" dirty="0"/>
              <a:t> </a:t>
            </a:r>
            <a:r>
              <a:rPr lang="nl-NL" sz="2600" dirty="0" err="1"/>
              <a:t>to</a:t>
            </a:r>
            <a:r>
              <a:rPr lang="nl-NL" sz="2600" dirty="0"/>
              <a:t> manage </a:t>
            </a:r>
            <a:r>
              <a:rPr lang="nl-NL" sz="2600" dirty="0" err="1"/>
              <a:t>everyday</a:t>
            </a:r>
            <a:r>
              <a:rPr lang="nl-NL" sz="2600" dirty="0"/>
              <a:t> </a:t>
            </a:r>
            <a:r>
              <a:rPr lang="nl-NL" sz="2600" dirty="0" err="1"/>
              <a:t>self</a:t>
            </a:r>
            <a:r>
              <a:rPr lang="nl-NL" sz="2600" dirty="0"/>
              <a:t>-care </a:t>
            </a:r>
            <a:r>
              <a:rPr lang="nl-NL" sz="2600" dirty="0" err="1"/>
              <a:t>given</a:t>
            </a:r>
            <a:r>
              <a:rPr lang="nl-NL" sz="2600" dirty="0"/>
              <a:t> </a:t>
            </a:r>
            <a:r>
              <a:rPr lang="nl-NL" sz="2600" dirty="0" err="1"/>
              <a:t>specific</a:t>
            </a:r>
            <a:r>
              <a:rPr lang="nl-NL" sz="2600" dirty="0"/>
              <a:t> </a:t>
            </a:r>
            <a:r>
              <a:rPr lang="nl-NL" sz="2600" dirty="0" err="1"/>
              <a:t>conditions</a:t>
            </a:r>
            <a:r>
              <a:rPr lang="nl-NL" sz="2600" dirty="0"/>
              <a:t> or a long-term </a:t>
            </a:r>
            <a:r>
              <a:rPr lang="nl-NL" sz="2600" dirty="0" err="1"/>
              <a:t>disability</a:t>
            </a:r>
            <a:r>
              <a:rPr lang="nl-NL" sz="2600" dirty="0"/>
              <a:t>. </a:t>
            </a:r>
          </a:p>
          <a:p>
            <a:r>
              <a:rPr lang="nl-NL" sz="3000" b="1" dirty="0"/>
              <a:t>Focus on </a:t>
            </a:r>
            <a:r>
              <a:rPr lang="nl-NL" sz="3000" b="1" dirty="0" err="1"/>
              <a:t>the</a:t>
            </a:r>
            <a:r>
              <a:rPr lang="nl-NL" sz="3000" b="1" dirty="0"/>
              <a:t> </a:t>
            </a:r>
            <a:r>
              <a:rPr lang="nl-NL" sz="3000" b="1" dirty="0" err="1"/>
              <a:t>workplace</a:t>
            </a:r>
            <a:endParaRPr lang="nl-NL" sz="3000" b="1" dirty="0"/>
          </a:p>
          <a:p>
            <a:pPr marL="457200" lvl="1" indent="0">
              <a:buNone/>
            </a:pPr>
            <a:r>
              <a:rPr lang="nl-NL" sz="2600" dirty="0" err="1"/>
              <a:t>how</a:t>
            </a:r>
            <a:r>
              <a:rPr lang="nl-NL" sz="2600" dirty="0"/>
              <a:t> </a:t>
            </a:r>
            <a:r>
              <a:rPr lang="nl-NL" sz="2600" dirty="0" err="1"/>
              <a:t>employers</a:t>
            </a:r>
            <a:r>
              <a:rPr lang="nl-NL" sz="2600" dirty="0"/>
              <a:t> manage </a:t>
            </a:r>
            <a:r>
              <a:rPr lang="nl-NL" sz="2600" dirty="0" err="1"/>
              <a:t>disability</a:t>
            </a:r>
            <a:r>
              <a:rPr lang="nl-NL" sz="2600" dirty="0"/>
              <a:t> overall </a:t>
            </a:r>
            <a:r>
              <a:rPr lang="nl-NL" sz="2600" dirty="0" err="1"/>
              <a:t>within</a:t>
            </a:r>
            <a:r>
              <a:rPr lang="nl-NL" sz="2600" dirty="0"/>
              <a:t> </a:t>
            </a:r>
            <a:r>
              <a:rPr lang="nl-NL" sz="2600" dirty="0" err="1"/>
              <a:t>the</a:t>
            </a:r>
            <a:r>
              <a:rPr lang="nl-NL" sz="2600" dirty="0"/>
              <a:t> </a:t>
            </a:r>
            <a:r>
              <a:rPr lang="nl-NL" sz="2600" dirty="0" err="1"/>
              <a:t>workplace</a:t>
            </a:r>
            <a:r>
              <a:rPr lang="nl-NL" sz="2600" dirty="0"/>
              <a:t>, </a:t>
            </a:r>
            <a:r>
              <a:rPr lang="nl-NL" sz="2600" dirty="0" err="1"/>
              <a:t>including</a:t>
            </a:r>
            <a:r>
              <a:rPr lang="nl-NL" sz="2600" dirty="0"/>
              <a:t> issues </a:t>
            </a:r>
            <a:r>
              <a:rPr lang="nl-NL" sz="2600" dirty="0" err="1"/>
              <a:t>such</a:t>
            </a:r>
            <a:r>
              <a:rPr lang="nl-NL" sz="2600" dirty="0"/>
              <a:t> as </a:t>
            </a:r>
            <a:r>
              <a:rPr lang="nl-NL" sz="2600" dirty="0" err="1"/>
              <a:t>preventing</a:t>
            </a:r>
            <a:r>
              <a:rPr lang="nl-NL" sz="2600" dirty="0"/>
              <a:t> </a:t>
            </a:r>
            <a:r>
              <a:rPr lang="nl-NL" sz="2600" dirty="0" err="1"/>
              <a:t>disability</a:t>
            </a:r>
            <a:r>
              <a:rPr lang="nl-NL" sz="2600" dirty="0"/>
              <a:t>, </a:t>
            </a:r>
            <a:r>
              <a:rPr lang="nl-NL" sz="2600" dirty="0" err="1"/>
              <a:t>returning</a:t>
            </a:r>
            <a:r>
              <a:rPr lang="nl-NL" sz="2600" dirty="0"/>
              <a:t> </a:t>
            </a:r>
            <a:r>
              <a:rPr lang="nl-NL" sz="2600" dirty="0" err="1"/>
              <a:t>to</a:t>
            </a:r>
            <a:r>
              <a:rPr lang="nl-NL" sz="2600" dirty="0"/>
              <a:t> </a:t>
            </a:r>
            <a:r>
              <a:rPr lang="nl-NL" sz="2600" dirty="0" err="1"/>
              <a:t>work</a:t>
            </a:r>
            <a:r>
              <a:rPr lang="nl-NL" sz="2600" dirty="0"/>
              <a:t> </a:t>
            </a:r>
            <a:r>
              <a:rPr lang="nl-NL" sz="2600" dirty="0" err="1"/>
              <a:t>after</a:t>
            </a:r>
            <a:r>
              <a:rPr lang="nl-NL" sz="2600" dirty="0"/>
              <a:t> a </a:t>
            </a:r>
            <a:r>
              <a:rPr lang="nl-NL" sz="2600" dirty="0" err="1"/>
              <a:t>disability</a:t>
            </a:r>
            <a:r>
              <a:rPr lang="nl-NL" sz="2600" dirty="0"/>
              <a:t> event, </a:t>
            </a:r>
            <a:r>
              <a:rPr lang="nl-NL" sz="2600" dirty="0" err="1"/>
              <a:t>providing</a:t>
            </a:r>
            <a:r>
              <a:rPr lang="nl-NL" sz="2600" dirty="0"/>
              <a:t> </a:t>
            </a:r>
            <a:r>
              <a:rPr lang="nl-NL" sz="2600" dirty="0" err="1"/>
              <a:t>reasonable</a:t>
            </a:r>
            <a:r>
              <a:rPr lang="nl-NL" sz="2600" dirty="0"/>
              <a:t> </a:t>
            </a:r>
            <a:r>
              <a:rPr lang="nl-NL" sz="2600" dirty="0" err="1"/>
              <a:t>accommodations</a:t>
            </a:r>
            <a:r>
              <a:rPr lang="nl-NL" sz="2600" dirty="0"/>
              <a:t> </a:t>
            </a:r>
            <a:r>
              <a:rPr lang="nl-NL" sz="2600" dirty="0" err="1"/>
              <a:t>within</a:t>
            </a:r>
            <a:r>
              <a:rPr lang="nl-NL" sz="2600" dirty="0"/>
              <a:t> </a:t>
            </a:r>
            <a:r>
              <a:rPr lang="nl-NL" sz="2600" dirty="0" err="1"/>
              <a:t>the</a:t>
            </a:r>
            <a:r>
              <a:rPr lang="nl-NL" sz="2600" dirty="0"/>
              <a:t> </a:t>
            </a:r>
            <a:r>
              <a:rPr lang="nl-NL" sz="2600" dirty="0" err="1"/>
              <a:t>work</a:t>
            </a:r>
            <a:r>
              <a:rPr lang="nl-NL" sz="2600" dirty="0"/>
              <a:t> site</a:t>
            </a:r>
          </a:p>
          <a:p>
            <a:r>
              <a:rPr lang="nl-NL" sz="3000" b="1" dirty="0"/>
              <a:t>Focus on resources</a:t>
            </a:r>
          </a:p>
          <a:p>
            <a:pPr marL="457200" lvl="1" indent="0">
              <a:buNone/>
            </a:pPr>
            <a:r>
              <a:rPr lang="nl-NL" sz="2600" dirty="0"/>
              <a:t>right of </a:t>
            </a:r>
            <a:r>
              <a:rPr lang="nl-NL" sz="2600" dirty="0" err="1"/>
              <a:t>disabled</a:t>
            </a:r>
            <a:r>
              <a:rPr lang="nl-NL" sz="2600" dirty="0"/>
              <a:t> persons </a:t>
            </a:r>
            <a:r>
              <a:rPr lang="nl-NL" sz="2600" dirty="0" err="1"/>
              <a:t>to</a:t>
            </a:r>
            <a:r>
              <a:rPr lang="nl-NL" sz="2600" dirty="0"/>
              <a:t> have access </a:t>
            </a:r>
            <a:r>
              <a:rPr lang="nl-NL" sz="2600" dirty="0" err="1"/>
              <a:t>to</a:t>
            </a:r>
            <a:r>
              <a:rPr lang="nl-NL" sz="2600" dirty="0"/>
              <a:t> </a:t>
            </a:r>
            <a:r>
              <a:rPr lang="nl-NL" sz="2600" dirty="0" err="1"/>
              <a:t>equitable</a:t>
            </a:r>
            <a:r>
              <a:rPr lang="nl-NL" sz="2600" dirty="0"/>
              <a:t> </a:t>
            </a:r>
            <a:r>
              <a:rPr lang="nl-NL" sz="2600" dirty="0" err="1"/>
              <a:t>supportive</a:t>
            </a:r>
            <a:r>
              <a:rPr lang="nl-NL" sz="2600" dirty="0"/>
              <a:t> resources; </a:t>
            </a:r>
            <a:r>
              <a:rPr lang="nl-NL" sz="2600" dirty="0" err="1"/>
              <a:t>collective</a:t>
            </a:r>
            <a:r>
              <a:rPr lang="nl-NL" sz="2600" dirty="0"/>
              <a:t> action </a:t>
            </a:r>
            <a:r>
              <a:rPr lang="nl-NL" sz="2600" dirty="0" err="1"/>
              <a:t>to</a:t>
            </a:r>
            <a:r>
              <a:rPr lang="nl-NL" sz="2600" dirty="0"/>
              <a:t> change systems, </a:t>
            </a:r>
            <a:r>
              <a:rPr lang="nl-NL" sz="2600" dirty="0" err="1"/>
              <a:t>and</a:t>
            </a:r>
            <a:r>
              <a:rPr lang="nl-NL" sz="2600" dirty="0"/>
              <a:t> </a:t>
            </a:r>
            <a:r>
              <a:rPr lang="nl-NL" sz="2600" dirty="0" err="1"/>
              <a:t>to</a:t>
            </a:r>
            <a:r>
              <a:rPr lang="nl-NL" sz="2600" dirty="0"/>
              <a:t> </a:t>
            </a:r>
            <a:r>
              <a:rPr lang="nl-NL" sz="2600" dirty="0" err="1"/>
              <a:t>improve</a:t>
            </a:r>
            <a:r>
              <a:rPr lang="nl-NL" sz="2600" dirty="0"/>
              <a:t> </a:t>
            </a:r>
            <a:r>
              <a:rPr lang="nl-NL" sz="2600" dirty="0" err="1"/>
              <a:t>societal</a:t>
            </a:r>
            <a:r>
              <a:rPr lang="nl-NL" sz="2600" dirty="0"/>
              <a:t> </a:t>
            </a:r>
            <a:r>
              <a:rPr lang="nl-NL" sz="2600" dirty="0" err="1"/>
              <a:t>conditions</a:t>
            </a:r>
            <a:r>
              <a:rPr lang="nl-NL" sz="2600" dirty="0"/>
              <a:t> </a:t>
            </a:r>
            <a:r>
              <a:rPr lang="nl-NL" sz="2600" dirty="0" err="1"/>
              <a:t>and</a:t>
            </a:r>
            <a:r>
              <a:rPr lang="nl-NL" sz="2600" dirty="0"/>
              <a:t> </a:t>
            </a:r>
            <a:r>
              <a:rPr lang="nl-NL" sz="2600" dirty="0" err="1"/>
              <a:t>opportunities</a:t>
            </a:r>
            <a:r>
              <a:rPr lang="nl-NL" sz="2600" dirty="0"/>
              <a:t> </a:t>
            </a:r>
            <a:r>
              <a:rPr lang="nl-NL" sz="2600" dirty="0" err="1"/>
              <a:t>for</a:t>
            </a:r>
            <a:r>
              <a:rPr lang="nl-NL" sz="2600" dirty="0"/>
              <a:t> </a:t>
            </a:r>
            <a:r>
              <a:rPr lang="nl-NL" sz="2600" dirty="0" err="1"/>
              <a:t>the</a:t>
            </a:r>
            <a:r>
              <a:rPr lang="nl-NL" sz="2600" dirty="0"/>
              <a:t> </a:t>
            </a:r>
            <a:r>
              <a:rPr lang="nl-NL" sz="2600" dirty="0" err="1"/>
              <a:t>disability</a:t>
            </a:r>
            <a:r>
              <a:rPr lang="nl-NL" sz="2600" dirty="0"/>
              <a:t> community as a </a:t>
            </a:r>
            <a:r>
              <a:rPr lang="nl-NL" sz="2600" dirty="0" err="1"/>
              <a:t>minority</a:t>
            </a:r>
            <a:r>
              <a:rPr lang="nl-NL" sz="2600" dirty="0"/>
              <a:t> </a:t>
            </a:r>
            <a:r>
              <a:rPr lang="nl-NL" sz="2600" dirty="0" err="1"/>
              <a:t>group</a:t>
            </a:r>
            <a:r>
              <a:rPr lang="nl-NL" sz="2600" dirty="0"/>
              <a:t>.</a:t>
            </a:r>
          </a:p>
          <a:p>
            <a:pPr marL="457200" lvl="1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sz="2200" dirty="0"/>
              <a:t>(Ref.: </a:t>
            </a:r>
            <a:r>
              <a:rPr lang="nl-NL" sz="2200" dirty="0" err="1"/>
              <a:t>Hammel</a:t>
            </a:r>
            <a:r>
              <a:rPr lang="nl-NL" sz="2200" dirty="0"/>
              <a:t>, J. (2018, December 7). </a:t>
            </a:r>
            <a:r>
              <a:rPr lang="nl-NL" sz="2200" i="1" dirty="0" err="1"/>
              <a:t>Disability</a:t>
            </a:r>
            <a:r>
              <a:rPr lang="nl-NL" sz="2200" i="1" dirty="0"/>
              <a:t> management</a:t>
            </a:r>
            <a:r>
              <a:rPr lang="nl-NL" sz="2200" dirty="0"/>
              <a:t>. </a:t>
            </a:r>
            <a:r>
              <a:rPr lang="nl-NL" sz="2200" i="1" dirty="0"/>
              <a:t>Encyclopedia </a:t>
            </a:r>
            <a:r>
              <a:rPr lang="nl-NL" sz="2200" i="1" dirty="0" err="1"/>
              <a:t>Britannica</a:t>
            </a:r>
            <a:r>
              <a:rPr lang="nl-NL" sz="2200" dirty="0"/>
              <a:t>. https://www.britannica.com/topic/disability-management)</a:t>
            </a:r>
          </a:p>
          <a:p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C13E394C-51D3-D5C9-2AB7-849A45413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1311" y="141073"/>
            <a:ext cx="3239113" cy="2027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4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9A78F0EC-4388-899C-5472-D31845BB0B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/>
              <a:t>13 april 2023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A785626-EFE4-9926-DDDA-95C139EDF6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2441" y="1291472"/>
            <a:ext cx="10998200" cy="499621"/>
          </a:xfrm>
        </p:spPr>
        <p:txBody>
          <a:bodyPr/>
          <a:lstStyle/>
          <a:p>
            <a:r>
              <a:rPr lang="nl-NL" b="1" dirty="0" err="1"/>
              <a:t>Crip</a:t>
            </a:r>
            <a:r>
              <a:rPr lang="nl-NL" b="1" dirty="0"/>
              <a:t> time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1320DD7-09D2-D58D-8BD7-60290D2BB6C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61988" y="1998482"/>
            <a:ext cx="10998200" cy="418483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nl-NL" dirty="0"/>
              <a:t>A concept </a:t>
            </a:r>
            <a:r>
              <a:rPr lang="nl-NL" dirty="0" err="1"/>
              <a:t>arising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disabled</a:t>
            </a:r>
            <a:r>
              <a:rPr lang="nl-NL" dirty="0"/>
              <a:t> </a:t>
            </a:r>
            <a:r>
              <a:rPr lang="nl-NL" dirty="0" err="1"/>
              <a:t>experience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addresses</a:t>
            </a:r>
            <a:r>
              <a:rPr lang="nl-NL" dirty="0"/>
              <a:t>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ways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 </a:t>
            </a:r>
            <a:r>
              <a:rPr lang="nl-NL" dirty="0" err="1"/>
              <a:t>disabled</a:t>
            </a:r>
            <a:r>
              <a:rPr lang="nl-NL" dirty="0"/>
              <a:t>/</a:t>
            </a:r>
            <a:r>
              <a:rPr lang="nl-NL" dirty="0" err="1"/>
              <a:t>chronically</a:t>
            </a:r>
            <a:r>
              <a:rPr lang="nl-NL" dirty="0"/>
              <a:t> </a:t>
            </a:r>
            <a:r>
              <a:rPr lang="nl-NL" dirty="0" err="1"/>
              <a:t>ill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neurodivergent</a:t>
            </a:r>
            <a:r>
              <a:rPr lang="nl-NL" dirty="0"/>
              <a:t>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nl-NL" dirty="0" err="1"/>
              <a:t>people</a:t>
            </a:r>
            <a:r>
              <a:rPr lang="nl-NL" dirty="0"/>
              <a:t> </a:t>
            </a:r>
            <a:r>
              <a:rPr lang="nl-NL" dirty="0" err="1"/>
              <a:t>experience</a:t>
            </a:r>
            <a:r>
              <a:rPr lang="nl-NL" dirty="0"/>
              <a:t> time (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space</a:t>
            </a:r>
            <a:r>
              <a:rPr lang="nl-NL" dirty="0"/>
              <a:t>) </a:t>
            </a:r>
            <a:r>
              <a:rPr lang="nl-NL" dirty="0" err="1"/>
              <a:t>differently</a:t>
            </a:r>
            <a:r>
              <a:rPr lang="nl-NL" dirty="0"/>
              <a:t> </a:t>
            </a:r>
            <a:r>
              <a:rPr lang="nl-NL" dirty="0" err="1"/>
              <a:t>than</a:t>
            </a:r>
            <a:r>
              <a:rPr lang="nl-NL" dirty="0"/>
              <a:t> </a:t>
            </a:r>
            <a:r>
              <a:rPr lang="nl-NL" dirty="0" err="1"/>
              <a:t>able</a:t>
            </a:r>
            <a:r>
              <a:rPr lang="nl-NL" dirty="0"/>
              <a:t>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nl-NL" dirty="0" err="1"/>
              <a:t>bodied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minded</a:t>
            </a:r>
            <a:r>
              <a:rPr lang="nl-NL" dirty="0"/>
              <a:t> </a:t>
            </a:r>
            <a:r>
              <a:rPr lang="nl-NL" dirty="0" err="1"/>
              <a:t>people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lnSpc>
                <a:spcPct val="120000"/>
              </a:lnSpc>
              <a:buNone/>
            </a:pPr>
            <a:r>
              <a:rPr lang="nl-NL" sz="2100" dirty="0"/>
              <a:t>“For </a:t>
            </a:r>
            <a:r>
              <a:rPr lang="nl-NL" sz="2100" dirty="0" err="1"/>
              <a:t>crip</a:t>
            </a:r>
            <a:r>
              <a:rPr lang="nl-NL" sz="2100" dirty="0"/>
              <a:t> time is </a:t>
            </a:r>
            <a:r>
              <a:rPr lang="nl-NL" sz="2100" dirty="0" err="1"/>
              <a:t>broken</a:t>
            </a:r>
            <a:r>
              <a:rPr lang="nl-NL" sz="2100" dirty="0"/>
              <a:t> time. It </a:t>
            </a:r>
            <a:r>
              <a:rPr lang="nl-NL" sz="2100" dirty="0" err="1"/>
              <a:t>requires</a:t>
            </a:r>
            <a:r>
              <a:rPr lang="nl-NL" sz="2100" dirty="0"/>
              <a:t> </a:t>
            </a:r>
            <a:r>
              <a:rPr lang="nl-NL" sz="2100" dirty="0" err="1"/>
              <a:t>us</a:t>
            </a:r>
            <a:r>
              <a:rPr lang="nl-NL" sz="2100" dirty="0"/>
              <a:t> </a:t>
            </a:r>
            <a:r>
              <a:rPr lang="nl-NL" sz="2100" dirty="0" err="1"/>
              <a:t>to</a:t>
            </a:r>
            <a:r>
              <a:rPr lang="nl-NL" sz="2100" dirty="0"/>
              <a:t> break in </a:t>
            </a:r>
            <a:r>
              <a:rPr lang="nl-NL" sz="2100" dirty="0" err="1"/>
              <a:t>our</a:t>
            </a:r>
            <a:r>
              <a:rPr lang="nl-NL" sz="2100" dirty="0"/>
              <a:t> </a:t>
            </a:r>
            <a:r>
              <a:rPr lang="nl-NL" sz="2100" dirty="0" err="1"/>
              <a:t>bodies</a:t>
            </a:r>
            <a:r>
              <a:rPr lang="nl-NL" sz="2100" dirty="0"/>
              <a:t> </a:t>
            </a:r>
            <a:r>
              <a:rPr lang="nl-NL" sz="2100" dirty="0" err="1"/>
              <a:t>and</a:t>
            </a:r>
            <a:r>
              <a:rPr lang="nl-NL" sz="2100" dirty="0"/>
              <a:t> </a:t>
            </a:r>
            <a:r>
              <a:rPr lang="nl-NL" sz="2100" dirty="0" err="1"/>
              <a:t>minds</a:t>
            </a:r>
            <a:r>
              <a:rPr lang="nl-NL" sz="2100" dirty="0"/>
              <a:t> </a:t>
            </a:r>
            <a:r>
              <a:rPr lang="nl-NL" sz="2100" dirty="0" err="1"/>
              <a:t>to</a:t>
            </a:r>
            <a:r>
              <a:rPr lang="nl-NL" sz="2100" dirty="0"/>
              <a:t> new </a:t>
            </a:r>
            <a:r>
              <a:rPr lang="nl-NL" sz="2100" dirty="0" err="1"/>
              <a:t>rhythms</a:t>
            </a:r>
            <a:r>
              <a:rPr lang="nl-NL" sz="2100" dirty="0"/>
              <a:t>, new </a:t>
            </a:r>
            <a:r>
              <a:rPr lang="nl-NL" sz="2100" dirty="0" err="1"/>
              <a:t>patterns</a:t>
            </a:r>
            <a:r>
              <a:rPr lang="nl-NL" sz="2100" dirty="0"/>
              <a:t> of thinking </a:t>
            </a:r>
            <a:r>
              <a:rPr lang="nl-NL" sz="2100" dirty="0" err="1"/>
              <a:t>and</a:t>
            </a:r>
            <a:r>
              <a:rPr lang="nl-NL" sz="2100" dirty="0"/>
              <a:t> feeling </a:t>
            </a:r>
            <a:r>
              <a:rPr lang="nl-NL" sz="2100" dirty="0" err="1"/>
              <a:t>and</a:t>
            </a:r>
            <a:r>
              <a:rPr lang="nl-NL" sz="2100" dirty="0"/>
              <a:t> </a:t>
            </a:r>
            <a:r>
              <a:rPr lang="nl-NL" sz="2100" dirty="0" err="1"/>
              <a:t>moving</a:t>
            </a:r>
            <a:r>
              <a:rPr lang="nl-NL" sz="2100" dirty="0"/>
              <a:t> </a:t>
            </a:r>
            <a:r>
              <a:rPr lang="nl-NL" sz="2100" dirty="0" err="1"/>
              <a:t>through</a:t>
            </a:r>
            <a:r>
              <a:rPr lang="nl-NL" sz="2100" dirty="0"/>
              <a:t> </a:t>
            </a:r>
            <a:r>
              <a:rPr lang="nl-NL" sz="2100" dirty="0" err="1"/>
              <a:t>the</a:t>
            </a:r>
            <a:r>
              <a:rPr lang="nl-NL" sz="2100" dirty="0"/>
              <a:t> </a:t>
            </a:r>
            <a:r>
              <a:rPr lang="nl-NL" sz="2100" dirty="0" err="1"/>
              <a:t>world</a:t>
            </a:r>
            <a:r>
              <a:rPr lang="nl-NL" sz="2100" dirty="0"/>
              <a:t>. It </a:t>
            </a:r>
            <a:r>
              <a:rPr lang="nl-NL" sz="2100" dirty="0" err="1"/>
              <a:t>forces</a:t>
            </a:r>
            <a:r>
              <a:rPr lang="nl-NL" sz="2100" dirty="0"/>
              <a:t> </a:t>
            </a:r>
            <a:r>
              <a:rPr lang="nl-NL" sz="2100" dirty="0" err="1"/>
              <a:t>us</a:t>
            </a:r>
            <a:r>
              <a:rPr lang="nl-NL" sz="2100" dirty="0"/>
              <a:t> </a:t>
            </a:r>
            <a:r>
              <a:rPr lang="nl-NL" sz="2100" dirty="0" err="1"/>
              <a:t>to</a:t>
            </a:r>
            <a:r>
              <a:rPr lang="nl-NL" sz="2100" dirty="0"/>
              <a:t> take breaks, even </a:t>
            </a:r>
            <a:r>
              <a:rPr lang="nl-NL" sz="2100" dirty="0" err="1"/>
              <a:t>when</a:t>
            </a:r>
            <a:r>
              <a:rPr lang="nl-NL" sz="2100" dirty="0"/>
              <a:t> we </a:t>
            </a:r>
            <a:r>
              <a:rPr lang="nl-NL" sz="2100" dirty="0" err="1"/>
              <a:t>don't</a:t>
            </a:r>
            <a:r>
              <a:rPr lang="nl-NL" sz="2100" dirty="0"/>
              <a:t> want </a:t>
            </a:r>
            <a:r>
              <a:rPr lang="nl-NL" sz="2100" dirty="0" err="1"/>
              <a:t>to</a:t>
            </a:r>
            <a:r>
              <a:rPr lang="nl-NL" sz="2100" dirty="0"/>
              <a:t>, even </a:t>
            </a:r>
            <a:r>
              <a:rPr lang="nl-NL" sz="2100" dirty="0" err="1"/>
              <a:t>when</a:t>
            </a:r>
            <a:r>
              <a:rPr lang="nl-NL" sz="2100" dirty="0"/>
              <a:t> we want </a:t>
            </a:r>
            <a:r>
              <a:rPr lang="nl-NL" sz="2100" dirty="0" err="1"/>
              <a:t>to</a:t>
            </a:r>
            <a:r>
              <a:rPr lang="nl-NL" sz="2100" dirty="0"/>
              <a:t> keep </a:t>
            </a:r>
            <a:r>
              <a:rPr lang="nl-NL" sz="2100" dirty="0" err="1"/>
              <a:t>going</a:t>
            </a:r>
            <a:r>
              <a:rPr lang="nl-NL" sz="2100" dirty="0"/>
              <a:t>, </a:t>
            </a:r>
            <a:r>
              <a:rPr lang="nl-NL" sz="2100" dirty="0" err="1"/>
              <a:t>to</a:t>
            </a:r>
            <a:r>
              <a:rPr lang="nl-NL" sz="2100" dirty="0"/>
              <a:t> move </a:t>
            </a:r>
            <a:r>
              <a:rPr lang="nl-NL" sz="2100" dirty="0" err="1"/>
              <a:t>ahead</a:t>
            </a:r>
            <a:r>
              <a:rPr lang="nl-NL" sz="2100" dirty="0"/>
              <a:t>. It </a:t>
            </a:r>
            <a:r>
              <a:rPr lang="nl-NL" sz="2100" dirty="0" err="1"/>
              <a:t>insists</a:t>
            </a:r>
            <a:r>
              <a:rPr lang="nl-NL" sz="2100" dirty="0"/>
              <a:t> </a:t>
            </a:r>
            <a:r>
              <a:rPr lang="nl-NL" sz="2100" dirty="0" err="1"/>
              <a:t>that</a:t>
            </a:r>
            <a:r>
              <a:rPr lang="nl-NL" sz="2100" dirty="0"/>
              <a:t> we listen </a:t>
            </a:r>
            <a:r>
              <a:rPr lang="nl-NL" sz="2100" dirty="0" err="1"/>
              <a:t>to</a:t>
            </a:r>
            <a:r>
              <a:rPr lang="nl-NL" sz="2100" dirty="0"/>
              <a:t> </a:t>
            </a:r>
            <a:r>
              <a:rPr lang="nl-NL" sz="2100" dirty="0" err="1"/>
              <a:t>our</a:t>
            </a:r>
            <a:r>
              <a:rPr lang="nl-NL" sz="2100" dirty="0"/>
              <a:t> </a:t>
            </a:r>
            <a:r>
              <a:rPr lang="nl-NL" sz="2100" dirty="0" err="1"/>
              <a:t>bodyminds</a:t>
            </a:r>
            <a:r>
              <a:rPr lang="nl-NL" sz="2100" dirty="0"/>
              <a:t> </a:t>
            </a:r>
            <a:r>
              <a:rPr lang="nl-NL" sz="2100" dirty="0" err="1"/>
              <a:t>so</a:t>
            </a:r>
            <a:r>
              <a:rPr lang="nl-NL" sz="2100" dirty="0"/>
              <a:t> </a:t>
            </a:r>
            <a:r>
              <a:rPr lang="nl-NL" sz="2100" dirty="0" err="1"/>
              <a:t>closely</a:t>
            </a:r>
            <a:r>
              <a:rPr lang="nl-NL" sz="2100" dirty="0"/>
              <a:t>, </a:t>
            </a:r>
            <a:r>
              <a:rPr lang="nl-NL" sz="2100" dirty="0" err="1"/>
              <a:t>so</a:t>
            </a:r>
            <a:r>
              <a:rPr lang="nl-NL" sz="2100" dirty="0"/>
              <a:t> </a:t>
            </a:r>
            <a:r>
              <a:rPr lang="nl-NL" sz="2100" dirty="0" err="1"/>
              <a:t>attentively</a:t>
            </a:r>
            <a:r>
              <a:rPr lang="nl-NL" sz="2100" dirty="0"/>
              <a:t>, in a culture </a:t>
            </a:r>
            <a:r>
              <a:rPr lang="nl-NL" sz="2100" dirty="0" err="1"/>
              <a:t>that</a:t>
            </a:r>
            <a:r>
              <a:rPr lang="nl-NL" sz="2100" dirty="0"/>
              <a:t> </a:t>
            </a:r>
            <a:r>
              <a:rPr lang="nl-NL" sz="2100" dirty="0" err="1"/>
              <a:t>tells</a:t>
            </a:r>
            <a:r>
              <a:rPr lang="nl-NL" sz="2100" dirty="0"/>
              <a:t> </a:t>
            </a:r>
            <a:r>
              <a:rPr lang="nl-NL" sz="2100" dirty="0" err="1"/>
              <a:t>us</a:t>
            </a:r>
            <a:r>
              <a:rPr lang="nl-NL" sz="2100" dirty="0"/>
              <a:t> </a:t>
            </a:r>
            <a:r>
              <a:rPr lang="nl-NL" sz="2100" dirty="0" err="1"/>
              <a:t>to</a:t>
            </a:r>
            <a:r>
              <a:rPr lang="nl-NL" sz="2100" dirty="0"/>
              <a:t> </a:t>
            </a:r>
            <a:r>
              <a:rPr lang="nl-NL" sz="2100" dirty="0" err="1"/>
              <a:t>divide</a:t>
            </a:r>
            <a:r>
              <a:rPr lang="nl-NL" sz="2100" dirty="0"/>
              <a:t> </a:t>
            </a:r>
            <a:r>
              <a:rPr lang="nl-NL" sz="2100" dirty="0" err="1"/>
              <a:t>the</a:t>
            </a:r>
            <a:r>
              <a:rPr lang="nl-NL" sz="2100" dirty="0"/>
              <a:t> </a:t>
            </a:r>
            <a:r>
              <a:rPr lang="nl-NL" sz="2100" dirty="0" err="1"/>
              <a:t>two</a:t>
            </a:r>
            <a:r>
              <a:rPr lang="nl-NL" sz="2100" dirty="0"/>
              <a:t> </a:t>
            </a:r>
            <a:r>
              <a:rPr lang="nl-NL" sz="2100" dirty="0" err="1"/>
              <a:t>and</a:t>
            </a:r>
            <a:r>
              <a:rPr lang="nl-NL" sz="2100" dirty="0"/>
              <a:t> push </a:t>
            </a:r>
            <a:r>
              <a:rPr lang="nl-NL" sz="2100" dirty="0" err="1"/>
              <a:t>the</a:t>
            </a:r>
            <a:r>
              <a:rPr lang="nl-NL" sz="2100" dirty="0"/>
              <a:t> body </a:t>
            </a:r>
            <a:r>
              <a:rPr lang="nl-NL" sz="2100" dirty="0" err="1"/>
              <a:t>away</a:t>
            </a:r>
            <a:r>
              <a:rPr lang="nl-NL" sz="2100" dirty="0"/>
              <a:t> </a:t>
            </a:r>
            <a:r>
              <a:rPr lang="nl-NL" sz="2100" dirty="0" err="1"/>
              <a:t>from</a:t>
            </a:r>
            <a:r>
              <a:rPr lang="nl-NL" sz="2100" dirty="0"/>
              <a:t> </a:t>
            </a:r>
            <a:r>
              <a:rPr lang="nl-NL" sz="2100" dirty="0" err="1"/>
              <a:t>us</a:t>
            </a:r>
            <a:r>
              <a:rPr lang="nl-NL" sz="2100" dirty="0"/>
              <a:t> </a:t>
            </a:r>
            <a:r>
              <a:rPr lang="nl-NL" sz="2100" dirty="0" err="1"/>
              <a:t>while</a:t>
            </a:r>
            <a:r>
              <a:rPr lang="nl-NL" sz="2100" dirty="0"/>
              <a:t> </a:t>
            </a:r>
            <a:r>
              <a:rPr lang="nl-NL" sz="2100" dirty="0" err="1"/>
              <a:t>also</a:t>
            </a:r>
            <a:r>
              <a:rPr lang="nl-NL" sz="2100" dirty="0"/>
              <a:t> </a:t>
            </a:r>
            <a:r>
              <a:rPr lang="nl-NL" sz="2100" dirty="0" err="1"/>
              <a:t>pushing</a:t>
            </a:r>
            <a:r>
              <a:rPr lang="nl-NL" sz="2100" dirty="0"/>
              <a:t> </a:t>
            </a:r>
            <a:r>
              <a:rPr lang="nl-NL" sz="2100" dirty="0" err="1"/>
              <a:t>it</a:t>
            </a:r>
            <a:r>
              <a:rPr lang="nl-NL" sz="2100" dirty="0"/>
              <a:t> </a:t>
            </a:r>
            <a:r>
              <a:rPr lang="nl-NL" sz="2100" dirty="0" err="1"/>
              <a:t>beyond</a:t>
            </a:r>
            <a:r>
              <a:rPr lang="nl-NL" sz="2100" dirty="0"/>
              <a:t> </a:t>
            </a:r>
            <a:r>
              <a:rPr lang="nl-NL" sz="2100" dirty="0" err="1"/>
              <a:t>its</a:t>
            </a:r>
            <a:r>
              <a:rPr lang="nl-NL" sz="2100" dirty="0"/>
              <a:t> </a:t>
            </a:r>
            <a:r>
              <a:rPr lang="nl-NL" sz="2100" dirty="0" err="1"/>
              <a:t>limits</a:t>
            </a:r>
            <a:r>
              <a:rPr lang="nl-NL" sz="2100" dirty="0"/>
              <a:t>. </a:t>
            </a:r>
            <a:r>
              <a:rPr lang="nl-NL" sz="2100" dirty="0" err="1"/>
              <a:t>Crip</a:t>
            </a:r>
            <a:r>
              <a:rPr lang="nl-NL" sz="2100" dirty="0"/>
              <a:t> time means </a:t>
            </a:r>
            <a:r>
              <a:rPr lang="nl-NL" sz="2100" dirty="0" err="1"/>
              <a:t>listening</a:t>
            </a:r>
            <a:r>
              <a:rPr lang="nl-NL" sz="2100" dirty="0"/>
              <a:t> </a:t>
            </a:r>
            <a:r>
              <a:rPr lang="nl-NL" sz="2100" dirty="0" err="1"/>
              <a:t>to</a:t>
            </a:r>
            <a:r>
              <a:rPr lang="nl-NL" sz="2100" dirty="0"/>
              <a:t> </a:t>
            </a:r>
            <a:r>
              <a:rPr lang="nl-NL" sz="2100" dirty="0" err="1"/>
              <a:t>the</a:t>
            </a:r>
            <a:r>
              <a:rPr lang="nl-NL" sz="2100" dirty="0"/>
              <a:t> </a:t>
            </a:r>
            <a:r>
              <a:rPr lang="nl-NL" sz="2100" dirty="0" err="1"/>
              <a:t>broken</a:t>
            </a:r>
            <a:r>
              <a:rPr lang="nl-NL" sz="2100" dirty="0"/>
              <a:t> </a:t>
            </a:r>
            <a:r>
              <a:rPr lang="nl-NL" sz="2100" dirty="0" err="1"/>
              <a:t>languages</a:t>
            </a:r>
            <a:r>
              <a:rPr lang="nl-NL" sz="2100" dirty="0"/>
              <a:t> of </a:t>
            </a:r>
            <a:r>
              <a:rPr lang="nl-NL" sz="2100" dirty="0" err="1"/>
              <a:t>our</a:t>
            </a:r>
            <a:r>
              <a:rPr lang="nl-NL" sz="2100" dirty="0"/>
              <a:t> </a:t>
            </a:r>
            <a:r>
              <a:rPr lang="nl-NL" sz="2100" dirty="0" err="1"/>
              <a:t>bodies</a:t>
            </a:r>
            <a:r>
              <a:rPr lang="nl-NL" sz="2100" dirty="0"/>
              <a:t>, translating </a:t>
            </a:r>
            <a:r>
              <a:rPr lang="nl-NL" sz="2100" dirty="0" err="1"/>
              <a:t>them</a:t>
            </a:r>
            <a:r>
              <a:rPr lang="nl-NL" sz="2100" dirty="0"/>
              <a:t>, </a:t>
            </a:r>
            <a:r>
              <a:rPr lang="nl-NL" sz="2100" dirty="0" err="1"/>
              <a:t>honoring</a:t>
            </a:r>
            <a:r>
              <a:rPr lang="nl-NL" sz="2100" dirty="0"/>
              <a:t> </a:t>
            </a:r>
            <a:r>
              <a:rPr lang="nl-NL" sz="2100" dirty="0" err="1"/>
              <a:t>their</a:t>
            </a:r>
            <a:r>
              <a:rPr lang="nl-NL" sz="2100" dirty="0"/>
              <a:t> </a:t>
            </a:r>
            <a:r>
              <a:rPr lang="nl-NL" sz="2100" dirty="0" err="1"/>
              <a:t>words</a:t>
            </a:r>
            <a:r>
              <a:rPr lang="nl-NL" sz="2100" dirty="0"/>
              <a:t>.” </a:t>
            </a:r>
          </a:p>
          <a:p>
            <a:pPr marL="0" indent="0">
              <a:buNone/>
            </a:pPr>
            <a:r>
              <a:rPr lang="nl-NL" sz="2000" dirty="0"/>
              <a:t>(Ref: Samuels, E., 2017. “Six </a:t>
            </a:r>
            <a:r>
              <a:rPr lang="nl-NL" sz="2000" dirty="0" err="1"/>
              <a:t>ways</a:t>
            </a:r>
            <a:r>
              <a:rPr lang="nl-NL" sz="2000" dirty="0"/>
              <a:t> of </a:t>
            </a:r>
            <a:r>
              <a:rPr lang="nl-NL" sz="2000" dirty="0" err="1"/>
              <a:t>looking</a:t>
            </a:r>
            <a:r>
              <a:rPr lang="nl-NL" sz="2000" dirty="0"/>
              <a:t> at </a:t>
            </a:r>
            <a:r>
              <a:rPr lang="nl-NL" sz="2000" dirty="0" err="1"/>
              <a:t>crip</a:t>
            </a:r>
            <a:r>
              <a:rPr lang="nl-NL" sz="2000" dirty="0"/>
              <a:t> time.” </a:t>
            </a:r>
            <a:r>
              <a:rPr lang="nl-NL" sz="2000" i="1" dirty="0" err="1"/>
              <a:t>Disability</a:t>
            </a:r>
            <a:r>
              <a:rPr lang="nl-NL" sz="2000" i="1" dirty="0"/>
              <a:t> Studies </a:t>
            </a:r>
            <a:r>
              <a:rPr lang="nl-NL" sz="2000" i="1" dirty="0" err="1"/>
              <a:t>Quarterly</a:t>
            </a:r>
            <a:r>
              <a:rPr lang="nl-NL" sz="2000" dirty="0"/>
              <a:t> 37(3): n.)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F030E839-F57C-8821-BA63-2DA68567A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6701" y="1160429"/>
            <a:ext cx="4070982" cy="2713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61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EB0084FBCE9A4BAD442284696698AC" ma:contentTypeVersion="15" ma:contentTypeDescription="Een nieuw document maken." ma:contentTypeScope="" ma:versionID="c21b28562d318ce695be52fab1637fa0">
  <xsd:schema xmlns:xsd="http://www.w3.org/2001/XMLSchema" xmlns:xs="http://www.w3.org/2001/XMLSchema" xmlns:p="http://schemas.microsoft.com/office/2006/metadata/properties" xmlns:ns2="18df8e80-b32d-43b1-9a90-fcdfc7f58439" xmlns:ns3="ab9836ab-b394-4614-bca2-e914f858e95f" targetNamespace="http://schemas.microsoft.com/office/2006/metadata/properties" ma:root="true" ma:fieldsID="a1e6ef60d4902925386532d4dcca55fb" ns2:_="" ns3:_="">
    <xsd:import namespace="18df8e80-b32d-43b1-9a90-fcdfc7f58439"/>
    <xsd:import namespace="ab9836ab-b394-4614-bca2-e914f858e9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f8e80-b32d-43b1-9a90-fcdfc7f584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a699ef98-48e4-4496-8b93-6028222a0a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836ab-b394-4614-bca2-e914f858e95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df8e80-b32d-43b1-9a90-fcdfc7f5843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620254-7E18-458D-B3C4-F4061F610B89}"/>
</file>

<file path=customXml/itemProps2.xml><?xml version="1.0" encoding="utf-8"?>
<ds:datastoreItem xmlns:ds="http://schemas.openxmlformats.org/officeDocument/2006/customXml" ds:itemID="{3DD01205-B4B1-4855-BE3C-E43EE7681930}"/>
</file>

<file path=customXml/itemProps3.xml><?xml version="1.0" encoding="utf-8"?>
<ds:datastoreItem xmlns:ds="http://schemas.openxmlformats.org/officeDocument/2006/customXml" ds:itemID="{E053856C-6017-49B8-BEC1-20ECEC3F80D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1444</TotalTime>
  <Words>747</Words>
  <Application>Microsoft Office PowerPoint</Application>
  <PresentationFormat>Breedbeeld</PresentationFormat>
  <Paragraphs>77</Paragraphs>
  <Slides>10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Petrona</vt:lpstr>
      <vt:lpstr>Source Sans Pro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 is een titel</dc:title>
  <dc:creator>Kerkhoffs, Max M.</dc:creator>
  <cp:lastModifiedBy>Simone Kuipers</cp:lastModifiedBy>
  <cp:revision>52</cp:revision>
  <dcterms:created xsi:type="dcterms:W3CDTF">2016-12-08T15:33:09Z</dcterms:created>
  <dcterms:modified xsi:type="dcterms:W3CDTF">2023-04-12T16:52:37Z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0x01010039EB0084FBCE9A4BAD442284696698AC</vt:lpwstr>
  </property>
</Properties>
</file>