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pptx" ContentType="application/vnd.openxmlformats-officedocument.presentationml.presentation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2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1" r:id="rId1"/>
    <p:sldMasterId id="2147483918" r:id="rId2"/>
    <p:sldMasterId id="2147483935" r:id="rId3"/>
  </p:sldMasterIdLst>
  <p:notesMasterIdLst>
    <p:notesMasterId r:id="rId20"/>
  </p:notesMasterIdLst>
  <p:handoutMasterIdLst>
    <p:handoutMasterId r:id="rId21"/>
  </p:handoutMasterIdLst>
  <p:sldIdLst>
    <p:sldId id="267" r:id="rId4"/>
    <p:sldId id="710" r:id="rId5"/>
    <p:sldId id="750" r:id="rId6"/>
    <p:sldId id="751" r:id="rId7"/>
    <p:sldId id="752" r:id="rId8"/>
    <p:sldId id="745" r:id="rId9"/>
    <p:sldId id="740" r:id="rId10"/>
    <p:sldId id="742" r:id="rId11"/>
    <p:sldId id="755" r:id="rId12"/>
    <p:sldId id="746" r:id="rId13"/>
    <p:sldId id="733" r:id="rId14"/>
    <p:sldId id="757" r:id="rId15"/>
    <p:sldId id="756" r:id="rId16"/>
    <p:sldId id="748" r:id="rId17"/>
    <p:sldId id="749" r:id="rId18"/>
    <p:sldId id="257" r:id="rId19"/>
  </p:sldIdLst>
  <p:sldSz cx="12193588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BEBEF05-B2D3-47B2-9E27-61AD2477CBAF}">
  <a:tblStyle styleId="{7BEBEF05-B2D3-47B2-9E27-61AD2477CBAF}" styleName="VU table">
    <a:wholeTbl>
      <a:tcTxStyle>
        <a:fontRef idx="minor">
          <a:prstClr val="black"/>
        </a:fontRef>
        <a:schemeClr val="dk1"/>
      </a:tcTxStyle>
      <a:tcStyle>
        <a:tcBdr>
          <a:left>
            <a:ln w="0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0" cmpd="sng">
              <a:solidFill>
                <a:schemeClr val="lt1"/>
              </a:solidFill>
            </a:ln>
          </a:top>
          <a:bottom>
            <a:ln w="0" cmpd="sng">
              <a:solidFill>
                <a:schemeClr val="lt1"/>
              </a:solidFill>
            </a:ln>
          </a:bottom>
          <a:insideH>
            <a:ln w="0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rgbClr val="FAF7F5"/>
          </a:solidFill>
        </a:fill>
      </a:tcStyle>
    </a:wholeTbl>
    <a:band1H>
      <a:tcStyle>
        <a:tcBdr/>
        <a:fill>
          <a:solidFill>
            <a:srgbClr val="FAF7F5"/>
          </a:solidFill>
        </a:fill>
      </a:tcStyle>
    </a:band1H>
    <a:band2H>
      <a:tcStyle>
        <a:tcBdr/>
        <a:fill>
          <a:solidFill>
            <a:srgbClr val="D8D3D0"/>
          </a:solidFill>
        </a:fill>
      </a:tcStyle>
    </a:band2H>
    <a:band1V>
      <a:tcStyle>
        <a:tcBdr/>
        <a:fill>
          <a:solidFill>
            <a:srgbClr val="FAF7F5"/>
          </a:solidFill>
        </a:fill>
      </a:tcStyle>
    </a:band1V>
    <a:band2V>
      <a:tcStyle>
        <a:tcBdr/>
        <a:fill>
          <a:solidFill>
            <a:srgbClr val="D8D3D0"/>
          </a:solidFill>
        </a:fill>
      </a:tcStyle>
    </a:band2V>
    <a:lastCol>
      <a:tcTxStyle b="on">
        <a:fontRef idx="minor">
          <a:prstClr val="white"/>
        </a:fontRef>
        <a:schemeClr val="lt2"/>
      </a:tcTxStyle>
      <a:tcStyle>
        <a:tcBdr/>
        <a:fill>
          <a:solidFill>
            <a:srgbClr val="D8D3D0"/>
          </a:solidFill>
        </a:fill>
      </a:tcStyle>
    </a:lastCol>
    <a:firstCol>
      <a:tcTxStyle b="on">
        <a:fontRef idx="minor">
          <a:prstClr val="white"/>
        </a:fontRef>
        <a:schemeClr val="lt2"/>
      </a:tcTxStyle>
      <a:tcStyle>
        <a:tcBdr/>
        <a:fill>
          <a:solidFill>
            <a:srgbClr val="D8D3D0"/>
          </a:solidFill>
        </a:fill>
      </a:tcStyle>
    </a:firstCol>
    <a:lastRow>
      <a:tcTxStyle b="on">
        <a:fontRef idx="minor">
          <a:prstClr val="white"/>
        </a:fontRef>
        <a:srgbClr val="FFFFFF"/>
      </a:tcTxStyle>
      <a:tcStyle>
        <a:tcBdr>
          <a:top>
            <a:ln w="0" cmpd="sng">
              <a:solidFill>
                <a:srgbClr val="8E4DA4"/>
              </a:solidFill>
            </a:ln>
          </a:top>
          <a:bottom>
            <a:ln w="0" cmpd="sng">
              <a:solidFill>
                <a:srgbClr val="0077B3"/>
              </a:solidFill>
            </a:ln>
          </a:bottom>
        </a:tcBdr>
        <a:fill>
          <a:solidFill>
            <a:srgbClr val="0077B3"/>
          </a:solidFill>
        </a:fill>
      </a:tcStyle>
    </a:lastRow>
    <a:firstRow>
      <a:tcTxStyle b="on">
        <a:fontRef idx="minor">
          <a:prstClr val="white"/>
        </a:fontRef>
        <a:srgbClr val="FFFFFF"/>
      </a:tcTxStyle>
      <a:tcStyle>
        <a:tcBdr>
          <a:bottom>
            <a:ln w="0" cmpd="sng">
              <a:solidFill>
                <a:srgbClr val="8E4DA4"/>
              </a:solidFill>
            </a:ln>
          </a:bottom>
        </a:tcBdr>
        <a:fill>
          <a:solidFill>
            <a:srgbClr val="0077B3"/>
          </a:solidFill>
        </a:fill>
      </a:tcStyle>
    </a:firstRow>
  </a:tblStyle>
  <a:tblStyle styleId="{5C22544A-7EE6-4342-B048-85BDC9FD1C3A}" styleName="VU table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96" autoAdjust="0"/>
    <p:restoredTop sz="44849" autoAdjust="0"/>
  </p:normalViewPr>
  <p:slideViewPr>
    <p:cSldViewPr snapToGrid="0" snapToObjects="1" showGuides="1">
      <p:cViewPr varScale="1">
        <p:scale>
          <a:sx n="30" d="100"/>
          <a:sy n="30" d="100"/>
        </p:scale>
        <p:origin x="1816" y="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304"/>
    </p:cViewPr>
  </p:sorterViewPr>
  <p:notesViewPr>
    <p:cSldViewPr snapToGrid="0" snapToObjects="1" showGuides="1">
      <p:cViewPr varScale="1">
        <p:scale>
          <a:sx n="142" d="100"/>
          <a:sy n="142" d="100"/>
        </p:scale>
        <p:origin x="4664" y="1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678BDEFA-A554-1E40-8D25-315BBC61C4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204D59F-C98A-AC42-935D-C321305918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0FAEF-3B2E-B84E-9D41-03FAF4D9BA9D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3EFB91D-3B19-9044-ADCB-04346E47CF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15D35D1-2FD5-8045-8868-EED3B52347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0B5BA-55A1-AE4F-80AA-7E4A4229FF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7486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399FF-BCBA-A949-B505-2F356A9AA32F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DBE6A-1E29-8C4E-B011-77BCFA8447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080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1925" y="511175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3:notes"/>
          <p:cNvSpPr txBox="1">
            <a:spLocks noGrp="1"/>
          </p:cNvSpPr>
          <p:nvPr>
            <p:ph type="body" idx="1"/>
          </p:nvPr>
        </p:nvSpPr>
        <p:spPr>
          <a:xfrm>
            <a:off x="994093" y="3234174"/>
            <a:ext cx="7952740" cy="30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136" name="Google Shape;136;p3:notes"/>
          <p:cNvSpPr txBox="1">
            <a:spLocks noGrp="1"/>
          </p:cNvSpPr>
          <p:nvPr>
            <p:ph type="sldNum" idx="12"/>
          </p:nvPr>
        </p:nvSpPr>
        <p:spPr>
          <a:xfrm>
            <a:off x="5630891" y="6467167"/>
            <a:ext cx="4307734" cy="34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0554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DBE6A-1E29-8C4E-B011-77BCFA8447C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726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1925" y="511175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3:notes"/>
          <p:cNvSpPr txBox="1">
            <a:spLocks noGrp="1"/>
          </p:cNvSpPr>
          <p:nvPr>
            <p:ph type="body" idx="1"/>
          </p:nvPr>
        </p:nvSpPr>
        <p:spPr>
          <a:xfrm>
            <a:off x="994093" y="3234174"/>
            <a:ext cx="7952740" cy="30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36" name="Google Shape;136;p3:notes"/>
          <p:cNvSpPr txBox="1">
            <a:spLocks noGrp="1"/>
          </p:cNvSpPr>
          <p:nvPr>
            <p:ph type="sldNum" idx="12"/>
          </p:nvPr>
        </p:nvSpPr>
        <p:spPr>
          <a:xfrm>
            <a:off x="5630891" y="6467167"/>
            <a:ext cx="4307734" cy="34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9829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5094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4125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DBE6A-1E29-8C4E-B011-77BCFA8447C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033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DBE6A-1E29-8C4E-B011-77BCFA8447C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476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DBE6A-1E29-8C4E-B011-77BCFA8447C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705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DBE6A-1E29-8C4E-B011-77BCFA8447C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824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DBE6A-1E29-8C4E-B011-77BCFA8447C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70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wmf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w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wmf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4BF649-6B8E-9587-3912-1EC5C537A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199" y="1122363"/>
            <a:ext cx="914519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0B7AE27-28EF-B88B-D262-D39B6D8BBD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199" y="3602038"/>
            <a:ext cx="914519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B9417C-13EC-C679-6299-7B63FAF34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659D-7421-44CF-A47E-961BE6FD6B19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141BABF-7089-15FE-3709-21EB49B71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E8D302-2EE8-E19B-C3B6-8841322AE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E6FA-5FC6-42E2-98CE-277234F304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6341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5EF1D2-74A0-A7EE-1B27-A1FF03C55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8A4F977-4435-3B98-C807-F262F8FEBE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B27201-B2FC-0248-004C-CDD6C3733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659D-7421-44CF-A47E-961BE6FD6B19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760A43-DBA2-D90F-5EFB-FE999AF4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E133AC-44F6-3095-B58F-2DBDD3195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E6FA-5FC6-42E2-98CE-277234F304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9194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312DFA9-2D3F-35E9-497F-D57FC1B95F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037" y="365125"/>
            <a:ext cx="2629242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BBA1499-E782-F2BE-4477-B28BD627F0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309" y="365125"/>
            <a:ext cx="7735307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B5D738-DAA3-6360-A5CB-8078D6F86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659D-7421-44CF-A47E-961BE6FD6B19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E934CCD-66F6-FD7C-6BEE-581737572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8BE3096-67F0-D444-E680-00442DC9F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E6FA-5FC6-42E2-98CE-277234F304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3368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us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8DE7B067-3B39-4C45-8542-7786B2F08212}"/>
              </a:ext>
            </a:extLst>
          </p:cNvPr>
          <p:cNvSpPr/>
          <p:nvPr userDrawn="1"/>
        </p:nvSpPr>
        <p:spPr>
          <a:xfrm>
            <a:off x="0" y="-1"/>
            <a:ext cx="12193588" cy="6858001"/>
          </a:xfrm>
          <a:prstGeom prst="rect">
            <a:avLst/>
          </a:prstGeom>
          <a:solidFill>
            <a:srgbClr val="007A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52C414BC-31E2-FE45-9874-0AD51AE319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851" y="450850"/>
            <a:ext cx="3463925" cy="280298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lIns="360000" tIns="360000" rIns="360000" bIns="360000">
            <a:sp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  <a:lvl5pPr marL="358739" indent="-158734">
              <a:tabLst/>
              <a:defRPr/>
            </a:lvl5pPr>
          </a:lstStyle>
          <a:p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31" name="Tijdelijke aanduiding voor tekst 29">
            <a:extLst>
              <a:ext uri="{FF2B5EF4-FFF2-40B4-BE49-F238E27FC236}">
                <a16:creationId xmlns:a16="http://schemas.microsoft.com/office/drawing/2014/main" id="{E851BC3C-5907-1644-A5FD-EBDF946BBE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5626" y="450851"/>
            <a:ext cx="3463925" cy="298474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bl"/>
          </a:blipFill>
        </p:spPr>
        <p:txBody>
          <a:bodyPr lIns="360000" tIns="360000" rIns="360000" bIns="540000">
            <a:sp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  <a:lvl5pPr marL="358739" indent="-158734">
              <a:tabLst/>
              <a:defRPr/>
            </a:lvl5pPr>
          </a:lstStyle>
          <a:p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F51249D2-B280-4187-A2B6-1E52C563A0F3}"/>
              </a:ext>
            </a:extLst>
          </p:cNvPr>
          <p:cNvSpPr txBox="1"/>
          <p:nvPr userDrawn="1"/>
        </p:nvSpPr>
        <p:spPr>
          <a:xfrm>
            <a:off x="-1680863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err="1"/>
              <a:t>TextSlide</a:t>
            </a:r>
            <a:endParaRPr lang="nl-NL" sz="800"/>
          </a:p>
        </p:txBody>
      </p:sp>
    </p:spTree>
    <p:extLst>
      <p:ext uri="{BB962C8B-B14F-4D97-AF65-F5344CB8AC3E}">
        <p14:creationId xmlns:p14="http://schemas.microsoft.com/office/powerpoint/2010/main" val="3141392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1232">
          <p15:clr>
            <a:srgbClr val="FBAE40"/>
          </p15:clr>
        </p15:guide>
        <p15:guide id="6" pos="1516">
          <p15:clr>
            <a:srgbClr val="FBAE40"/>
          </p15:clr>
        </p15:guide>
        <p15:guide id="7" pos="2466">
          <p15:clr>
            <a:srgbClr val="FBAE40"/>
          </p15:clr>
        </p15:guide>
        <p15:guide id="8" pos="2750">
          <p15:clr>
            <a:srgbClr val="FBAE40"/>
          </p15:clr>
        </p15:guide>
        <p15:guide id="9" pos="3698">
          <p15:clr>
            <a:srgbClr val="FBAE40"/>
          </p15:clr>
        </p15:guide>
        <p15:guide id="10" pos="3982">
          <p15:clr>
            <a:srgbClr val="FBAE40"/>
          </p15:clr>
        </p15:guide>
        <p15:guide id="11" pos="6164">
          <p15:clr>
            <a:srgbClr val="FBAE40"/>
          </p15:clr>
        </p15:guide>
        <p15:guide id="12" pos="6448">
          <p15:clr>
            <a:srgbClr val="FBAE40"/>
          </p15:clr>
        </p15:guide>
        <p15:guide id="13" pos="4930">
          <p15:clr>
            <a:srgbClr val="FBAE40"/>
          </p15:clr>
        </p15:guide>
        <p15:guide id="14" pos="521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0" y="5132"/>
            <a:ext cx="12193588" cy="21316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E3A53032-6181-1545-8CE7-8EC49EB8AF93}"/>
              </a:ext>
            </a:extLst>
          </p:cNvPr>
          <p:cNvSpPr/>
          <p:nvPr userDrawn="1"/>
        </p:nvSpPr>
        <p:spPr>
          <a:xfrm>
            <a:off x="450851" y="1685925"/>
            <a:ext cx="11293474" cy="4721225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>
              <a:solidFill>
                <a:schemeClr val="bg2"/>
              </a:solidFill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113" y="2136775"/>
            <a:ext cx="5196681" cy="3819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</a:lstStyle>
          <a:p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
Vierde niveau
Vijfde niveau</a:t>
            </a:r>
          </a:p>
        </p:txBody>
      </p: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4D98F890-147B-F648-803A-FC9E10FDD2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12" y="501839"/>
            <a:ext cx="2344002" cy="5652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6ABD7D3F-B308-EA43-ADDC-2B9B754A0C7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22576" y="1685925"/>
            <a:ext cx="5421749" cy="4719600"/>
          </a:xfrm>
          <a:custGeom>
            <a:avLst/>
            <a:gdLst>
              <a:gd name="connsiteX0" fmla="*/ 0 w 5421749"/>
              <a:gd name="connsiteY0" fmla="*/ 0 h 4719600"/>
              <a:gd name="connsiteX1" fmla="*/ 5421749 w 5421749"/>
              <a:gd name="connsiteY1" fmla="*/ 0 h 4719600"/>
              <a:gd name="connsiteX2" fmla="*/ 5421749 w 5421749"/>
              <a:gd name="connsiteY2" fmla="*/ 4719600 h 4719600"/>
              <a:gd name="connsiteX3" fmla="*/ 0 w 5421749"/>
              <a:gd name="connsiteY3" fmla="*/ 4719600 h 4719600"/>
              <a:gd name="connsiteX4" fmla="*/ 0 w 5421749"/>
              <a:gd name="connsiteY4" fmla="*/ 908893 h 4719600"/>
              <a:gd name="connsiteX5" fmla="*/ 2024 w 5421749"/>
              <a:gd name="connsiteY5" fmla="*/ 910917 h 4719600"/>
              <a:gd name="connsiteX6" fmla="*/ 164024 w 5421749"/>
              <a:gd name="connsiteY6" fmla="*/ 748917 h 4719600"/>
              <a:gd name="connsiteX7" fmla="*/ 2024 w 5421749"/>
              <a:gd name="connsiteY7" fmla="*/ 586917 h 4719600"/>
              <a:gd name="connsiteX8" fmla="*/ 0 w 5421749"/>
              <a:gd name="connsiteY8" fmla="*/ 588941 h 47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1749" h="4719600">
                <a:moveTo>
                  <a:pt x="0" y="0"/>
                </a:moveTo>
                <a:lnTo>
                  <a:pt x="5421749" y="0"/>
                </a:lnTo>
                <a:lnTo>
                  <a:pt x="5421749" y="4719600"/>
                </a:lnTo>
                <a:lnTo>
                  <a:pt x="0" y="4719600"/>
                </a:lnTo>
                <a:lnTo>
                  <a:pt x="0" y="908893"/>
                </a:lnTo>
                <a:lnTo>
                  <a:pt x="2024" y="910917"/>
                </a:lnTo>
                <a:lnTo>
                  <a:pt x="164024" y="748917"/>
                </a:lnTo>
                <a:lnTo>
                  <a:pt x="2024" y="586917"/>
                </a:lnTo>
                <a:lnTo>
                  <a:pt x="0" y="588941"/>
                </a:lnTo>
                <a:close/>
              </a:path>
            </a:pathLst>
          </a:custGeom>
        </p:spPr>
        <p:txBody>
          <a:bodyPr wrap="square" lIns="360000" tIns="360000" rIns="360000" bIns="360000" anchor="ctr" anchorCtr="0">
            <a:noAutofit/>
          </a:bodyPr>
          <a:lstStyle>
            <a:lvl1pPr algn="ctr">
              <a:defRPr sz="1800" b="0" i="0">
                <a:solidFill>
                  <a:schemeClr val="bg1"/>
                </a:solidFill>
                <a:latin typeface="DINPro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ypeTextLevel" hidden="1">
            <a:extLst>
              <a:ext uri="{FF2B5EF4-FFF2-40B4-BE49-F238E27FC236}">
                <a16:creationId xmlns:a16="http://schemas.microsoft.com/office/drawing/2014/main" id="{5B1491E1-F8A5-45E1-8274-30DA887CB213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Cover</a:t>
            </a:r>
          </a:p>
        </p:txBody>
      </p:sp>
    </p:spTree>
    <p:extLst>
      <p:ext uri="{BB962C8B-B14F-4D97-AF65-F5344CB8AC3E}">
        <p14:creationId xmlns:p14="http://schemas.microsoft.com/office/powerpoint/2010/main" val="272278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402">
          <p15:clr>
            <a:srgbClr val="FBAE40"/>
          </p15:clr>
        </p15:guide>
        <p15:guide id="9" pos="567">
          <p15:clr>
            <a:srgbClr val="FBAE40"/>
          </p15:clr>
        </p15:guide>
        <p15:guide id="10" orient="horz" pos="1346">
          <p15:clr>
            <a:srgbClr val="FBAE40"/>
          </p15:clr>
        </p15:guide>
        <p15:guide id="11" pos="3984">
          <p15:clr>
            <a:srgbClr val="FBAE40"/>
          </p15:clr>
        </p15:guide>
        <p15:guide id="12" pos="3700">
          <p15:clr>
            <a:srgbClr val="FBAE40"/>
          </p15:clr>
        </p15:guide>
        <p15:guide id="13" pos="7111">
          <p15:clr>
            <a:srgbClr val="FBAE40"/>
          </p15:clr>
        </p15:guide>
        <p15:guide id="14" pos="2309">
          <p15:clr>
            <a:srgbClr val="FBAE40"/>
          </p15:clr>
        </p15:guide>
        <p15:guide id="15" pos="215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5">
            <a:extLst>
              <a:ext uri="{FF2B5EF4-FFF2-40B4-BE49-F238E27FC236}">
                <a16:creationId xmlns:a16="http://schemas.microsoft.com/office/drawing/2014/main" id="{89795FE0-6FA0-F148-8C28-A37E61C9F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5CF86F60-AA27-104D-BDB6-48EBA751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451166"/>
            <a:ext cx="3653633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2DF140-6C53-44AA-83B1-6399EDE16B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5925" y="1685925"/>
            <a:ext cx="6553200" cy="4273550"/>
          </a:xfrm>
        </p:spPr>
        <p:txBody>
          <a:bodyPr/>
          <a:lstStyle>
            <a:lvl1pPr>
              <a:spcAft>
                <a:spcPts val="0"/>
              </a:spcAft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ACDBED-144B-4B1E-AA88-FCB9E51E86E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Footer text - Faculty or Research Institute name</a:t>
            </a:r>
            <a:endParaRPr lang="nl-NL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0A46A5-7E10-4E46-A8D5-A05DFAAEFD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  <a:endParaRPr lang="nl-NL" dirty="0"/>
          </a:p>
        </p:txBody>
      </p:sp>
      <p:sp>
        <p:nvSpPr>
          <p:cNvPr id="7" name="TypeTextLevel" hidden="1">
            <a:extLst>
              <a:ext uri="{FF2B5EF4-FFF2-40B4-BE49-F238E27FC236}">
                <a16:creationId xmlns:a16="http://schemas.microsoft.com/office/drawing/2014/main" id="{AAD0BC9D-8444-4495-A390-04858A2A3185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937922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982">
          <p15:clr>
            <a:srgbClr val="FBAE40"/>
          </p15:clr>
        </p15:guide>
        <p15:guide id="4" pos="3266">
          <p15:clr>
            <a:srgbClr val="FBAE40"/>
          </p15:clr>
        </p15:guide>
        <p15:guide id="5" pos="5190">
          <p15:clr>
            <a:srgbClr val="FBAE40"/>
          </p15:clr>
        </p15:guide>
        <p15:guide id="6" pos="5474">
          <p15:clr>
            <a:srgbClr val="FBAE40"/>
          </p15:clr>
        </p15:guide>
        <p15:guide id="8" pos="106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FE1CA300-B451-A048-8408-FA52BBBC47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rgbClr val="0077B3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79DC2E-4F5A-E045-8370-A849FB985C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0400" y="4749456"/>
            <a:ext cx="3463925" cy="165769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wrap="square" lIns="360000" tIns="270000" rIns="360000" bIns="270000" anchor="b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rgbClr val="005CA9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dirty="0" err="1"/>
              <a:t>Title</a:t>
            </a:r>
            <a:endParaRPr lang="nl-NL" dirty="0"/>
          </a:p>
          <a:p>
            <a:pPr lvl="1"/>
            <a:r>
              <a:rPr lang="nl-NL" dirty="0"/>
              <a:t>Body</a:t>
            </a:r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D650A649-4A30-4A89-BED5-DDB68B8DF222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Caption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4175049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466">
          <p15:clr>
            <a:srgbClr val="FBAE40"/>
          </p15:clr>
        </p15:guide>
        <p15:guide id="3" pos="2750">
          <p15:clr>
            <a:srgbClr val="FBAE40"/>
          </p15:clr>
        </p15:guide>
        <p15:guide id="4" pos="4934">
          <p15:clr>
            <a:srgbClr val="FBAE40"/>
          </p15:clr>
        </p15:guide>
        <p15:guide id="5" pos="521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faculty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0" y="5132"/>
            <a:ext cx="12193588" cy="21316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E3A53032-6181-1545-8CE7-8EC49EB8AF93}"/>
              </a:ext>
            </a:extLst>
          </p:cNvPr>
          <p:cNvSpPr/>
          <p:nvPr userDrawn="1"/>
        </p:nvSpPr>
        <p:spPr>
          <a:xfrm>
            <a:off x="450851" y="1685925"/>
            <a:ext cx="11293474" cy="4721225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113" y="2136775"/>
            <a:ext cx="5196681" cy="381952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00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4D98F890-147B-F648-803A-FC9E10FDD2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12" y="501839"/>
            <a:ext cx="2344002" cy="5652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6ABD7D3F-B308-EA43-ADDC-2B9B754A0C7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22576" y="1685925"/>
            <a:ext cx="5421749" cy="4719600"/>
          </a:xfrm>
          <a:custGeom>
            <a:avLst/>
            <a:gdLst>
              <a:gd name="connsiteX0" fmla="*/ 0 w 5421749"/>
              <a:gd name="connsiteY0" fmla="*/ 0 h 4719600"/>
              <a:gd name="connsiteX1" fmla="*/ 5421749 w 5421749"/>
              <a:gd name="connsiteY1" fmla="*/ 0 h 4719600"/>
              <a:gd name="connsiteX2" fmla="*/ 5421749 w 5421749"/>
              <a:gd name="connsiteY2" fmla="*/ 4719600 h 4719600"/>
              <a:gd name="connsiteX3" fmla="*/ 0 w 5421749"/>
              <a:gd name="connsiteY3" fmla="*/ 4719600 h 4719600"/>
              <a:gd name="connsiteX4" fmla="*/ 0 w 5421749"/>
              <a:gd name="connsiteY4" fmla="*/ 908893 h 4719600"/>
              <a:gd name="connsiteX5" fmla="*/ 2024 w 5421749"/>
              <a:gd name="connsiteY5" fmla="*/ 910917 h 4719600"/>
              <a:gd name="connsiteX6" fmla="*/ 164024 w 5421749"/>
              <a:gd name="connsiteY6" fmla="*/ 748917 h 4719600"/>
              <a:gd name="connsiteX7" fmla="*/ 2024 w 5421749"/>
              <a:gd name="connsiteY7" fmla="*/ 586917 h 4719600"/>
              <a:gd name="connsiteX8" fmla="*/ 0 w 5421749"/>
              <a:gd name="connsiteY8" fmla="*/ 588941 h 47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1749" h="4719600">
                <a:moveTo>
                  <a:pt x="0" y="0"/>
                </a:moveTo>
                <a:lnTo>
                  <a:pt x="5421749" y="0"/>
                </a:lnTo>
                <a:lnTo>
                  <a:pt x="5421749" y="4719600"/>
                </a:lnTo>
                <a:lnTo>
                  <a:pt x="0" y="4719600"/>
                </a:lnTo>
                <a:lnTo>
                  <a:pt x="0" y="908893"/>
                </a:lnTo>
                <a:lnTo>
                  <a:pt x="2024" y="910917"/>
                </a:lnTo>
                <a:lnTo>
                  <a:pt x="164024" y="748917"/>
                </a:lnTo>
                <a:lnTo>
                  <a:pt x="2024" y="586917"/>
                </a:lnTo>
                <a:lnTo>
                  <a:pt x="0" y="588941"/>
                </a:lnTo>
                <a:close/>
              </a:path>
            </a:pathLst>
          </a:custGeom>
        </p:spPr>
        <p:txBody>
          <a:bodyPr wrap="square" lIns="360000" tIns="360000" rIns="360000" bIns="360000" anchor="ctr" anchorCtr="0">
            <a:noAutofit/>
          </a:bodyPr>
          <a:lstStyle>
            <a:lvl1pPr algn="ctr">
              <a:defRPr sz="1800" b="0" i="0">
                <a:solidFill>
                  <a:schemeClr val="bg1"/>
                </a:solidFill>
                <a:latin typeface="DINPro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DD0FA1B-56A4-864D-B0BA-DEF9442557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1857" y="455857"/>
            <a:ext cx="2902743" cy="784225"/>
          </a:xfrm>
          <a:prstGeom prst="rect">
            <a:avLst/>
          </a:prstGeom>
          <a:noFill/>
        </p:spPr>
        <p:txBody>
          <a:bodyPr lIns="241200" anchor="ctr" anchorCtr="0">
            <a:noAutofit/>
          </a:bodyPr>
          <a:lstStyle>
            <a:lvl1pPr>
              <a:lnSpc>
                <a:spcPct val="100000"/>
              </a:lnSpc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ENTER THE NAME OF THE FACULTY OR RESEARCH INSTITUTE HERE</a:t>
            </a:r>
            <a:endParaRPr lang="nl-NL" dirty="0"/>
          </a:p>
        </p:txBody>
      </p:sp>
      <p:sp>
        <p:nvSpPr>
          <p:cNvPr id="10" name="TypeTextLevel" hidden="1">
            <a:extLst>
              <a:ext uri="{FF2B5EF4-FFF2-40B4-BE49-F238E27FC236}">
                <a16:creationId xmlns:a16="http://schemas.microsoft.com/office/drawing/2014/main" id="{5A370B58-68F1-4C86-AF65-9C2CEEF87930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Cover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1A9EF36-2B1E-4FCE-8501-A7D6D2A1D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188" t="409" r="95017" b="6030"/>
          <a:stretch/>
        </p:blipFill>
        <p:spPr>
          <a:xfrm>
            <a:off x="3293202" y="459581"/>
            <a:ext cx="68260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7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402">
          <p15:clr>
            <a:srgbClr val="FBAE40"/>
          </p15:clr>
        </p15:guide>
        <p15:guide id="9" pos="567">
          <p15:clr>
            <a:srgbClr val="FBAE40"/>
          </p15:clr>
        </p15:guide>
        <p15:guide id="10" orient="horz" pos="1346">
          <p15:clr>
            <a:srgbClr val="FBAE40"/>
          </p15:clr>
        </p15:guide>
        <p15:guide id="11" pos="3984">
          <p15:clr>
            <a:srgbClr val="FBAE40"/>
          </p15:clr>
        </p15:guide>
        <p15:guide id="12" pos="3700">
          <p15:clr>
            <a:srgbClr val="FBAE40"/>
          </p15:clr>
        </p15:guide>
        <p15:guide id="13" pos="7111">
          <p15:clr>
            <a:srgbClr val="FBAE40"/>
          </p15:clr>
        </p15:guide>
        <p15:guide id="14" pos="2309">
          <p15:clr>
            <a:srgbClr val="FBAE40"/>
          </p15:clr>
        </p15:guide>
        <p15:guide id="15" pos="215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-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F8860968-3F8E-6549-A0BF-73A91B9371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35074" y="0"/>
            <a:ext cx="7156785" cy="5956300"/>
          </a:xfrm>
          <a:custGeom>
            <a:avLst/>
            <a:gdLst>
              <a:gd name="connsiteX0" fmla="*/ 0 w 7156785"/>
              <a:gd name="connsiteY0" fmla="*/ 0 h 5956300"/>
              <a:gd name="connsiteX1" fmla="*/ 7004050 w 7156785"/>
              <a:gd name="connsiteY1" fmla="*/ 0 h 5956300"/>
              <a:gd name="connsiteX2" fmla="*/ 7004050 w 7156785"/>
              <a:gd name="connsiteY2" fmla="*/ 1685926 h 5956300"/>
              <a:gd name="connsiteX3" fmla="*/ 7156785 w 7156785"/>
              <a:gd name="connsiteY3" fmla="*/ 1838661 h 5956300"/>
              <a:gd name="connsiteX4" fmla="*/ 7004050 w 7156785"/>
              <a:gd name="connsiteY4" fmla="*/ 1991396 h 5956300"/>
              <a:gd name="connsiteX5" fmla="*/ 7004050 w 7156785"/>
              <a:gd name="connsiteY5" fmla="*/ 5956300 h 5956300"/>
              <a:gd name="connsiteX6" fmla="*/ 0 w 7156785"/>
              <a:gd name="connsiteY6" fmla="*/ 59563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56785" h="5956300">
                <a:moveTo>
                  <a:pt x="0" y="0"/>
                </a:moveTo>
                <a:lnTo>
                  <a:pt x="7004050" y="0"/>
                </a:lnTo>
                <a:lnTo>
                  <a:pt x="7004050" y="1685926"/>
                </a:lnTo>
                <a:lnTo>
                  <a:pt x="7156785" y="1838661"/>
                </a:lnTo>
                <a:lnTo>
                  <a:pt x="7004050" y="1991396"/>
                </a:lnTo>
                <a:lnTo>
                  <a:pt x="7004050" y="5956300"/>
                </a:lnTo>
                <a:lnTo>
                  <a:pt x="0" y="5956300"/>
                </a:lnTo>
                <a:close/>
              </a:path>
            </a:pathLst>
          </a:custGeom>
          <a:solidFill>
            <a:srgbClr val="D8D3D0"/>
          </a:solidFill>
        </p:spPr>
        <p:txBody>
          <a:bodyPr wrap="square" anchor="b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383810-1B9D-A54C-B8B3-2DC1891D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99" y="452608"/>
            <a:ext cx="3653633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15BF070F-36E8-EB4A-BC44-747226A0F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89975" y="1685926"/>
            <a:ext cx="3054350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dirty="0" err="1"/>
              <a:t>Title</a:t>
            </a:r>
            <a:endParaRPr lang="nl-NL" dirty="0"/>
          </a:p>
          <a:p>
            <a:pPr lvl="1"/>
            <a:r>
              <a:rPr lang="nl-NL" dirty="0"/>
              <a:t>Body</a:t>
            </a:r>
          </a:p>
        </p:txBody>
      </p:sp>
      <p:pic>
        <p:nvPicPr>
          <p:cNvPr id="18" name="Afbeelding 5">
            <a:extLst>
              <a:ext uri="{FF2B5EF4-FFF2-40B4-BE49-F238E27FC236}">
                <a16:creationId xmlns:a16="http://schemas.microsoft.com/office/drawing/2014/main" id="{6803C291-5BCE-2D4D-A894-F85A6B3EC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8012FC1-0E7E-9841-882C-A325E0E2022A}"/>
              </a:ext>
            </a:extLst>
          </p:cNvPr>
          <p:cNvSpPr txBox="1"/>
          <p:nvPr userDrawn="1"/>
        </p:nvSpPr>
        <p:spPr>
          <a:xfrm>
            <a:off x="3324314" y="6486258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360000" tIns="360000" rIns="360000" bIns="360000" rtlCol="0">
            <a:noAutofit/>
          </a:bodyPr>
          <a:lstStyle/>
          <a:p>
            <a:pPr algn="l"/>
            <a:endParaRPr lang="nl-NL" sz="2400" dirty="0">
              <a:solidFill>
                <a:srgbClr val="005CA9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8EB5B-88DF-44E8-9ACB-CE99AE035E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Footer text - Faculty or Research Institute name</a:t>
            </a:r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05514-3463-4886-8499-F5003FAC2D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  <a:endParaRPr lang="nl-NL" dirty="0"/>
          </a:p>
        </p:txBody>
      </p:sp>
      <p:sp>
        <p:nvSpPr>
          <p:cNvPr id="9" name="TypeTextLevel" hidden="1">
            <a:extLst>
              <a:ext uri="{FF2B5EF4-FFF2-40B4-BE49-F238E27FC236}">
                <a16:creationId xmlns:a16="http://schemas.microsoft.com/office/drawing/2014/main" id="{35AB9CDD-1E28-436D-9C2F-A4BE95A9C2D1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2121342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190" userDrawn="1">
          <p15:clr>
            <a:srgbClr val="FBAE40"/>
          </p15:clr>
        </p15:guide>
        <p15:guide id="4" pos="547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83810-1B9D-A54C-B8B3-2DC1891D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452608"/>
            <a:ext cx="3653633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15BF070F-36E8-EB4A-BC44-747226A0F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5926" y="1685925"/>
            <a:ext cx="3044824" cy="42703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dirty="0" err="1"/>
              <a:t>Title</a:t>
            </a:r>
            <a:endParaRPr lang="nl-NL" dirty="0"/>
          </a:p>
          <a:p>
            <a:pPr lvl="1"/>
            <a:r>
              <a:rPr lang="nl-NL" dirty="0"/>
              <a:t>Body</a:t>
            </a:r>
          </a:p>
        </p:txBody>
      </p:sp>
      <p:pic>
        <p:nvPicPr>
          <p:cNvPr id="18" name="Afbeelding 5">
            <a:extLst>
              <a:ext uri="{FF2B5EF4-FFF2-40B4-BE49-F238E27FC236}">
                <a16:creationId xmlns:a16="http://schemas.microsoft.com/office/drawing/2014/main" id="{6803C291-5BCE-2D4D-A894-F85A6B3EC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B78DE520-A3FF-FA41-9A52-8ADC66B7B7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81600" y="0"/>
            <a:ext cx="6562725" cy="5956300"/>
          </a:xfrm>
          <a:custGeom>
            <a:avLst/>
            <a:gdLst>
              <a:gd name="connsiteX0" fmla="*/ 0 w 6562725"/>
              <a:gd name="connsiteY0" fmla="*/ 0 h 5956300"/>
              <a:gd name="connsiteX1" fmla="*/ 6562725 w 6562725"/>
              <a:gd name="connsiteY1" fmla="*/ 0 h 5956300"/>
              <a:gd name="connsiteX2" fmla="*/ 6562725 w 6562725"/>
              <a:gd name="connsiteY2" fmla="*/ 5956300 h 5956300"/>
              <a:gd name="connsiteX3" fmla="*/ 0 w 6562725"/>
              <a:gd name="connsiteY3" fmla="*/ 5956300 h 5956300"/>
              <a:gd name="connsiteX4" fmla="*/ 0 w 6562725"/>
              <a:gd name="connsiteY4" fmla="*/ 1979922 h 5956300"/>
              <a:gd name="connsiteX5" fmla="*/ 141261 w 6562725"/>
              <a:gd name="connsiteY5" fmla="*/ 1838661 h 5956300"/>
              <a:gd name="connsiteX6" fmla="*/ 0 w 6562725"/>
              <a:gd name="connsiteY6" fmla="*/ 16974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2725" h="5956300">
                <a:moveTo>
                  <a:pt x="0" y="0"/>
                </a:moveTo>
                <a:lnTo>
                  <a:pt x="6562725" y="0"/>
                </a:lnTo>
                <a:lnTo>
                  <a:pt x="6562725" y="5956300"/>
                </a:lnTo>
                <a:lnTo>
                  <a:pt x="0" y="5956300"/>
                </a:lnTo>
                <a:lnTo>
                  <a:pt x="0" y="1979922"/>
                </a:lnTo>
                <a:lnTo>
                  <a:pt x="141261" y="1838661"/>
                </a:lnTo>
                <a:lnTo>
                  <a:pt x="0" y="1697400"/>
                </a:lnTo>
                <a:close/>
              </a:path>
            </a:pathLst>
          </a:custGeom>
          <a:solidFill>
            <a:srgbClr val="D8D3D0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89DAC3E-F024-AC44-97AE-3E8B420650A3}"/>
              </a:ext>
            </a:extLst>
          </p:cNvPr>
          <p:cNvSpPr txBox="1"/>
          <p:nvPr userDrawn="1"/>
        </p:nvSpPr>
        <p:spPr>
          <a:xfrm>
            <a:off x="717847" y="6383708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360000" tIns="360000" rIns="360000" bIns="360000" rtlCol="0">
            <a:noAutofit/>
          </a:bodyPr>
          <a:lstStyle/>
          <a:p>
            <a:pPr algn="l"/>
            <a:endParaRPr lang="nl-NL" sz="2400" dirty="0">
              <a:solidFill>
                <a:srgbClr val="005CA9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17C8D-42D8-4AD9-AFEA-518E90B940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Footer text - Faculty or Research Institute name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5B3B55-CC9A-40A5-9F7F-D83F3C2DD3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  <a:endParaRPr lang="nl-NL" dirty="0"/>
          </a:p>
        </p:txBody>
      </p:sp>
      <p:sp>
        <p:nvSpPr>
          <p:cNvPr id="9" name="TypeTextLevel" hidden="1">
            <a:extLst>
              <a:ext uri="{FF2B5EF4-FFF2-40B4-BE49-F238E27FC236}">
                <a16:creationId xmlns:a16="http://schemas.microsoft.com/office/drawing/2014/main" id="{0295FA58-33EA-4383-82B8-1D8CB2FC7541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3320460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980">
          <p15:clr>
            <a:srgbClr val="FBAE40"/>
          </p15:clr>
        </p15:guide>
        <p15:guide id="3" pos="326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216E04F8-3B97-084F-BBD4-7DD8B2DED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41" y="447567"/>
            <a:ext cx="3653633" cy="782467"/>
          </a:xfrm>
        </p:spPr>
        <p:txBody>
          <a:bodyPr tIns="216000" bIns="216000"/>
          <a:lstStyle>
            <a:lvl1pPr>
              <a:lnSpc>
                <a:spcPct val="90000"/>
              </a:lnSpc>
              <a:defRPr sz="2500" b="0" i="0">
                <a:latin typeface="DIN Pro Medium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A06D551-B311-5B4D-92FB-89DF3CF744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85925" y="1685925"/>
            <a:ext cx="3206750" cy="4270374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9" name="Tijdelijke aanduiding voor afbeelding 3">
            <a:extLst>
              <a:ext uri="{FF2B5EF4-FFF2-40B4-BE49-F238E27FC236}">
                <a16:creationId xmlns:a16="http://schemas.microsoft.com/office/drawing/2014/main" id="{346C9A3B-DFBB-164E-B921-12BD863F17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1900" y="1685924"/>
            <a:ext cx="3206750" cy="2047875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1" name="Tijdelijke aanduiding voor afbeelding 3">
            <a:extLst>
              <a:ext uri="{FF2B5EF4-FFF2-40B4-BE49-F238E27FC236}">
                <a16:creationId xmlns:a16="http://schemas.microsoft.com/office/drawing/2014/main" id="{53C946AD-FCD5-1547-BC6F-0F87AAA174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1900" y="3883025"/>
            <a:ext cx="3206750" cy="2074864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AC4D2E7B-A481-5040-8E7B-8A8AB40FEF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91561" y="1685925"/>
            <a:ext cx="3052764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0" i="0">
                <a:solidFill>
                  <a:schemeClr val="tx2"/>
                </a:solidFill>
                <a:latin typeface="DIN Pro Medium" pitchFamily="2" charset="0"/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 b="0" i="0">
                <a:solidFill>
                  <a:schemeClr val="tx1"/>
                </a:solidFill>
                <a:latin typeface="DINPro" pitchFamily="2" charset="0"/>
              </a:defRPr>
            </a:lvl2pPr>
          </a:lstStyle>
          <a:p>
            <a:r>
              <a:rPr lang="nl-NL" dirty="0" err="1"/>
              <a:t>Title</a:t>
            </a:r>
            <a:endParaRPr lang="nl-NL" dirty="0"/>
          </a:p>
          <a:p>
            <a:pPr lvl="1"/>
            <a:r>
              <a:rPr lang="nl-NL" dirty="0"/>
              <a:t>Body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ADBBBA-0594-BB4C-AE21-8F560B8ABA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Footer text - Faculty or Research Institute name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3D2EB5-540C-F841-B6AD-3FA82E56D6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42841" y="5958000"/>
            <a:ext cx="611259" cy="900000"/>
          </a:xfrm>
        </p:spPr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 dirty="0"/>
              <a:t> </a:t>
            </a:r>
          </a:p>
        </p:txBody>
      </p:sp>
      <p:pic>
        <p:nvPicPr>
          <p:cNvPr id="25" name="Afbeelding 5">
            <a:extLst>
              <a:ext uri="{FF2B5EF4-FFF2-40B4-BE49-F238E27FC236}">
                <a16:creationId xmlns:a16="http://schemas.microsoft.com/office/drawing/2014/main" id="{C94FE580-587B-0B4A-8115-C8DDC6939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10" name="TypeTextLevel" hidden="1">
            <a:extLst>
              <a:ext uri="{FF2B5EF4-FFF2-40B4-BE49-F238E27FC236}">
                <a16:creationId xmlns:a16="http://schemas.microsoft.com/office/drawing/2014/main" id="{9AAE0F5C-0FC6-41CC-825B-D7D64B7255A7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2155228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60" userDrawn="1">
          <p15:clr>
            <a:srgbClr val="FBAE40"/>
          </p15:clr>
        </p15:guide>
        <p15:guide id="2" orient="horz" pos="2540" userDrawn="1">
          <p15:clr>
            <a:srgbClr val="FBAE40"/>
          </p15:clr>
        </p15:guide>
        <p15:guide id="4" pos="2989" userDrawn="1">
          <p15:clr>
            <a:srgbClr val="FBAE40"/>
          </p15:clr>
        </p15:guide>
        <p15:guide id="5" pos="3268" userDrawn="1">
          <p15:clr>
            <a:srgbClr val="FBAE40"/>
          </p15:clr>
        </p15:guide>
        <p15:guide id="6" pos="5196" userDrawn="1">
          <p15:clr>
            <a:srgbClr val="FBAE40"/>
          </p15:clr>
        </p15:guide>
        <p15:guide id="7" pos="5476" userDrawn="1">
          <p15:clr>
            <a:srgbClr val="FBAE40"/>
          </p15:clr>
        </p15:guide>
        <p15:guide id="9" pos="1062" userDrawn="1">
          <p15:clr>
            <a:srgbClr val="FBAE40"/>
          </p15:clr>
        </p15:guide>
        <p15:guide id="11" pos="3082" userDrawn="1">
          <p15:clr>
            <a:srgbClr val="FBAE40"/>
          </p15:clr>
        </p15:guide>
        <p15:guide id="12" pos="3176" userDrawn="1">
          <p15:clr>
            <a:srgbClr val="FBAE40"/>
          </p15:clr>
        </p15:guide>
        <p15:guide id="13" pos="3940" userDrawn="1">
          <p15:clr>
            <a:srgbClr val="FBAE40"/>
          </p15:clr>
        </p15:guide>
        <p15:guide id="14" orient="horz" pos="2160" userDrawn="1">
          <p15:clr>
            <a:srgbClr val="FBAE40"/>
          </p15:clr>
        </p15:guide>
        <p15:guide id="15" orient="horz" pos="2352" userDrawn="1">
          <p15:clr>
            <a:srgbClr val="FBAE40"/>
          </p15:clr>
        </p15:guide>
        <p15:guide id="16" orient="horz" pos="244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64E68-906E-3C23-99AC-D02744C0F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8DB40D-52D3-1D2F-3D8F-37FCEC200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66EE69-FDC7-35F3-97F9-7845B18F7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659D-7421-44CF-A47E-961BE6FD6B19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221622-5292-6BC4-9FB2-BE64D8110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529520-043B-CE66-590D-011164B32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E6FA-5FC6-42E2-98CE-277234F304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0293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,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216E04F8-3B97-084F-BBD4-7DD8B2DED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41" y="447567"/>
            <a:ext cx="3653633" cy="782467"/>
          </a:xfrm>
        </p:spPr>
        <p:txBody>
          <a:bodyPr tIns="216000" bIns="216000"/>
          <a:lstStyle>
            <a:lvl1pPr>
              <a:lnSpc>
                <a:spcPct val="90000"/>
              </a:lnSpc>
              <a:defRPr sz="2500" b="0" i="0">
                <a:latin typeface="DIN Pro Medium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A06D551-B311-5B4D-92FB-89DF3CF744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7950" y="1685926"/>
            <a:ext cx="3206750" cy="4270374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9" name="Tijdelijke aanduiding voor afbeelding 3">
            <a:extLst>
              <a:ext uri="{FF2B5EF4-FFF2-40B4-BE49-F238E27FC236}">
                <a16:creationId xmlns:a16="http://schemas.microsoft.com/office/drawing/2014/main" id="{346C9A3B-DFBB-164E-B921-12BD863F17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43925" y="1684335"/>
            <a:ext cx="3206750" cy="2047875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1" name="Tijdelijke aanduiding voor afbeelding 3">
            <a:extLst>
              <a:ext uri="{FF2B5EF4-FFF2-40B4-BE49-F238E27FC236}">
                <a16:creationId xmlns:a16="http://schemas.microsoft.com/office/drawing/2014/main" id="{53C946AD-FCD5-1547-BC6F-0F87AAA174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43925" y="3881436"/>
            <a:ext cx="3206750" cy="2074864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AC4D2E7B-A481-5040-8E7B-8A8AB40FEF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92274" y="1685926"/>
            <a:ext cx="3052764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0" i="0">
                <a:solidFill>
                  <a:schemeClr val="tx2"/>
                </a:solidFill>
                <a:latin typeface="DIN Pro Medium" pitchFamily="2" charset="0"/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 b="0" i="0">
                <a:solidFill>
                  <a:schemeClr val="tx1"/>
                </a:solidFill>
                <a:latin typeface="DINPro" pitchFamily="2" charset="0"/>
              </a:defRPr>
            </a:lvl2pPr>
          </a:lstStyle>
          <a:p>
            <a:r>
              <a:rPr lang="nl-NL" dirty="0" err="1"/>
              <a:t>Title</a:t>
            </a:r>
            <a:endParaRPr lang="nl-NL" dirty="0"/>
          </a:p>
          <a:p>
            <a:pPr lvl="1"/>
            <a:r>
              <a:rPr lang="nl-NL" dirty="0"/>
              <a:t>Body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ADBBBA-0594-BB4C-AE21-8F560B8ABA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Footer text - Faculty or Research Institute name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3D2EB5-540C-F841-B6AD-3FA82E56D6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42841" y="5958000"/>
            <a:ext cx="611259" cy="900000"/>
          </a:xfrm>
        </p:spPr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endParaRPr lang="nl-NL" dirty="0"/>
          </a:p>
        </p:txBody>
      </p:sp>
      <p:pic>
        <p:nvPicPr>
          <p:cNvPr id="25" name="Afbeelding 5">
            <a:extLst>
              <a:ext uri="{FF2B5EF4-FFF2-40B4-BE49-F238E27FC236}">
                <a16:creationId xmlns:a16="http://schemas.microsoft.com/office/drawing/2014/main" id="{C94FE580-587B-0B4A-8115-C8DDC6939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10" name="TypeTextLevel" hidden="1">
            <a:extLst>
              <a:ext uri="{FF2B5EF4-FFF2-40B4-BE49-F238E27FC236}">
                <a16:creationId xmlns:a16="http://schemas.microsoft.com/office/drawing/2014/main" id="{F9A5E08B-6F35-4EA2-85E2-7F7236DE3573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1618081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60">
          <p15:clr>
            <a:srgbClr val="FBAE40"/>
          </p15:clr>
        </p15:guide>
        <p15:guide id="2" orient="horz" pos="2540">
          <p15:clr>
            <a:srgbClr val="FBAE40"/>
          </p15:clr>
        </p15:guide>
        <p15:guide id="4" pos="2989">
          <p15:clr>
            <a:srgbClr val="FBAE40"/>
          </p15:clr>
        </p15:guide>
        <p15:guide id="5" pos="3268">
          <p15:clr>
            <a:srgbClr val="FBAE40"/>
          </p15:clr>
        </p15:guide>
        <p15:guide id="6" pos="5196">
          <p15:clr>
            <a:srgbClr val="FBAE40"/>
          </p15:clr>
        </p15:guide>
        <p15:guide id="7" pos="5476">
          <p15:clr>
            <a:srgbClr val="FBAE40"/>
          </p15:clr>
        </p15:guide>
        <p15:guide id="9" pos="1062">
          <p15:clr>
            <a:srgbClr val="FBAE40"/>
          </p15:clr>
        </p15:guide>
        <p15:guide id="13" pos="5286" userDrawn="1">
          <p15:clr>
            <a:srgbClr val="FBAE40"/>
          </p15:clr>
        </p15:guide>
        <p15:guide id="14" orient="horz" pos="2160">
          <p15:clr>
            <a:srgbClr val="FBAE40"/>
          </p15:clr>
        </p15:guide>
        <p15:guide id="15" orient="horz" pos="2352">
          <p15:clr>
            <a:srgbClr val="FBAE40"/>
          </p15:clr>
        </p15:guide>
        <p15:guide id="16" orient="horz" pos="2446">
          <p15:clr>
            <a:srgbClr val="FBAE40"/>
          </p15:clr>
        </p15:guide>
        <p15:guide id="17" pos="5384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216E04F8-3B97-084F-BBD4-7DD8B2DED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41" y="447567"/>
            <a:ext cx="3653633" cy="782467"/>
          </a:xfrm>
        </p:spPr>
        <p:txBody>
          <a:bodyPr tIns="216000" bIns="216000"/>
          <a:lstStyle>
            <a:lvl1pPr>
              <a:lnSpc>
                <a:spcPct val="90000"/>
              </a:lnSpc>
              <a:defRPr sz="2500" b="0" i="0">
                <a:latin typeface="DIN Pro Medium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AC4D2E7B-A481-5040-8E7B-8A8AB40FEF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91561" y="1685925"/>
            <a:ext cx="3052764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0" i="0">
                <a:solidFill>
                  <a:schemeClr val="tx2"/>
                </a:solidFill>
                <a:latin typeface="DIN Pro Medium" pitchFamily="2" charset="0"/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 b="0" i="0">
                <a:solidFill>
                  <a:schemeClr val="tx1"/>
                </a:solidFill>
                <a:latin typeface="DINPro" pitchFamily="2" charset="0"/>
              </a:defRPr>
            </a:lvl2pPr>
          </a:lstStyle>
          <a:p>
            <a:r>
              <a:rPr lang="nl-NL" dirty="0" err="1"/>
              <a:t>Title</a:t>
            </a:r>
            <a:endParaRPr lang="nl-NL" dirty="0"/>
          </a:p>
          <a:p>
            <a:pPr lvl="1"/>
            <a:r>
              <a:rPr lang="nl-NL" dirty="0"/>
              <a:t>Body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ADBBBA-0594-BB4C-AE21-8F560B8ABA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Footer text - Faculty or Research Institute name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3D2EB5-540C-F841-B6AD-3FA82E56D6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42841" y="5958000"/>
            <a:ext cx="611259" cy="900000"/>
          </a:xfrm>
        </p:spPr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 dirty="0"/>
              <a:t> </a:t>
            </a:r>
          </a:p>
        </p:txBody>
      </p:sp>
      <p:pic>
        <p:nvPicPr>
          <p:cNvPr id="25" name="Afbeelding 5">
            <a:extLst>
              <a:ext uri="{FF2B5EF4-FFF2-40B4-BE49-F238E27FC236}">
                <a16:creationId xmlns:a16="http://schemas.microsoft.com/office/drawing/2014/main" id="{C94FE580-587B-0B4A-8115-C8DDC6939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7" name="TypeTextLevel" hidden="1">
            <a:extLst>
              <a:ext uri="{FF2B5EF4-FFF2-40B4-BE49-F238E27FC236}">
                <a16:creationId xmlns:a16="http://schemas.microsoft.com/office/drawing/2014/main" id="{810C2A13-CF92-47CC-8BB1-C1C4211AF7A8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3601263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60">
          <p15:clr>
            <a:srgbClr val="FBAE40"/>
          </p15:clr>
        </p15:guide>
        <p15:guide id="2" orient="horz" pos="2540">
          <p15:clr>
            <a:srgbClr val="FBAE40"/>
          </p15:clr>
        </p15:guide>
        <p15:guide id="4" pos="2989">
          <p15:clr>
            <a:srgbClr val="FBAE40"/>
          </p15:clr>
        </p15:guide>
        <p15:guide id="5" pos="3268">
          <p15:clr>
            <a:srgbClr val="FBAE40"/>
          </p15:clr>
        </p15:guide>
        <p15:guide id="6" pos="5196">
          <p15:clr>
            <a:srgbClr val="FBAE40"/>
          </p15:clr>
        </p15:guide>
        <p15:guide id="7" pos="5476">
          <p15:clr>
            <a:srgbClr val="FBAE40"/>
          </p15:clr>
        </p15:guide>
        <p15:guide id="9" pos="1062">
          <p15:clr>
            <a:srgbClr val="FBAE40"/>
          </p15:clr>
        </p15:guide>
        <p15:guide id="11" pos="3082">
          <p15:clr>
            <a:srgbClr val="FBAE40"/>
          </p15:clr>
        </p15:guide>
        <p15:guide id="12" pos="3176">
          <p15:clr>
            <a:srgbClr val="FBAE40"/>
          </p15:clr>
        </p15:guide>
        <p15:guide id="13" pos="3940">
          <p15:clr>
            <a:srgbClr val="FBAE40"/>
          </p15:clr>
        </p15:guide>
        <p15:guide id="14" orient="horz" pos="2160">
          <p15:clr>
            <a:srgbClr val="FBAE40"/>
          </p15:clr>
        </p15:guide>
        <p15:guide id="15" orient="horz" pos="2352">
          <p15:clr>
            <a:srgbClr val="FBAE40"/>
          </p15:clr>
        </p15:guide>
        <p15:guide id="16" orient="horz" pos="244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FE1CA300-B451-A048-8408-FA52BBBC47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3588" cy="6858000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79DC2E-4F5A-E045-8370-A849FB985C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49" y="450850"/>
            <a:ext cx="3611599" cy="134991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r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wrap="square" lIns="360000" tIns="270000" rIns="360000" bIns="27000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5CA9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dirty="0" err="1"/>
              <a:t>Title</a:t>
            </a:r>
            <a:endParaRPr lang="nl-NL" dirty="0"/>
          </a:p>
          <a:p>
            <a:pPr lvl="1"/>
            <a:r>
              <a:rPr lang="nl-NL" dirty="0"/>
              <a:t>Body</a:t>
            </a:r>
          </a:p>
        </p:txBody>
      </p:sp>
      <p:sp>
        <p:nvSpPr>
          <p:cNvPr id="4" name="TypeTextLevel" hidden="1">
            <a:extLst>
              <a:ext uri="{FF2B5EF4-FFF2-40B4-BE49-F238E27FC236}">
                <a16:creationId xmlns:a16="http://schemas.microsoft.com/office/drawing/2014/main" id="{36D40590-4D6C-4940-801D-F2770FBA85A1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Caption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3601741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466">
          <p15:clr>
            <a:srgbClr val="FBAE40"/>
          </p15:clr>
        </p15:guide>
        <p15:guide id="3" pos="2750">
          <p15:clr>
            <a:srgbClr val="FBAE40"/>
          </p15:clr>
        </p15:guide>
        <p15:guide id="4" pos="4934">
          <p15:clr>
            <a:srgbClr val="FBAE40"/>
          </p15:clr>
        </p15:guide>
        <p15:guide id="5" pos="521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us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8DE7B067-3B39-4C45-8542-7786B2F08212}"/>
              </a:ext>
            </a:extLst>
          </p:cNvPr>
          <p:cNvSpPr/>
          <p:nvPr userDrawn="1"/>
        </p:nvSpPr>
        <p:spPr>
          <a:xfrm>
            <a:off x="0" y="-1"/>
            <a:ext cx="12193588" cy="6858001"/>
          </a:xfrm>
          <a:prstGeom prst="rect">
            <a:avLst/>
          </a:prstGeom>
          <a:solidFill>
            <a:srgbClr val="007A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52C414BC-31E2-FE45-9874-0AD51AE319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850" y="450850"/>
            <a:ext cx="3463925" cy="258888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lIns="360000" tIns="360000" rIns="360000" bIns="360000">
            <a:sp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  <a:lvl5pPr marL="358775" indent="-158750">
              <a:tabLst/>
              <a:defRPr/>
            </a:lvl5pPr>
          </a:lstStyle>
          <a:p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31" name="Tijdelijke aanduiding voor tekst 29">
            <a:extLst>
              <a:ext uri="{FF2B5EF4-FFF2-40B4-BE49-F238E27FC236}">
                <a16:creationId xmlns:a16="http://schemas.microsoft.com/office/drawing/2014/main" id="{E851BC3C-5907-1644-A5FD-EBDF946BBE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5625" y="450850"/>
            <a:ext cx="3463925" cy="277064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bl"/>
          </a:blipFill>
        </p:spPr>
        <p:txBody>
          <a:bodyPr lIns="360000" tIns="360000" rIns="360000" bIns="540000">
            <a:sp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  <a:lvl5pPr marL="358775" indent="-158750">
              <a:tabLst/>
              <a:defRPr/>
            </a:lvl5pPr>
          </a:lstStyle>
          <a:p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F51249D2-B280-4187-A2B6-1E52C563A0F3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2933084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1232" userDrawn="1">
          <p15:clr>
            <a:srgbClr val="FBAE40"/>
          </p15:clr>
        </p15:guide>
        <p15:guide id="6" pos="1516" userDrawn="1">
          <p15:clr>
            <a:srgbClr val="FBAE40"/>
          </p15:clr>
        </p15:guide>
        <p15:guide id="7" pos="2466" userDrawn="1">
          <p15:clr>
            <a:srgbClr val="FBAE40"/>
          </p15:clr>
        </p15:guide>
        <p15:guide id="8" pos="2750" userDrawn="1">
          <p15:clr>
            <a:srgbClr val="FBAE40"/>
          </p15:clr>
        </p15:guide>
        <p15:guide id="9" pos="3698" userDrawn="1">
          <p15:clr>
            <a:srgbClr val="FBAE40"/>
          </p15:clr>
        </p15:guide>
        <p15:guide id="10" pos="3982" userDrawn="1">
          <p15:clr>
            <a:srgbClr val="FBAE40"/>
          </p15:clr>
        </p15:guide>
        <p15:guide id="11" pos="6164" userDrawn="1">
          <p15:clr>
            <a:srgbClr val="FBAE40"/>
          </p15:clr>
        </p15:guide>
        <p15:guide id="12" pos="6448" userDrawn="1">
          <p15:clr>
            <a:srgbClr val="FBAE40"/>
          </p15:clr>
        </p15:guide>
        <p15:guide id="13" pos="4930" userDrawn="1">
          <p15:clr>
            <a:srgbClr val="FBAE40"/>
          </p15:clr>
        </p15:guide>
        <p15:guide id="14" pos="521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5">
            <a:extLst>
              <a:ext uri="{FF2B5EF4-FFF2-40B4-BE49-F238E27FC236}">
                <a16:creationId xmlns:a16="http://schemas.microsoft.com/office/drawing/2014/main" id="{89795FE0-6FA0-F148-8C28-A37E61C9F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284A8469-7372-B547-ACE6-C9E7A14F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48" y="450000"/>
            <a:ext cx="472634" cy="782467"/>
          </a:xfrm>
        </p:spPr>
        <p:txBody>
          <a:bodyPr anchor="t" anchorCtr="0"/>
          <a:lstStyle>
            <a:lvl1pPr>
              <a:lnSpc>
                <a:spcPct val="9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53898B-A0FB-6F41-8248-C3D134E59A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5925" y="1685925"/>
            <a:ext cx="2174875" cy="42728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2"/>
                </a:solidFill>
              </a:defRPr>
            </a:lvl3pPr>
            <a:lvl4pPr marL="284400" indent="-298450">
              <a:tabLst/>
              <a:defRPr sz="1200"/>
            </a:lvl4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F603BC99-1834-4146-9507-D97E1F7F5F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4825" y="1685925"/>
            <a:ext cx="2174875" cy="42728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2"/>
                </a:solidFill>
              </a:defRPr>
            </a:lvl3pPr>
            <a:lvl4pPr marL="284400" indent="-298450">
              <a:tabLst/>
              <a:defRPr sz="1200"/>
            </a:lvl4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ACCE8A20-CC86-CA4D-B024-FB2F78E18A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43725" y="1685925"/>
            <a:ext cx="2174875" cy="42728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2"/>
                </a:solidFill>
              </a:defRPr>
            </a:lvl3pPr>
            <a:lvl4pPr marL="284400" indent="-298450">
              <a:tabLst/>
              <a:defRPr sz="1200"/>
            </a:lvl4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">
            <a:extLst>
              <a:ext uri="{FF2B5EF4-FFF2-40B4-BE49-F238E27FC236}">
                <a16:creationId xmlns:a16="http://schemas.microsoft.com/office/drawing/2014/main" id="{16FAC097-6C6A-4445-A425-7A7103C70D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72625" y="1685925"/>
            <a:ext cx="2174875" cy="42728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2"/>
                </a:solidFill>
              </a:defRPr>
            </a:lvl3pPr>
            <a:lvl4pPr marL="284400" indent="-298450">
              <a:tabLst/>
              <a:defRPr sz="1200"/>
            </a:lvl4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ypeTextLevel" hidden="1">
            <a:extLst>
              <a:ext uri="{FF2B5EF4-FFF2-40B4-BE49-F238E27FC236}">
                <a16:creationId xmlns:a16="http://schemas.microsoft.com/office/drawing/2014/main" id="{5224EB65-967A-4B88-AB03-7A6AA0243080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E69AFB-FDA0-4186-AE46-81AF13BC06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Footer text - Faculty or Research Institute name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9BB55B4-9D18-4901-B46D-3A0BD64A6F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2855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32" userDrawn="1">
          <p15:clr>
            <a:srgbClr val="FBAE40"/>
          </p15:clr>
        </p15:guide>
        <p15:guide id="3" pos="2714" userDrawn="1">
          <p15:clr>
            <a:srgbClr val="FBAE40"/>
          </p15:clr>
        </p15:guide>
        <p15:guide id="4" pos="4090" userDrawn="1">
          <p15:clr>
            <a:srgbClr val="FBAE40"/>
          </p15:clr>
        </p15:guide>
        <p15:guide id="5" pos="4370" userDrawn="1">
          <p15:clr>
            <a:srgbClr val="FBAE40"/>
          </p15:clr>
        </p15:guide>
        <p15:guide id="6" pos="5742" userDrawn="1">
          <p15:clr>
            <a:srgbClr val="FBAE40"/>
          </p15:clr>
        </p15:guide>
        <p15:guide id="7" pos="6026" userDrawn="1">
          <p15:clr>
            <a:srgbClr val="FBAE40"/>
          </p15:clr>
        </p15:guide>
        <p15:guide id="9" pos="1061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A69575-FC44-7E4A-8838-61D5730DC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451166"/>
            <a:ext cx="3653633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abel 5">
            <a:extLst>
              <a:ext uri="{FF2B5EF4-FFF2-40B4-BE49-F238E27FC236}">
                <a16:creationId xmlns:a16="http://schemas.microsoft.com/office/drawing/2014/main" id="{5AD1E237-53F2-D740-A90A-6D81BF70141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510282" y="1685925"/>
            <a:ext cx="10238806" cy="4270374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tabel wilt toevoegen</a:t>
            </a:r>
            <a:endParaRPr lang="nl-NL" dirty="0"/>
          </a:p>
        </p:txBody>
      </p:sp>
      <p:pic>
        <p:nvPicPr>
          <p:cNvPr id="7" name="Afbeelding 5">
            <a:extLst>
              <a:ext uri="{FF2B5EF4-FFF2-40B4-BE49-F238E27FC236}">
                <a16:creationId xmlns:a16="http://schemas.microsoft.com/office/drawing/2014/main" id="{63563CDA-94CD-CF48-ABF5-65A46919EF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A0F3B-5B4C-4221-BF73-1E0637789E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Footer text - Faculty or Research Institute name</a:t>
            </a:r>
            <a:endParaRPr lang="nl-NL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37DA3D-0D03-4BE0-8251-514521C6C47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  <a:endParaRPr lang="nl-NL" dirty="0"/>
          </a:p>
        </p:txBody>
      </p:sp>
      <p:sp>
        <p:nvSpPr>
          <p:cNvPr id="9" name="TypeTextLevel" hidden="1">
            <a:extLst>
              <a:ext uri="{FF2B5EF4-FFF2-40B4-BE49-F238E27FC236}">
                <a16:creationId xmlns:a16="http://schemas.microsoft.com/office/drawing/2014/main" id="{6A62A801-68F1-4302-B58F-E01797EA2E86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NoLevel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37234024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/partners, VU logo only">
    <p:bg>
      <p:bgPr>
        <a:solidFill>
          <a:srgbClr val="F2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3969" y="0"/>
            <a:ext cx="12193588" cy="2136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851" y="1680793"/>
            <a:ext cx="11299824" cy="2559128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lIns="442800" tIns="442800" rIns="442800" bIns="44280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0" i="0">
                <a:solidFill>
                  <a:schemeClr val="bg2"/>
                </a:solidFill>
                <a:latin typeface="DIN Pro Medium" pitchFamily="2" charset="0"/>
              </a:defRPr>
            </a:lvl1pPr>
            <a:lvl2pPr>
              <a:lnSpc>
                <a:spcPct val="90000"/>
              </a:lnSpc>
              <a:defRPr sz="2400">
                <a:solidFill>
                  <a:schemeClr val="bg2"/>
                </a:solidFill>
                <a:latin typeface="DINPro" pitchFamily="2" charset="0"/>
              </a:defRPr>
            </a:lvl2pPr>
            <a:lvl3pPr>
              <a:defRPr>
                <a:solidFill>
                  <a:schemeClr val="bg2"/>
                </a:solidFill>
                <a:latin typeface="DINPro" pitchFamily="2" charset="0"/>
              </a:defRPr>
            </a:lvl3pPr>
          </a:lstStyle>
          <a:p>
            <a:r>
              <a:rPr lang="nl-NL" dirty="0"/>
              <a:t>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
Vierde niveau
Vijfde niveau</a:t>
            </a:r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D6489275-1A54-4253-9B79-42FA5F1E3216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83FBF2E-73CB-2744-ABB2-73A4A75C7B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12" y="501839"/>
            <a:ext cx="2344002" cy="5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46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pos="567">
          <p15:clr>
            <a:srgbClr val="FBAE40"/>
          </p15:clr>
        </p15:guide>
        <p15:guide id="10" orient="horz" pos="1346">
          <p15:clr>
            <a:srgbClr val="FBAE40"/>
          </p15:clr>
        </p15:guide>
        <p15:guide id="11" pos="3984">
          <p15:clr>
            <a:srgbClr val="FBAE40"/>
          </p15:clr>
        </p15:guide>
        <p15:guide id="12" pos="3700">
          <p15:clr>
            <a:srgbClr val="FBAE40"/>
          </p15:clr>
        </p15:guide>
        <p15:guide id="13" pos="7120">
          <p15:clr>
            <a:srgbClr val="FBAE40"/>
          </p15:clr>
        </p15:guide>
        <p15:guide id="14" pos="2276">
          <p15:clr>
            <a:srgbClr val="FBAE40"/>
          </p15:clr>
        </p15:guide>
        <p15:guide id="15" pos="1996">
          <p15:clr>
            <a:srgbClr val="FBAE40"/>
          </p15:clr>
        </p15:guide>
        <p15:guide id="16" pos="5411">
          <p15:clr>
            <a:srgbClr val="FBAE40"/>
          </p15:clr>
        </p15:guide>
        <p15:guide id="17" pos="569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/partners, faculty/department">
    <p:bg>
      <p:bgPr>
        <a:solidFill>
          <a:srgbClr val="F2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3969" y="0"/>
            <a:ext cx="12193588" cy="2136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851" y="1680793"/>
            <a:ext cx="11299824" cy="2632994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lIns="442800" tIns="442800" rIns="442800" bIns="44280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0" i="0">
                <a:solidFill>
                  <a:schemeClr val="bg2"/>
                </a:solidFill>
                <a:latin typeface="DIN Pro Medium" pitchFamily="2" charset="0"/>
              </a:defRPr>
            </a:lvl1pPr>
            <a:lvl2pPr>
              <a:defRPr sz="2400">
                <a:solidFill>
                  <a:schemeClr val="bg2"/>
                </a:solidFill>
                <a:latin typeface="DINPro" pitchFamily="2" charset="0"/>
              </a:defRPr>
            </a:lvl2pPr>
            <a:lvl3pPr>
              <a:defRPr>
                <a:solidFill>
                  <a:schemeClr val="bg2"/>
                </a:solidFill>
                <a:latin typeface="DINPro" pitchFamily="2" charset="0"/>
              </a:defRPr>
            </a:lvl3pPr>
          </a:lstStyle>
          <a:p>
            <a:r>
              <a:rPr lang="nl-NL" dirty="0"/>
              <a:t>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
Vierde niveau
Vijfde niveau</a:t>
            </a:r>
          </a:p>
        </p:txBody>
      </p:sp>
      <p:sp>
        <p:nvSpPr>
          <p:cNvPr id="7" name="TypeTextLevel" hidden="1">
            <a:extLst>
              <a:ext uri="{FF2B5EF4-FFF2-40B4-BE49-F238E27FC236}">
                <a16:creationId xmlns:a16="http://schemas.microsoft.com/office/drawing/2014/main" id="{DD0753F9-AB9F-484E-AB75-937E33C9CD6E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044E1D69-4E50-474F-B8E2-B92F4F8635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1857" y="455857"/>
            <a:ext cx="2902743" cy="784225"/>
          </a:xfrm>
          <a:prstGeom prst="rect">
            <a:avLst/>
          </a:prstGeom>
          <a:noFill/>
        </p:spPr>
        <p:txBody>
          <a:bodyPr lIns="241200" anchor="ctr" anchorCtr="0">
            <a:noAutofit/>
          </a:bodyPr>
          <a:lstStyle>
            <a:lvl1pPr>
              <a:lnSpc>
                <a:spcPct val="100000"/>
              </a:lnSpc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ENTER THE NAME OF THE FACULTY OR RESEARCH INSTITUTE HERE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FCB0984-B48F-41EB-BF9A-E2EB899248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188" t="409" r="95017" b="6030"/>
          <a:stretch/>
        </p:blipFill>
        <p:spPr>
          <a:xfrm>
            <a:off x="3293202" y="459581"/>
            <a:ext cx="682605" cy="7842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18C03A2-AA0D-CB43-9EF7-8D4AE80B9D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12" y="501839"/>
            <a:ext cx="2344002" cy="5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3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pos="567">
          <p15:clr>
            <a:srgbClr val="FBAE40"/>
          </p15:clr>
        </p15:guide>
        <p15:guide id="10" orient="horz" pos="1346">
          <p15:clr>
            <a:srgbClr val="FBAE40"/>
          </p15:clr>
        </p15:guide>
        <p15:guide id="11" pos="3984">
          <p15:clr>
            <a:srgbClr val="FBAE40"/>
          </p15:clr>
        </p15:guide>
        <p15:guide id="12" pos="3700">
          <p15:clr>
            <a:srgbClr val="FBAE40"/>
          </p15:clr>
        </p15:guide>
        <p15:guide id="13" pos="7120" userDrawn="1">
          <p15:clr>
            <a:srgbClr val="FBAE40"/>
          </p15:clr>
        </p15:guide>
        <p15:guide id="14" pos="2276" userDrawn="1">
          <p15:clr>
            <a:srgbClr val="FBAE40"/>
          </p15:clr>
        </p15:guide>
        <p15:guide id="15" pos="1996" userDrawn="1">
          <p15:clr>
            <a:srgbClr val="FBAE40"/>
          </p15:clr>
        </p15:guide>
        <p15:guide id="16" pos="5411" userDrawn="1">
          <p15:clr>
            <a:srgbClr val="FBAE40"/>
          </p15:clr>
        </p15:guide>
        <p15:guide id="17" pos="569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0" y="5132"/>
            <a:ext cx="12193588" cy="21316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E3A53032-6181-1545-8CE7-8EC49EB8AF93}"/>
              </a:ext>
            </a:extLst>
          </p:cNvPr>
          <p:cNvSpPr/>
          <p:nvPr userDrawn="1"/>
        </p:nvSpPr>
        <p:spPr>
          <a:xfrm>
            <a:off x="450851" y="1685925"/>
            <a:ext cx="11293474" cy="4721225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113" y="2136775"/>
            <a:ext cx="5196681" cy="3819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</a:lstStyle>
          <a:p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
Vierde niveau
Vijfde niveau</a:t>
            </a:r>
          </a:p>
        </p:txBody>
      </p: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4D98F890-147B-F648-803A-FC9E10FDD2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12" y="501839"/>
            <a:ext cx="2344002" cy="5652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6ABD7D3F-B308-EA43-ADDC-2B9B754A0C7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22576" y="1685925"/>
            <a:ext cx="5421749" cy="4719600"/>
          </a:xfrm>
          <a:custGeom>
            <a:avLst/>
            <a:gdLst>
              <a:gd name="connsiteX0" fmla="*/ 0 w 5421749"/>
              <a:gd name="connsiteY0" fmla="*/ 0 h 4719600"/>
              <a:gd name="connsiteX1" fmla="*/ 5421749 w 5421749"/>
              <a:gd name="connsiteY1" fmla="*/ 0 h 4719600"/>
              <a:gd name="connsiteX2" fmla="*/ 5421749 w 5421749"/>
              <a:gd name="connsiteY2" fmla="*/ 4719600 h 4719600"/>
              <a:gd name="connsiteX3" fmla="*/ 0 w 5421749"/>
              <a:gd name="connsiteY3" fmla="*/ 4719600 h 4719600"/>
              <a:gd name="connsiteX4" fmla="*/ 0 w 5421749"/>
              <a:gd name="connsiteY4" fmla="*/ 908893 h 4719600"/>
              <a:gd name="connsiteX5" fmla="*/ 2024 w 5421749"/>
              <a:gd name="connsiteY5" fmla="*/ 910917 h 4719600"/>
              <a:gd name="connsiteX6" fmla="*/ 164024 w 5421749"/>
              <a:gd name="connsiteY6" fmla="*/ 748917 h 4719600"/>
              <a:gd name="connsiteX7" fmla="*/ 2024 w 5421749"/>
              <a:gd name="connsiteY7" fmla="*/ 586917 h 4719600"/>
              <a:gd name="connsiteX8" fmla="*/ 0 w 5421749"/>
              <a:gd name="connsiteY8" fmla="*/ 588941 h 47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1749" h="4719600">
                <a:moveTo>
                  <a:pt x="0" y="0"/>
                </a:moveTo>
                <a:lnTo>
                  <a:pt x="5421749" y="0"/>
                </a:lnTo>
                <a:lnTo>
                  <a:pt x="5421749" y="4719600"/>
                </a:lnTo>
                <a:lnTo>
                  <a:pt x="0" y="4719600"/>
                </a:lnTo>
                <a:lnTo>
                  <a:pt x="0" y="908893"/>
                </a:lnTo>
                <a:lnTo>
                  <a:pt x="2024" y="910917"/>
                </a:lnTo>
                <a:lnTo>
                  <a:pt x="164024" y="748917"/>
                </a:lnTo>
                <a:lnTo>
                  <a:pt x="2024" y="586917"/>
                </a:lnTo>
                <a:lnTo>
                  <a:pt x="0" y="588941"/>
                </a:lnTo>
                <a:close/>
              </a:path>
            </a:pathLst>
          </a:custGeom>
        </p:spPr>
        <p:txBody>
          <a:bodyPr wrap="square" lIns="360000" tIns="360000" rIns="360000" bIns="360000" anchor="ctr" anchorCtr="0">
            <a:noAutofit/>
          </a:bodyPr>
          <a:lstStyle>
            <a:lvl1pPr algn="ctr">
              <a:defRPr sz="1800" b="0" i="0">
                <a:solidFill>
                  <a:schemeClr val="bg1"/>
                </a:solidFill>
                <a:latin typeface="DINPro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8" name="TypeTextLevel" hidden="1">
            <a:extLst>
              <a:ext uri="{FF2B5EF4-FFF2-40B4-BE49-F238E27FC236}">
                <a16:creationId xmlns:a16="http://schemas.microsoft.com/office/drawing/2014/main" id="{5B1491E1-F8A5-45E1-8274-30DA887CB213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/>
              <a:t>Cover</a:t>
            </a:r>
          </a:p>
        </p:txBody>
      </p:sp>
    </p:spTree>
    <p:extLst>
      <p:ext uri="{BB962C8B-B14F-4D97-AF65-F5344CB8AC3E}">
        <p14:creationId xmlns:p14="http://schemas.microsoft.com/office/powerpoint/2010/main" val="341708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402">
          <p15:clr>
            <a:srgbClr val="FBAE40"/>
          </p15:clr>
        </p15:guide>
        <p15:guide id="9" pos="567">
          <p15:clr>
            <a:srgbClr val="FBAE40"/>
          </p15:clr>
        </p15:guide>
        <p15:guide id="10" orient="horz" pos="1346">
          <p15:clr>
            <a:srgbClr val="FBAE40"/>
          </p15:clr>
        </p15:guide>
        <p15:guide id="11" pos="3984">
          <p15:clr>
            <a:srgbClr val="FBAE40"/>
          </p15:clr>
        </p15:guide>
        <p15:guide id="12" pos="3700">
          <p15:clr>
            <a:srgbClr val="FBAE40"/>
          </p15:clr>
        </p15:guide>
        <p15:guide id="13" pos="7111">
          <p15:clr>
            <a:srgbClr val="FBAE40"/>
          </p15:clr>
        </p15:guide>
        <p15:guide id="14" pos="2309">
          <p15:clr>
            <a:srgbClr val="FBAE40"/>
          </p15:clr>
        </p15:guide>
        <p15:guide id="15" pos="215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faculty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0" y="5132"/>
            <a:ext cx="12193588" cy="21316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E3A53032-6181-1545-8CE7-8EC49EB8AF93}"/>
              </a:ext>
            </a:extLst>
          </p:cNvPr>
          <p:cNvSpPr/>
          <p:nvPr userDrawn="1"/>
        </p:nvSpPr>
        <p:spPr>
          <a:xfrm>
            <a:off x="450851" y="1685925"/>
            <a:ext cx="11293474" cy="4721225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113" y="2136775"/>
            <a:ext cx="5196681" cy="381952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00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4D98F890-147B-F648-803A-FC9E10FDD2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12" y="501839"/>
            <a:ext cx="2344002" cy="5652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6ABD7D3F-B308-EA43-ADDC-2B9B754A0C7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22576" y="1685925"/>
            <a:ext cx="5421749" cy="4719600"/>
          </a:xfrm>
          <a:custGeom>
            <a:avLst/>
            <a:gdLst>
              <a:gd name="connsiteX0" fmla="*/ 0 w 5421749"/>
              <a:gd name="connsiteY0" fmla="*/ 0 h 4719600"/>
              <a:gd name="connsiteX1" fmla="*/ 5421749 w 5421749"/>
              <a:gd name="connsiteY1" fmla="*/ 0 h 4719600"/>
              <a:gd name="connsiteX2" fmla="*/ 5421749 w 5421749"/>
              <a:gd name="connsiteY2" fmla="*/ 4719600 h 4719600"/>
              <a:gd name="connsiteX3" fmla="*/ 0 w 5421749"/>
              <a:gd name="connsiteY3" fmla="*/ 4719600 h 4719600"/>
              <a:gd name="connsiteX4" fmla="*/ 0 w 5421749"/>
              <a:gd name="connsiteY4" fmla="*/ 908893 h 4719600"/>
              <a:gd name="connsiteX5" fmla="*/ 2024 w 5421749"/>
              <a:gd name="connsiteY5" fmla="*/ 910917 h 4719600"/>
              <a:gd name="connsiteX6" fmla="*/ 164024 w 5421749"/>
              <a:gd name="connsiteY6" fmla="*/ 748917 h 4719600"/>
              <a:gd name="connsiteX7" fmla="*/ 2024 w 5421749"/>
              <a:gd name="connsiteY7" fmla="*/ 586917 h 4719600"/>
              <a:gd name="connsiteX8" fmla="*/ 0 w 5421749"/>
              <a:gd name="connsiteY8" fmla="*/ 588941 h 47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1749" h="4719600">
                <a:moveTo>
                  <a:pt x="0" y="0"/>
                </a:moveTo>
                <a:lnTo>
                  <a:pt x="5421749" y="0"/>
                </a:lnTo>
                <a:lnTo>
                  <a:pt x="5421749" y="4719600"/>
                </a:lnTo>
                <a:lnTo>
                  <a:pt x="0" y="4719600"/>
                </a:lnTo>
                <a:lnTo>
                  <a:pt x="0" y="908893"/>
                </a:lnTo>
                <a:lnTo>
                  <a:pt x="2024" y="910917"/>
                </a:lnTo>
                <a:lnTo>
                  <a:pt x="164024" y="748917"/>
                </a:lnTo>
                <a:lnTo>
                  <a:pt x="2024" y="586917"/>
                </a:lnTo>
                <a:lnTo>
                  <a:pt x="0" y="588941"/>
                </a:lnTo>
                <a:close/>
              </a:path>
            </a:pathLst>
          </a:custGeom>
        </p:spPr>
        <p:txBody>
          <a:bodyPr wrap="square" lIns="360000" tIns="360000" rIns="360000" bIns="360000" anchor="ctr" anchorCtr="0">
            <a:noAutofit/>
          </a:bodyPr>
          <a:lstStyle>
            <a:lvl1pPr algn="ctr">
              <a:defRPr sz="1800" b="0" i="0">
                <a:solidFill>
                  <a:schemeClr val="bg1"/>
                </a:solidFill>
                <a:latin typeface="DINPro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DD0FA1B-56A4-864D-B0BA-DEF9442557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1857" y="455857"/>
            <a:ext cx="2902743" cy="784225"/>
          </a:xfrm>
          <a:prstGeom prst="rect">
            <a:avLst/>
          </a:prstGeom>
          <a:noFill/>
        </p:spPr>
        <p:txBody>
          <a:bodyPr lIns="241200" anchor="ctr" anchorCtr="0">
            <a:noAutofit/>
          </a:bodyPr>
          <a:lstStyle>
            <a:lvl1pPr>
              <a:lnSpc>
                <a:spcPct val="100000"/>
              </a:lnSpc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ENTER THE NAME OF THE FACULTY OR RESEARCH INSTITUTE HERE</a:t>
            </a:r>
            <a:endParaRPr lang="nl-NL"/>
          </a:p>
        </p:txBody>
      </p:sp>
      <p:sp>
        <p:nvSpPr>
          <p:cNvPr id="10" name="TypeTextLevel" hidden="1">
            <a:extLst>
              <a:ext uri="{FF2B5EF4-FFF2-40B4-BE49-F238E27FC236}">
                <a16:creationId xmlns:a16="http://schemas.microsoft.com/office/drawing/2014/main" id="{5A370B58-68F1-4C86-AF65-9C2CEEF87930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/>
              <a:t>Cover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1A9EF36-2B1E-4FCE-8501-A7D6D2A1D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188" t="409" r="95017" b="6030"/>
          <a:stretch/>
        </p:blipFill>
        <p:spPr>
          <a:xfrm>
            <a:off x="3293202" y="459581"/>
            <a:ext cx="68260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02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402">
          <p15:clr>
            <a:srgbClr val="FBAE40"/>
          </p15:clr>
        </p15:guide>
        <p15:guide id="9" pos="567">
          <p15:clr>
            <a:srgbClr val="FBAE40"/>
          </p15:clr>
        </p15:guide>
        <p15:guide id="10" orient="horz" pos="1346">
          <p15:clr>
            <a:srgbClr val="FBAE40"/>
          </p15:clr>
        </p15:guide>
        <p15:guide id="11" pos="3984">
          <p15:clr>
            <a:srgbClr val="FBAE40"/>
          </p15:clr>
        </p15:guide>
        <p15:guide id="12" pos="3700">
          <p15:clr>
            <a:srgbClr val="FBAE40"/>
          </p15:clr>
        </p15:guide>
        <p15:guide id="13" pos="7111">
          <p15:clr>
            <a:srgbClr val="FBAE40"/>
          </p15:clr>
        </p15:guide>
        <p15:guide id="14" pos="2309">
          <p15:clr>
            <a:srgbClr val="FBAE40"/>
          </p15:clr>
        </p15:guide>
        <p15:guide id="15" pos="215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05446A-E36C-CF98-0D19-0BF65BBE9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58" y="1709739"/>
            <a:ext cx="105169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F693789-84F8-28CC-93F5-98734F9A9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58" y="4589464"/>
            <a:ext cx="1051697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C66B94-46E5-F2BD-8592-A28C4D373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659D-7421-44CF-A47E-961BE6FD6B19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689441-608A-9AEB-BF3E-DD80E8CAD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F2ACD8-DEE9-2DB2-D62D-C9ADFE1D3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E6FA-5FC6-42E2-98CE-277234F304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99693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5">
            <a:extLst>
              <a:ext uri="{FF2B5EF4-FFF2-40B4-BE49-F238E27FC236}">
                <a16:creationId xmlns:a16="http://schemas.microsoft.com/office/drawing/2014/main" id="{89795FE0-6FA0-F148-8C28-A37E61C9F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5CF86F60-AA27-104D-BDB6-48EBA751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451166"/>
            <a:ext cx="3653633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2DF140-6C53-44AA-83B1-6399EDE16B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5925" y="1685925"/>
            <a:ext cx="6553200" cy="4273550"/>
          </a:xfrm>
        </p:spPr>
        <p:txBody>
          <a:bodyPr/>
          <a:lstStyle>
            <a:lvl1pPr>
              <a:spcAft>
                <a:spcPts val="0"/>
              </a:spcAft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ACDBED-144B-4B1E-AA88-FCB9E51E86E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0A46A5-7E10-4E46-A8D5-A05DFAAEFD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</a:p>
        </p:txBody>
      </p:sp>
      <p:sp>
        <p:nvSpPr>
          <p:cNvPr id="7" name="TypeTextLevel" hidden="1">
            <a:extLst>
              <a:ext uri="{FF2B5EF4-FFF2-40B4-BE49-F238E27FC236}">
                <a16:creationId xmlns:a16="http://schemas.microsoft.com/office/drawing/2014/main" id="{AAD0BC9D-8444-4495-A390-04858A2A3185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err="1"/>
              <a:t>TextSlide</a:t>
            </a:r>
            <a:endParaRPr lang="nl-NL" sz="800"/>
          </a:p>
        </p:txBody>
      </p:sp>
    </p:spTree>
    <p:extLst>
      <p:ext uri="{BB962C8B-B14F-4D97-AF65-F5344CB8AC3E}">
        <p14:creationId xmlns:p14="http://schemas.microsoft.com/office/powerpoint/2010/main" val="2183258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982">
          <p15:clr>
            <a:srgbClr val="FBAE40"/>
          </p15:clr>
        </p15:guide>
        <p15:guide id="4" pos="3266">
          <p15:clr>
            <a:srgbClr val="FBAE40"/>
          </p15:clr>
        </p15:guide>
        <p15:guide id="5" pos="5190">
          <p15:clr>
            <a:srgbClr val="FBAE40"/>
          </p15:clr>
        </p15:guide>
        <p15:guide id="6" pos="5474">
          <p15:clr>
            <a:srgbClr val="FBAE40"/>
          </p15:clr>
        </p15:guide>
        <p15:guide id="8" pos="106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-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F8860968-3F8E-6549-A0BF-73A91B9371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35074" y="0"/>
            <a:ext cx="7156785" cy="5956300"/>
          </a:xfrm>
          <a:custGeom>
            <a:avLst/>
            <a:gdLst>
              <a:gd name="connsiteX0" fmla="*/ 0 w 7156785"/>
              <a:gd name="connsiteY0" fmla="*/ 0 h 5956300"/>
              <a:gd name="connsiteX1" fmla="*/ 7004050 w 7156785"/>
              <a:gd name="connsiteY1" fmla="*/ 0 h 5956300"/>
              <a:gd name="connsiteX2" fmla="*/ 7004050 w 7156785"/>
              <a:gd name="connsiteY2" fmla="*/ 1685926 h 5956300"/>
              <a:gd name="connsiteX3" fmla="*/ 7156785 w 7156785"/>
              <a:gd name="connsiteY3" fmla="*/ 1838661 h 5956300"/>
              <a:gd name="connsiteX4" fmla="*/ 7004050 w 7156785"/>
              <a:gd name="connsiteY4" fmla="*/ 1991396 h 5956300"/>
              <a:gd name="connsiteX5" fmla="*/ 7004050 w 7156785"/>
              <a:gd name="connsiteY5" fmla="*/ 5956300 h 5956300"/>
              <a:gd name="connsiteX6" fmla="*/ 0 w 7156785"/>
              <a:gd name="connsiteY6" fmla="*/ 59563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56785" h="5956300">
                <a:moveTo>
                  <a:pt x="0" y="0"/>
                </a:moveTo>
                <a:lnTo>
                  <a:pt x="7004050" y="0"/>
                </a:lnTo>
                <a:lnTo>
                  <a:pt x="7004050" y="1685926"/>
                </a:lnTo>
                <a:lnTo>
                  <a:pt x="7156785" y="1838661"/>
                </a:lnTo>
                <a:lnTo>
                  <a:pt x="7004050" y="1991396"/>
                </a:lnTo>
                <a:lnTo>
                  <a:pt x="7004050" y="5956300"/>
                </a:lnTo>
                <a:lnTo>
                  <a:pt x="0" y="5956300"/>
                </a:lnTo>
                <a:close/>
              </a:path>
            </a:pathLst>
          </a:custGeom>
          <a:solidFill>
            <a:srgbClr val="D8D3D0"/>
          </a:solidFill>
        </p:spPr>
        <p:txBody>
          <a:bodyPr wrap="square" anchor="b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383810-1B9D-A54C-B8B3-2DC1891D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99" y="452608"/>
            <a:ext cx="3653633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15BF070F-36E8-EB4A-BC44-747226A0F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89975" y="1685926"/>
            <a:ext cx="3054350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pic>
        <p:nvPicPr>
          <p:cNvPr id="18" name="Afbeelding 5">
            <a:extLst>
              <a:ext uri="{FF2B5EF4-FFF2-40B4-BE49-F238E27FC236}">
                <a16:creationId xmlns:a16="http://schemas.microsoft.com/office/drawing/2014/main" id="{6803C291-5BCE-2D4D-A894-F85A6B3EC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8012FC1-0E7E-9841-882C-A325E0E2022A}"/>
              </a:ext>
            </a:extLst>
          </p:cNvPr>
          <p:cNvSpPr txBox="1"/>
          <p:nvPr userDrawn="1"/>
        </p:nvSpPr>
        <p:spPr>
          <a:xfrm>
            <a:off x="3324314" y="6486258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360000" tIns="360000" rIns="360000" bIns="360000" rtlCol="0">
            <a:noAutofit/>
          </a:bodyPr>
          <a:lstStyle/>
          <a:p>
            <a:pPr algn="l"/>
            <a:endParaRPr lang="nl-NL" sz="2400">
              <a:solidFill>
                <a:srgbClr val="005CA9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8EB5B-88DF-44E8-9ACB-CE99AE035E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05514-3463-4886-8499-F5003FAC2D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</a:p>
        </p:txBody>
      </p:sp>
      <p:sp>
        <p:nvSpPr>
          <p:cNvPr id="9" name="TypeTextLevel" hidden="1">
            <a:extLst>
              <a:ext uri="{FF2B5EF4-FFF2-40B4-BE49-F238E27FC236}">
                <a16:creationId xmlns:a16="http://schemas.microsoft.com/office/drawing/2014/main" id="{35AB9CDD-1E28-436D-9C2F-A4BE95A9C2D1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err="1"/>
              <a:t>TextSlide</a:t>
            </a:r>
            <a:endParaRPr lang="nl-NL" sz="800"/>
          </a:p>
        </p:txBody>
      </p:sp>
    </p:spTree>
    <p:extLst>
      <p:ext uri="{BB962C8B-B14F-4D97-AF65-F5344CB8AC3E}">
        <p14:creationId xmlns:p14="http://schemas.microsoft.com/office/powerpoint/2010/main" val="3722194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190">
          <p15:clr>
            <a:srgbClr val="FBAE40"/>
          </p15:clr>
        </p15:guide>
        <p15:guide id="4" pos="547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83810-1B9D-A54C-B8B3-2DC1891D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452608"/>
            <a:ext cx="3653633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15BF070F-36E8-EB4A-BC44-747226A0F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5926" y="1685925"/>
            <a:ext cx="3044824" cy="42703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pic>
        <p:nvPicPr>
          <p:cNvPr id="18" name="Afbeelding 5">
            <a:extLst>
              <a:ext uri="{FF2B5EF4-FFF2-40B4-BE49-F238E27FC236}">
                <a16:creationId xmlns:a16="http://schemas.microsoft.com/office/drawing/2014/main" id="{6803C291-5BCE-2D4D-A894-F85A6B3EC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B78DE520-A3FF-FA41-9A52-8ADC66B7B7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81600" y="0"/>
            <a:ext cx="6562725" cy="5956300"/>
          </a:xfrm>
          <a:custGeom>
            <a:avLst/>
            <a:gdLst>
              <a:gd name="connsiteX0" fmla="*/ 0 w 6562725"/>
              <a:gd name="connsiteY0" fmla="*/ 0 h 5956300"/>
              <a:gd name="connsiteX1" fmla="*/ 6562725 w 6562725"/>
              <a:gd name="connsiteY1" fmla="*/ 0 h 5956300"/>
              <a:gd name="connsiteX2" fmla="*/ 6562725 w 6562725"/>
              <a:gd name="connsiteY2" fmla="*/ 5956300 h 5956300"/>
              <a:gd name="connsiteX3" fmla="*/ 0 w 6562725"/>
              <a:gd name="connsiteY3" fmla="*/ 5956300 h 5956300"/>
              <a:gd name="connsiteX4" fmla="*/ 0 w 6562725"/>
              <a:gd name="connsiteY4" fmla="*/ 1979922 h 5956300"/>
              <a:gd name="connsiteX5" fmla="*/ 141261 w 6562725"/>
              <a:gd name="connsiteY5" fmla="*/ 1838661 h 5956300"/>
              <a:gd name="connsiteX6" fmla="*/ 0 w 6562725"/>
              <a:gd name="connsiteY6" fmla="*/ 16974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2725" h="5956300">
                <a:moveTo>
                  <a:pt x="0" y="0"/>
                </a:moveTo>
                <a:lnTo>
                  <a:pt x="6562725" y="0"/>
                </a:lnTo>
                <a:lnTo>
                  <a:pt x="6562725" y="5956300"/>
                </a:lnTo>
                <a:lnTo>
                  <a:pt x="0" y="5956300"/>
                </a:lnTo>
                <a:lnTo>
                  <a:pt x="0" y="1979922"/>
                </a:lnTo>
                <a:lnTo>
                  <a:pt x="141261" y="1838661"/>
                </a:lnTo>
                <a:lnTo>
                  <a:pt x="0" y="1697400"/>
                </a:lnTo>
                <a:close/>
              </a:path>
            </a:pathLst>
          </a:custGeom>
          <a:solidFill>
            <a:srgbClr val="D8D3D0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89DAC3E-F024-AC44-97AE-3E8B420650A3}"/>
              </a:ext>
            </a:extLst>
          </p:cNvPr>
          <p:cNvSpPr txBox="1"/>
          <p:nvPr userDrawn="1"/>
        </p:nvSpPr>
        <p:spPr>
          <a:xfrm>
            <a:off x="717847" y="6383708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360000" tIns="360000" rIns="360000" bIns="360000" rtlCol="0">
            <a:noAutofit/>
          </a:bodyPr>
          <a:lstStyle/>
          <a:p>
            <a:pPr algn="l"/>
            <a:endParaRPr lang="nl-NL" sz="2400">
              <a:solidFill>
                <a:srgbClr val="005CA9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17C8D-42D8-4AD9-AFEA-518E90B940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5B3B55-CC9A-40A5-9F7F-D83F3C2DD3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</a:p>
        </p:txBody>
      </p:sp>
      <p:sp>
        <p:nvSpPr>
          <p:cNvPr id="9" name="TypeTextLevel" hidden="1">
            <a:extLst>
              <a:ext uri="{FF2B5EF4-FFF2-40B4-BE49-F238E27FC236}">
                <a16:creationId xmlns:a16="http://schemas.microsoft.com/office/drawing/2014/main" id="{0295FA58-33EA-4383-82B8-1D8CB2FC7541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err="1"/>
              <a:t>TextSlide</a:t>
            </a:r>
            <a:endParaRPr lang="nl-NL" sz="800"/>
          </a:p>
        </p:txBody>
      </p:sp>
    </p:spTree>
    <p:extLst>
      <p:ext uri="{BB962C8B-B14F-4D97-AF65-F5344CB8AC3E}">
        <p14:creationId xmlns:p14="http://schemas.microsoft.com/office/powerpoint/2010/main" val="1838920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980">
          <p15:clr>
            <a:srgbClr val="FBAE40"/>
          </p15:clr>
        </p15:guide>
        <p15:guide id="3" pos="326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216E04F8-3B97-084F-BBD4-7DD8B2DED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41" y="447567"/>
            <a:ext cx="3653633" cy="782467"/>
          </a:xfrm>
        </p:spPr>
        <p:txBody>
          <a:bodyPr tIns="216000" bIns="216000"/>
          <a:lstStyle>
            <a:lvl1pPr>
              <a:lnSpc>
                <a:spcPct val="90000"/>
              </a:lnSpc>
              <a:defRPr sz="2500" b="0" i="0">
                <a:latin typeface="DIN Pro Medium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A06D551-B311-5B4D-92FB-89DF3CF744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85925" y="1685925"/>
            <a:ext cx="3206750" cy="4270374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9" name="Tijdelijke aanduiding voor afbeelding 3">
            <a:extLst>
              <a:ext uri="{FF2B5EF4-FFF2-40B4-BE49-F238E27FC236}">
                <a16:creationId xmlns:a16="http://schemas.microsoft.com/office/drawing/2014/main" id="{346C9A3B-DFBB-164E-B921-12BD863F17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1900" y="1685924"/>
            <a:ext cx="3206750" cy="2047875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1" name="Tijdelijke aanduiding voor afbeelding 3">
            <a:extLst>
              <a:ext uri="{FF2B5EF4-FFF2-40B4-BE49-F238E27FC236}">
                <a16:creationId xmlns:a16="http://schemas.microsoft.com/office/drawing/2014/main" id="{53C946AD-FCD5-1547-BC6F-0F87AAA174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1900" y="3883025"/>
            <a:ext cx="3206750" cy="2074864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AC4D2E7B-A481-5040-8E7B-8A8AB40FEF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91561" y="1685925"/>
            <a:ext cx="3052764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0" i="0">
                <a:solidFill>
                  <a:schemeClr val="tx2"/>
                </a:solidFill>
                <a:latin typeface="DIN Pro Medium" pitchFamily="2" charset="0"/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 b="0" i="0">
                <a:solidFill>
                  <a:schemeClr val="tx1"/>
                </a:solidFill>
                <a:latin typeface="DINPro" pitchFamily="2" charset="0"/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ADBBBA-0594-BB4C-AE21-8F560B8ABA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3D2EB5-540C-F841-B6AD-3FA82E56D6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42841" y="5958000"/>
            <a:ext cx="611259" cy="900000"/>
          </a:xfrm>
        </p:spPr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</a:p>
        </p:txBody>
      </p:sp>
      <p:pic>
        <p:nvPicPr>
          <p:cNvPr id="25" name="Afbeelding 5">
            <a:extLst>
              <a:ext uri="{FF2B5EF4-FFF2-40B4-BE49-F238E27FC236}">
                <a16:creationId xmlns:a16="http://schemas.microsoft.com/office/drawing/2014/main" id="{C94FE580-587B-0B4A-8115-C8DDC6939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10" name="TypeTextLevel" hidden="1">
            <a:extLst>
              <a:ext uri="{FF2B5EF4-FFF2-40B4-BE49-F238E27FC236}">
                <a16:creationId xmlns:a16="http://schemas.microsoft.com/office/drawing/2014/main" id="{9AAE0F5C-0FC6-41CC-825B-D7D64B7255A7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err="1"/>
              <a:t>TextSlide</a:t>
            </a:r>
            <a:endParaRPr lang="nl-NL" sz="800"/>
          </a:p>
        </p:txBody>
      </p:sp>
    </p:spTree>
    <p:extLst>
      <p:ext uri="{BB962C8B-B14F-4D97-AF65-F5344CB8AC3E}">
        <p14:creationId xmlns:p14="http://schemas.microsoft.com/office/powerpoint/2010/main" val="519313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60">
          <p15:clr>
            <a:srgbClr val="FBAE40"/>
          </p15:clr>
        </p15:guide>
        <p15:guide id="2" orient="horz" pos="2540">
          <p15:clr>
            <a:srgbClr val="FBAE40"/>
          </p15:clr>
        </p15:guide>
        <p15:guide id="4" pos="2989">
          <p15:clr>
            <a:srgbClr val="FBAE40"/>
          </p15:clr>
        </p15:guide>
        <p15:guide id="5" pos="3268">
          <p15:clr>
            <a:srgbClr val="FBAE40"/>
          </p15:clr>
        </p15:guide>
        <p15:guide id="6" pos="5196">
          <p15:clr>
            <a:srgbClr val="FBAE40"/>
          </p15:clr>
        </p15:guide>
        <p15:guide id="7" pos="5476">
          <p15:clr>
            <a:srgbClr val="FBAE40"/>
          </p15:clr>
        </p15:guide>
        <p15:guide id="9" pos="1062">
          <p15:clr>
            <a:srgbClr val="FBAE40"/>
          </p15:clr>
        </p15:guide>
        <p15:guide id="11" pos="3082">
          <p15:clr>
            <a:srgbClr val="FBAE40"/>
          </p15:clr>
        </p15:guide>
        <p15:guide id="12" pos="3176">
          <p15:clr>
            <a:srgbClr val="FBAE40"/>
          </p15:clr>
        </p15:guide>
        <p15:guide id="13" pos="3940">
          <p15:clr>
            <a:srgbClr val="FBAE40"/>
          </p15:clr>
        </p15:guide>
        <p15:guide id="14" orient="horz" pos="2160">
          <p15:clr>
            <a:srgbClr val="FBAE40"/>
          </p15:clr>
        </p15:guide>
        <p15:guide id="15" orient="horz" pos="2352">
          <p15:clr>
            <a:srgbClr val="FBAE40"/>
          </p15:clr>
        </p15:guide>
        <p15:guide id="16" orient="horz" pos="244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,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216E04F8-3B97-084F-BBD4-7DD8B2DED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41" y="447567"/>
            <a:ext cx="3653633" cy="782467"/>
          </a:xfrm>
        </p:spPr>
        <p:txBody>
          <a:bodyPr tIns="216000" bIns="216000"/>
          <a:lstStyle>
            <a:lvl1pPr>
              <a:lnSpc>
                <a:spcPct val="90000"/>
              </a:lnSpc>
              <a:defRPr sz="2500" b="0" i="0">
                <a:latin typeface="DIN Pro Medium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A06D551-B311-5B4D-92FB-89DF3CF744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7950" y="1685926"/>
            <a:ext cx="3206750" cy="4270374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9" name="Tijdelijke aanduiding voor afbeelding 3">
            <a:extLst>
              <a:ext uri="{FF2B5EF4-FFF2-40B4-BE49-F238E27FC236}">
                <a16:creationId xmlns:a16="http://schemas.microsoft.com/office/drawing/2014/main" id="{346C9A3B-DFBB-164E-B921-12BD863F17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43925" y="1684335"/>
            <a:ext cx="3206750" cy="2047875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1" name="Tijdelijke aanduiding voor afbeelding 3">
            <a:extLst>
              <a:ext uri="{FF2B5EF4-FFF2-40B4-BE49-F238E27FC236}">
                <a16:creationId xmlns:a16="http://schemas.microsoft.com/office/drawing/2014/main" id="{53C946AD-FCD5-1547-BC6F-0F87AAA174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43925" y="3881436"/>
            <a:ext cx="3206750" cy="2074864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AC4D2E7B-A481-5040-8E7B-8A8AB40FEF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92274" y="1685926"/>
            <a:ext cx="3052764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0" i="0">
                <a:solidFill>
                  <a:schemeClr val="tx2"/>
                </a:solidFill>
                <a:latin typeface="DIN Pro Medium" pitchFamily="2" charset="0"/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 b="0" i="0">
                <a:solidFill>
                  <a:schemeClr val="tx1"/>
                </a:solidFill>
                <a:latin typeface="DINPro" pitchFamily="2" charset="0"/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ADBBBA-0594-BB4C-AE21-8F560B8ABA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3D2EB5-540C-F841-B6AD-3FA82E56D6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42841" y="5958000"/>
            <a:ext cx="611259" cy="900000"/>
          </a:xfrm>
        </p:spPr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endParaRPr lang="nl-NL"/>
          </a:p>
        </p:txBody>
      </p:sp>
      <p:pic>
        <p:nvPicPr>
          <p:cNvPr id="25" name="Afbeelding 5">
            <a:extLst>
              <a:ext uri="{FF2B5EF4-FFF2-40B4-BE49-F238E27FC236}">
                <a16:creationId xmlns:a16="http://schemas.microsoft.com/office/drawing/2014/main" id="{C94FE580-587B-0B4A-8115-C8DDC6939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10" name="TypeTextLevel" hidden="1">
            <a:extLst>
              <a:ext uri="{FF2B5EF4-FFF2-40B4-BE49-F238E27FC236}">
                <a16:creationId xmlns:a16="http://schemas.microsoft.com/office/drawing/2014/main" id="{F9A5E08B-6F35-4EA2-85E2-7F7236DE3573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err="1"/>
              <a:t>TextSlide</a:t>
            </a:r>
            <a:endParaRPr lang="nl-NL" sz="800"/>
          </a:p>
        </p:txBody>
      </p:sp>
    </p:spTree>
    <p:extLst>
      <p:ext uri="{BB962C8B-B14F-4D97-AF65-F5344CB8AC3E}">
        <p14:creationId xmlns:p14="http://schemas.microsoft.com/office/powerpoint/2010/main" val="372560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60">
          <p15:clr>
            <a:srgbClr val="FBAE40"/>
          </p15:clr>
        </p15:guide>
        <p15:guide id="2" orient="horz" pos="2540">
          <p15:clr>
            <a:srgbClr val="FBAE40"/>
          </p15:clr>
        </p15:guide>
        <p15:guide id="4" pos="2989">
          <p15:clr>
            <a:srgbClr val="FBAE40"/>
          </p15:clr>
        </p15:guide>
        <p15:guide id="5" pos="3268">
          <p15:clr>
            <a:srgbClr val="FBAE40"/>
          </p15:clr>
        </p15:guide>
        <p15:guide id="6" pos="5196">
          <p15:clr>
            <a:srgbClr val="FBAE40"/>
          </p15:clr>
        </p15:guide>
        <p15:guide id="7" pos="5476">
          <p15:clr>
            <a:srgbClr val="FBAE40"/>
          </p15:clr>
        </p15:guide>
        <p15:guide id="9" pos="1062">
          <p15:clr>
            <a:srgbClr val="FBAE40"/>
          </p15:clr>
        </p15:guide>
        <p15:guide id="13" pos="5286">
          <p15:clr>
            <a:srgbClr val="FBAE40"/>
          </p15:clr>
        </p15:guide>
        <p15:guide id="14" orient="horz" pos="2160">
          <p15:clr>
            <a:srgbClr val="FBAE40"/>
          </p15:clr>
        </p15:guide>
        <p15:guide id="15" orient="horz" pos="2352">
          <p15:clr>
            <a:srgbClr val="FBAE40"/>
          </p15:clr>
        </p15:guide>
        <p15:guide id="16" orient="horz" pos="2446">
          <p15:clr>
            <a:srgbClr val="FBAE40"/>
          </p15:clr>
        </p15:guide>
        <p15:guide id="17" pos="538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216E04F8-3B97-084F-BBD4-7DD8B2DED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41" y="447567"/>
            <a:ext cx="3653633" cy="782467"/>
          </a:xfrm>
        </p:spPr>
        <p:txBody>
          <a:bodyPr tIns="216000" bIns="216000"/>
          <a:lstStyle>
            <a:lvl1pPr>
              <a:lnSpc>
                <a:spcPct val="90000"/>
              </a:lnSpc>
              <a:defRPr sz="2500" b="0" i="0">
                <a:latin typeface="DIN Pro Medium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AC4D2E7B-A481-5040-8E7B-8A8AB40FEF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91561" y="1685925"/>
            <a:ext cx="3052764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0" i="0">
                <a:solidFill>
                  <a:schemeClr val="tx2"/>
                </a:solidFill>
                <a:latin typeface="DIN Pro Medium" pitchFamily="2" charset="0"/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 b="0" i="0">
                <a:solidFill>
                  <a:schemeClr val="tx1"/>
                </a:solidFill>
                <a:latin typeface="DINPro" pitchFamily="2" charset="0"/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ADBBBA-0594-BB4C-AE21-8F560B8ABA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3D2EB5-540C-F841-B6AD-3FA82E56D6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42841" y="5958000"/>
            <a:ext cx="611259" cy="900000"/>
          </a:xfrm>
        </p:spPr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</a:p>
        </p:txBody>
      </p:sp>
      <p:pic>
        <p:nvPicPr>
          <p:cNvPr id="25" name="Afbeelding 5">
            <a:extLst>
              <a:ext uri="{FF2B5EF4-FFF2-40B4-BE49-F238E27FC236}">
                <a16:creationId xmlns:a16="http://schemas.microsoft.com/office/drawing/2014/main" id="{C94FE580-587B-0B4A-8115-C8DDC6939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7" name="TypeTextLevel" hidden="1">
            <a:extLst>
              <a:ext uri="{FF2B5EF4-FFF2-40B4-BE49-F238E27FC236}">
                <a16:creationId xmlns:a16="http://schemas.microsoft.com/office/drawing/2014/main" id="{810C2A13-CF92-47CC-8BB1-C1C4211AF7A8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err="1"/>
              <a:t>TextSlide</a:t>
            </a:r>
            <a:endParaRPr lang="nl-NL" sz="800"/>
          </a:p>
        </p:txBody>
      </p:sp>
    </p:spTree>
    <p:extLst>
      <p:ext uri="{BB962C8B-B14F-4D97-AF65-F5344CB8AC3E}">
        <p14:creationId xmlns:p14="http://schemas.microsoft.com/office/powerpoint/2010/main" val="4012588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60">
          <p15:clr>
            <a:srgbClr val="FBAE40"/>
          </p15:clr>
        </p15:guide>
        <p15:guide id="2" orient="horz" pos="2540">
          <p15:clr>
            <a:srgbClr val="FBAE40"/>
          </p15:clr>
        </p15:guide>
        <p15:guide id="4" pos="2989">
          <p15:clr>
            <a:srgbClr val="FBAE40"/>
          </p15:clr>
        </p15:guide>
        <p15:guide id="5" pos="3268">
          <p15:clr>
            <a:srgbClr val="FBAE40"/>
          </p15:clr>
        </p15:guide>
        <p15:guide id="6" pos="5196">
          <p15:clr>
            <a:srgbClr val="FBAE40"/>
          </p15:clr>
        </p15:guide>
        <p15:guide id="7" pos="5476">
          <p15:clr>
            <a:srgbClr val="FBAE40"/>
          </p15:clr>
        </p15:guide>
        <p15:guide id="9" pos="1062">
          <p15:clr>
            <a:srgbClr val="FBAE40"/>
          </p15:clr>
        </p15:guide>
        <p15:guide id="11" pos="3082">
          <p15:clr>
            <a:srgbClr val="FBAE40"/>
          </p15:clr>
        </p15:guide>
        <p15:guide id="12" pos="3176">
          <p15:clr>
            <a:srgbClr val="FBAE40"/>
          </p15:clr>
        </p15:guide>
        <p15:guide id="13" pos="3940">
          <p15:clr>
            <a:srgbClr val="FBAE40"/>
          </p15:clr>
        </p15:guide>
        <p15:guide id="14" orient="horz" pos="2160">
          <p15:clr>
            <a:srgbClr val="FBAE40"/>
          </p15:clr>
        </p15:guide>
        <p15:guide id="15" orient="horz" pos="2352">
          <p15:clr>
            <a:srgbClr val="FBAE40"/>
          </p15:clr>
        </p15:guide>
        <p15:guide id="16" orient="horz" pos="244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FE1CA300-B451-A048-8408-FA52BBBC47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3588" cy="6858000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79DC2E-4F5A-E045-8370-A849FB985C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49" y="450850"/>
            <a:ext cx="3611599" cy="134991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r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wrap="square" lIns="360000" tIns="270000" rIns="360000" bIns="27000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5CA9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sp>
        <p:nvSpPr>
          <p:cNvPr id="4" name="TypeTextLevel" hidden="1">
            <a:extLst>
              <a:ext uri="{FF2B5EF4-FFF2-40B4-BE49-F238E27FC236}">
                <a16:creationId xmlns:a16="http://schemas.microsoft.com/office/drawing/2014/main" id="{36D40590-4D6C-4940-801D-F2770FBA85A1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err="1"/>
              <a:t>Caption</a:t>
            </a:r>
            <a:endParaRPr lang="nl-NL" sz="800"/>
          </a:p>
        </p:txBody>
      </p:sp>
    </p:spTree>
    <p:extLst>
      <p:ext uri="{BB962C8B-B14F-4D97-AF65-F5344CB8AC3E}">
        <p14:creationId xmlns:p14="http://schemas.microsoft.com/office/powerpoint/2010/main" val="2798210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466">
          <p15:clr>
            <a:srgbClr val="FBAE40"/>
          </p15:clr>
        </p15:guide>
        <p15:guide id="3" pos="2750">
          <p15:clr>
            <a:srgbClr val="FBAE40"/>
          </p15:clr>
        </p15:guide>
        <p15:guide id="4" pos="4934">
          <p15:clr>
            <a:srgbClr val="FBAE40"/>
          </p15:clr>
        </p15:guide>
        <p15:guide id="5" pos="521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FE1CA300-B451-A048-8408-FA52BBBC47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rgbClr val="0077B3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79DC2E-4F5A-E045-8370-A849FB985C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0400" y="4749456"/>
            <a:ext cx="3463925" cy="165769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wrap="square" lIns="360000" tIns="270000" rIns="360000" bIns="270000" anchor="b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rgbClr val="005CA9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D650A649-4A30-4A89-BED5-DDB68B8DF222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err="1"/>
              <a:t>Caption</a:t>
            </a:r>
            <a:endParaRPr lang="nl-NL" sz="800"/>
          </a:p>
        </p:txBody>
      </p:sp>
    </p:spTree>
    <p:extLst>
      <p:ext uri="{BB962C8B-B14F-4D97-AF65-F5344CB8AC3E}">
        <p14:creationId xmlns:p14="http://schemas.microsoft.com/office/powerpoint/2010/main" val="1315367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466">
          <p15:clr>
            <a:srgbClr val="FBAE40"/>
          </p15:clr>
        </p15:guide>
        <p15:guide id="3" pos="2750">
          <p15:clr>
            <a:srgbClr val="FBAE40"/>
          </p15:clr>
        </p15:guide>
        <p15:guide id="4" pos="4934">
          <p15:clr>
            <a:srgbClr val="FBAE40"/>
          </p15:clr>
        </p15:guide>
        <p15:guide id="5" pos="521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/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8DE7B067-3B39-4C45-8542-7786B2F08212}"/>
              </a:ext>
            </a:extLst>
          </p:cNvPr>
          <p:cNvSpPr/>
          <p:nvPr userDrawn="1"/>
        </p:nvSpPr>
        <p:spPr>
          <a:xfrm>
            <a:off x="0" y="-1"/>
            <a:ext cx="12291924" cy="6858001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9D4AC89-CCE6-6049-A5FF-F2EE4C7D01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800" y="442800"/>
            <a:ext cx="11307988" cy="5972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4000">
                <a:ln>
                  <a:noFill/>
                </a:ln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65456933-FC8C-49C9-8667-FA951FB0C6FA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err="1"/>
              <a:t>NoLevel</a:t>
            </a:r>
            <a:endParaRPr lang="nl-NL" sz="800"/>
          </a:p>
        </p:txBody>
      </p:sp>
    </p:spTree>
    <p:extLst>
      <p:ext uri="{BB962C8B-B14F-4D97-AF65-F5344CB8AC3E}">
        <p14:creationId xmlns:p14="http://schemas.microsoft.com/office/powerpoint/2010/main" val="3373583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40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us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8DE7B067-3B39-4C45-8542-7786B2F08212}"/>
              </a:ext>
            </a:extLst>
          </p:cNvPr>
          <p:cNvSpPr/>
          <p:nvPr userDrawn="1"/>
        </p:nvSpPr>
        <p:spPr>
          <a:xfrm>
            <a:off x="0" y="-1"/>
            <a:ext cx="12193588" cy="6858001"/>
          </a:xfrm>
          <a:prstGeom prst="rect">
            <a:avLst/>
          </a:prstGeom>
          <a:solidFill>
            <a:srgbClr val="007A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52C414BC-31E2-FE45-9874-0AD51AE319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850" y="450850"/>
            <a:ext cx="3463925" cy="258888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lIns="360000" tIns="360000" rIns="360000" bIns="360000">
            <a:sp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  <a:lvl5pPr marL="358775" indent="-158750">
              <a:tabLst/>
              <a:defRPr/>
            </a:lvl5pPr>
          </a:lstStyle>
          <a:p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31" name="Tijdelijke aanduiding voor tekst 29">
            <a:extLst>
              <a:ext uri="{FF2B5EF4-FFF2-40B4-BE49-F238E27FC236}">
                <a16:creationId xmlns:a16="http://schemas.microsoft.com/office/drawing/2014/main" id="{E851BC3C-5907-1644-A5FD-EBDF946BBE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5625" y="450850"/>
            <a:ext cx="3463925" cy="277064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bl"/>
          </a:blipFill>
        </p:spPr>
        <p:txBody>
          <a:bodyPr lIns="360000" tIns="360000" rIns="360000" bIns="540000">
            <a:sp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  <a:lvl5pPr marL="358775" indent="-158750">
              <a:tabLst/>
              <a:defRPr/>
            </a:lvl5pPr>
          </a:lstStyle>
          <a:p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F51249D2-B280-4187-A2B6-1E52C563A0F3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err="1"/>
              <a:t>TextSlide</a:t>
            </a:r>
            <a:endParaRPr lang="nl-NL" sz="800"/>
          </a:p>
        </p:txBody>
      </p:sp>
    </p:spTree>
    <p:extLst>
      <p:ext uri="{BB962C8B-B14F-4D97-AF65-F5344CB8AC3E}">
        <p14:creationId xmlns:p14="http://schemas.microsoft.com/office/powerpoint/2010/main" val="538365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1232">
          <p15:clr>
            <a:srgbClr val="FBAE40"/>
          </p15:clr>
        </p15:guide>
        <p15:guide id="6" pos="1516">
          <p15:clr>
            <a:srgbClr val="FBAE40"/>
          </p15:clr>
        </p15:guide>
        <p15:guide id="7" pos="2466">
          <p15:clr>
            <a:srgbClr val="FBAE40"/>
          </p15:clr>
        </p15:guide>
        <p15:guide id="8" pos="2750">
          <p15:clr>
            <a:srgbClr val="FBAE40"/>
          </p15:clr>
        </p15:guide>
        <p15:guide id="9" pos="3698">
          <p15:clr>
            <a:srgbClr val="FBAE40"/>
          </p15:clr>
        </p15:guide>
        <p15:guide id="10" pos="3982">
          <p15:clr>
            <a:srgbClr val="FBAE40"/>
          </p15:clr>
        </p15:guide>
        <p15:guide id="11" pos="6164">
          <p15:clr>
            <a:srgbClr val="FBAE40"/>
          </p15:clr>
        </p15:guide>
        <p15:guide id="12" pos="6448">
          <p15:clr>
            <a:srgbClr val="FBAE40"/>
          </p15:clr>
        </p15:guide>
        <p15:guide id="13" pos="4930">
          <p15:clr>
            <a:srgbClr val="FBAE40"/>
          </p15:clr>
        </p15:guide>
        <p15:guide id="14" pos="521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B6ED71-7571-8887-2987-07F0FBB90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A5243A-73E6-3E60-5AB5-A2E4E0B8F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309" y="1825625"/>
            <a:ext cx="5182275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839706-E28D-39A4-B885-7A79E341C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004" y="1825625"/>
            <a:ext cx="5182275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0E6471A-FF21-B0B8-4C06-7AE5EDACB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659D-7421-44CF-A47E-961BE6FD6B19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7EFC5BB-D461-40E8-8306-B1AC1AE41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9669D3C-7125-2251-9884-7396D86B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E6FA-5FC6-42E2-98CE-277234F304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21956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5">
            <a:extLst>
              <a:ext uri="{FF2B5EF4-FFF2-40B4-BE49-F238E27FC236}">
                <a16:creationId xmlns:a16="http://schemas.microsoft.com/office/drawing/2014/main" id="{89795FE0-6FA0-F148-8C28-A37E61C9F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284A8469-7372-B547-ACE6-C9E7A14F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48" y="450000"/>
            <a:ext cx="472634" cy="782467"/>
          </a:xfrm>
        </p:spPr>
        <p:txBody>
          <a:bodyPr anchor="t" anchorCtr="0"/>
          <a:lstStyle>
            <a:lvl1pPr>
              <a:lnSpc>
                <a:spcPct val="90000"/>
              </a:lnSpc>
              <a:defRPr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53898B-A0FB-6F41-8248-C3D134E59A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5925" y="1685925"/>
            <a:ext cx="2174875" cy="42728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2"/>
                </a:solidFill>
              </a:defRPr>
            </a:lvl3pPr>
            <a:lvl4pPr marL="284400" indent="-298450">
              <a:tabLst/>
              <a:defRPr sz="1200"/>
            </a:lvl4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F603BC99-1834-4146-9507-D97E1F7F5F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4825" y="1685925"/>
            <a:ext cx="2174875" cy="42728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2"/>
                </a:solidFill>
              </a:defRPr>
            </a:lvl3pPr>
            <a:lvl4pPr marL="284400" indent="-298450">
              <a:tabLst/>
              <a:defRPr sz="1200"/>
            </a:lvl4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ACCE8A20-CC86-CA4D-B024-FB2F78E18A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43725" y="1685925"/>
            <a:ext cx="2174875" cy="42728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2"/>
                </a:solidFill>
              </a:defRPr>
            </a:lvl3pPr>
            <a:lvl4pPr marL="284400" indent="-298450">
              <a:tabLst/>
              <a:defRPr sz="1200"/>
            </a:lvl4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">
            <a:extLst>
              <a:ext uri="{FF2B5EF4-FFF2-40B4-BE49-F238E27FC236}">
                <a16:creationId xmlns:a16="http://schemas.microsoft.com/office/drawing/2014/main" id="{16FAC097-6C6A-4445-A425-7A7103C70D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72625" y="1685925"/>
            <a:ext cx="2174875" cy="42728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2"/>
                </a:solidFill>
              </a:defRPr>
            </a:lvl3pPr>
            <a:lvl4pPr marL="284400" indent="-298450">
              <a:tabLst/>
              <a:defRPr sz="1200"/>
            </a:lvl4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ypeTextLevel" hidden="1">
            <a:extLst>
              <a:ext uri="{FF2B5EF4-FFF2-40B4-BE49-F238E27FC236}">
                <a16:creationId xmlns:a16="http://schemas.microsoft.com/office/drawing/2014/main" id="{5224EB65-967A-4B88-AB03-7A6AA0243080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err="1"/>
              <a:t>TextSlide</a:t>
            </a:r>
            <a:endParaRPr lang="nl-NL" sz="80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E69AFB-FDA0-4186-AE46-81AF13BC06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9BB55B4-9D18-4901-B46D-3A0BD64A6F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7790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32">
          <p15:clr>
            <a:srgbClr val="FBAE40"/>
          </p15:clr>
        </p15:guide>
        <p15:guide id="3" pos="2714">
          <p15:clr>
            <a:srgbClr val="FBAE40"/>
          </p15:clr>
        </p15:guide>
        <p15:guide id="4" pos="4090">
          <p15:clr>
            <a:srgbClr val="FBAE40"/>
          </p15:clr>
        </p15:guide>
        <p15:guide id="5" pos="4370">
          <p15:clr>
            <a:srgbClr val="FBAE40"/>
          </p15:clr>
        </p15:guide>
        <p15:guide id="6" pos="5742">
          <p15:clr>
            <a:srgbClr val="FBAE40"/>
          </p15:clr>
        </p15:guide>
        <p15:guide id="7" pos="6026">
          <p15:clr>
            <a:srgbClr val="FBAE40"/>
          </p15:clr>
        </p15:guide>
        <p15:guide id="9" pos="106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A69575-FC44-7E4A-8838-61D5730DC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451166"/>
            <a:ext cx="3653633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tabel 5">
            <a:extLst>
              <a:ext uri="{FF2B5EF4-FFF2-40B4-BE49-F238E27FC236}">
                <a16:creationId xmlns:a16="http://schemas.microsoft.com/office/drawing/2014/main" id="{5AD1E237-53F2-D740-A90A-6D81BF70141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510282" y="1685925"/>
            <a:ext cx="10238806" cy="4270374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tabel wilt toevoegen</a:t>
            </a:r>
          </a:p>
        </p:txBody>
      </p:sp>
      <p:pic>
        <p:nvPicPr>
          <p:cNvPr id="7" name="Afbeelding 5">
            <a:extLst>
              <a:ext uri="{FF2B5EF4-FFF2-40B4-BE49-F238E27FC236}">
                <a16:creationId xmlns:a16="http://schemas.microsoft.com/office/drawing/2014/main" id="{63563CDA-94CD-CF48-ABF5-65A46919EF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A0F3B-5B4C-4221-BF73-1E0637789E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37DA3D-0D03-4BE0-8251-514521C6C47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</a:p>
        </p:txBody>
      </p:sp>
      <p:sp>
        <p:nvSpPr>
          <p:cNvPr id="9" name="TypeTextLevel" hidden="1">
            <a:extLst>
              <a:ext uri="{FF2B5EF4-FFF2-40B4-BE49-F238E27FC236}">
                <a16:creationId xmlns:a16="http://schemas.microsoft.com/office/drawing/2014/main" id="{6A62A801-68F1-4302-B58F-E01797EA2E86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err="1"/>
              <a:t>NoLevel</a:t>
            </a:r>
            <a:endParaRPr lang="nl-NL" sz="800"/>
          </a:p>
        </p:txBody>
      </p:sp>
    </p:spTree>
    <p:extLst>
      <p:ext uri="{BB962C8B-B14F-4D97-AF65-F5344CB8AC3E}">
        <p14:creationId xmlns:p14="http://schemas.microsoft.com/office/powerpoint/2010/main" val="6111309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/partners, VU logo only">
    <p:bg>
      <p:bgPr>
        <a:solidFill>
          <a:srgbClr val="F2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3969" y="0"/>
            <a:ext cx="12193588" cy="2136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851" y="1680793"/>
            <a:ext cx="11299824" cy="2559128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lIns="442800" tIns="442800" rIns="442800" bIns="44280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0" i="0">
                <a:solidFill>
                  <a:schemeClr val="bg2"/>
                </a:solidFill>
                <a:latin typeface="DIN Pro Medium" pitchFamily="2" charset="0"/>
              </a:defRPr>
            </a:lvl1pPr>
            <a:lvl2pPr>
              <a:lnSpc>
                <a:spcPct val="90000"/>
              </a:lnSpc>
              <a:defRPr sz="2400">
                <a:solidFill>
                  <a:schemeClr val="bg2"/>
                </a:solidFill>
                <a:latin typeface="DINPro" pitchFamily="2" charset="0"/>
              </a:defRPr>
            </a:lvl2pPr>
            <a:lvl3pPr>
              <a:defRPr>
                <a:solidFill>
                  <a:schemeClr val="bg2"/>
                </a:solidFill>
                <a:latin typeface="DINPro" pitchFamily="2" charset="0"/>
              </a:defRPr>
            </a:lvl3pPr>
          </a:lstStyle>
          <a:p>
            <a:r>
              <a:rPr lang="nl-NL"/>
              <a:t>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
Vierde niveau
Vijfde niveau</a:t>
            </a:r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D6489275-1A54-4253-9B79-42FA5F1E3216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err="1"/>
              <a:t>TextSlide</a:t>
            </a:r>
            <a:endParaRPr lang="nl-NL" sz="8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83FBF2E-73CB-2744-ABB2-73A4A75C7B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12" y="501839"/>
            <a:ext cx="2344002" cy="5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27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pos="567">
          <p15:clr>
            <a:srgbClr val="FBAE40"/>
          </p15:clr>
        </p15:guide>
        <p15:guide id="10" orient="horz" pos="1346">
          <p15:clr>
            <a:srgbClr val="FBAE40"/>
          </p15:clr>
        </p15:guide>
        <p15:guide id="11" pos="3984">
          <p15:clr>
            <a:srgbClr val="FBAE40"/>
          </p15:clr>
        </p15:guide>
        <p15:guide id="12" pos="3700">
          <p15:clr>
            <a:srgbClr val="FBAE40"/>
          </p15:clr>
        </p15:guide>
        <p15:guide id="13" pos="7120">
          <p15:clr>
            <a:srgbClr val="FBAE40"/>
          </p15:clr>
        </p15:guide>
        <p15:guide id="14" pos="2276">
          <p15:clr>
            <a:srgbClr val="FBAE40"/>
          </p15:clr>
        </p15:guide>
        <p15:guide id="15" pos="1996">
          <p15:clr>
            <a:srgbClr val="FBAE40"/>
          </p15:clr>
        </p15:guide>
        <p15:guide id="16" pos="5411">
          <p15:clr>
            <a:srgbClr val="FBAE40"/>
          </p15:clr>
        </p15:guide>
        <p15:guide id="17" pos="569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/partners, faculty/department">
    <p:bg>
      <p:bgPr>
        <a:solidFill>
          <a:srgbClr val="F2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3969" y="0"/>
            <a:ext cx="12193588" cy="2136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851" y="1680793"/>
            <a:ext cx="11299824" cy="2632994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lIns="442800" tIns="442800" rIns="442800" bIns="44280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0" i="0">
                <a:solidFill>
                  <a:schemeClr val="bg2"/>
                </a:solidFill>
                <a:latin typeface="DIN Pro Medium" pitchFamily="2" charset="0"/>
              </a:defRPr>
            </a:lvl1pPr>
            <a:lvl2pPr>
              <a:defRPr sz="2400">
                <a:solidFill>
                  <a:schemeClr val="bg2"/>
                </a:solidFill>
                <a:latin typeface="DINPro" pitchFamily="2" charset="0"/>
              </a:defRPr>
            </a:lvl2pPr>
            <a:lvl3pPr>
              <a:defRPr>
                <a:solidFill>
                  <a:schemeClr val="bg2"/>
                </a:solidFill>
                <a:latin typeface="DINPro" pitchFamily="2" charset="0"/>
              </a:defRPr>
            </a:lvl3pPr>
          </a:lstStyle>
          <a:p>
            <a:r>
              <a:rPr lang="nl-NL"/>
              <a:t>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
Vierde niveau
Vijfde niveau</a:t>
            </a:r>
          </a:p>
        </p:txBody>
      </p:sp>
      <p:sp>
        <p:nvSpPr>
          <p:cNvPr id="7" name="TypeTextLevel" hidden="1">
            <a:extLst>
              <a:ext uri="{FF2B5EF4-FFF2-40B4-BE49-F238E27FC236}">
                <a16:creationId xmlns:a16="http://schemas.microsoft.com/office/drawing/2014/main" id="{DD0753F9-AB9F-484E-AB75-937E33C9CD6E}"/>
              </a:ext>
            </a:extLst>
          </p:cNvPr>
          <p:cNvSpPr txBox="1"/>
          <p:nvPr userDrawn="1"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err="1"/>
              <a:t>TextSlide</a:t>
            </a:r>
            <a:endParaRPr lang="nl-NL" sz="800"/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044E1D69-4E50-474F-B8E2-B92F4F8635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1857" y="455857"/>
            <a:ext cx="2902743" cy="784225"/>
          </a:xfrm>
          <a:prstGeom prst="rect">
            <a:avLst/>
          </a:prstGeom>
          <a:noFill/>
        </p:spPr>
        <p:txBody>
          <a:bodyPr lIns="241200" anchor="ctr" anchorCtr="0">
            <a:noAutofit/>
          </a:bodyPr>
          <a:lstStyle>
            <a:lvl1pPr>
              <a:lnSpc>
                <a:spcPct val="100000"/>
              </a:lnSpc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ENTER THE NAME OF THE FACULTY OR RESEARCH INSTITUTE HERE</a:t>
            </a:r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FCB0984-B48F-41EB-BF9A-E2EB899248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188" t="409" r="95017" b="6030"/>
          <a:stretch/>
        </p:blipFill>
        <p:spPr>
          <a:xfrm>
            <a:off x="3293202" y="459581"/>
            <a:ext cx="682605" cy="7842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18C03A2-AA0D-CB43-9EF7-8D4AE80B9D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12" y="501839"/>
            <a:ext cx="2344002" cy="5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70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pos="567">
          <p15:clr>
            <a:srgbClr val="FBAE40"/>
          </p15:clr>
        </p15:guide>
        <p15:guide id="10" orient="horz" pos="1346">
          <p15:clr>
            <a:srgbClr val="FBAE40"/>
          </p15:clr>
        </p15:guide>
        <p15:guide id="11" pos="3984">
          <p15:clr>
            <a:srgbClr val="FBAE40"/>
          </p15:clr>
        </p15:guide>
        <p15:guide id="12" pos="3700">
          <p15:clr>
            <a:srgbClr val="FBAE40"/>
          </p15:clr>
        </p15:guide>
        <p15:guide id="13" pos="7120">
          <p15:clr>
            <a:srgbClr val="FBAE40"/>
          </p15:clr>
        </p15:guide>
        <p15:guide id="14" pos="2276">
          <p15:clr>
            <a:srgbClr val="FBAE40"/>
          </p15:clr>
        </p15:guide>
        <p15:guide id="15" pos="1996">
          <p15:clr>
            <a:srgbClr val="FBAE40"/>
          </p15:clr>
        </p15:guide>
        <p15:guide id="16" pos="5411">
          <p15:clr>
            <a:srgbClr val="FBAE40"/>
          </p15:clr>
        </p15:guide>
        <p15:guide id="17" pos="569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angepaste indeling">
  <p:cSld name="Aangepaste indeling">
    <p:bg>
      <p:bgPr>
        <a:solidFill>
          <a:schemeClr val="dk2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xfrm>
            <a:off x="609680" y="2754489"/>
            <a:ext cx="1097422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dt" idx="10"/>
          </p:nvPr>
        </p:nvSpPr>
        <p:spPr>
          <a:xfrm>
            <a:off x="609679" y="6356352"/>
            <a:ext cx="28451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89497"/>
              </a:buClr>
              <a:buSzPts val="1400"/>
              <a:buFont typeface="Verdana"/>
              <a:buNone/>
              <a:defRPr>
                <a:solidFill>
                  <a:srgbClr val="F8949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ftr" idx="11"/>
          </p:nvPr>
        </p:nvSpPr>
        <p:spPr>
          <a:xfrm>
            <a:off x="4166143" y="6356352"/>
            <a:ext cx="38613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ldNum" idx="12"/>
          </p:nvPr>
        </p:nvSpPr>
        <p:spPr>
          <a:xfrm>
            <a:off x="8738738" y="6356352"/>
            <a:ext cx="28451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F89497"/>
              </a:buClr>
              <a:buSzPts val="1200"/>
              <a:buFont typeface="Verdana"/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Clr>
                <a:srgbClr val="F89497"/>
              </a:buClr>
              <a:buSzPts val="1200"/>
              <a:buFont typeface="Verdana"/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Clr>
                <a:srgbClr val="F89497"/>
              </a:buClr>
              <a:buSzPts val="1200"/>
              <a:buFont typeface="Verdana"/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Clr>
                <a:srgbClr val="F89497"/>
              </a:buClr>
              <a:buSzPts val="1200"/>
              <a:buFont typeface="Verdana"/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Clr>
                <a:srgbClr val="F89497"/>
              </a:buClr>
              <a:buSzPts val="1200"/>
              <a:buFont typeface="Verdana"/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Clr>
                <a:srgbClr val="F89497"/>
              </a:buClr>
              <a:buSzPts val="1200"/>
              <a:buFont typeface="Verdana"/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Clr>
                <a:srgbClr val="F89497"/>
              </a:buClr>
              <a:buSzPts val="1200"/>
              <a:buFont typeface="Verdana"/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Clr>
                <a:srgbClr val="F89497"/>
              </a:buClr>
              <a:buSzPts val="1200"/>
              <a:buFont typeface="Verdana"/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Clr>
                <a:srgbClr val="F89497"/>
              </a:buClr>
              <a:buSzPts val="1200"/>
              <a:buFont typeface="Verdana"/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123" name="Google Shape;123;p17"/>
          <p:cNvCxnSpPr/>
          <p:nvPr/>
        </p:nvCxnSpPr>
        <p:spPr>
          <a:xfrm rot="5400000">
            <a:off x="-1522854" y="4806245"/>
            <a:ext cx="4105627" cy="2117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09673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3AB63F-5CC1-F18D-C305-96FFB445F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7" y="365126"/>
            <a:ext cx="1051697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E8D3B42-8276-3F9B-3F35-19CB65F7D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98" y="1681163"/>
            <a:ext cx="515845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22C9CD4-B6D8-CF7F-9FD4-0A6A5754E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98" y="2505075"/>
            <a:ext cx="5158459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AE01352-EF75-999C-A48E-E1E92A7C6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004" y="1681163"/>
            <a:ext cx="51838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AE6430C-3D55-A858-1BC9-ED33AC0A10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004" y="2505075"/>
            <a:ext cx="5183863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7FBD34B-C261-2510-34A3-9F0BB3173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659D-7421-44CF-A47E-961BE6FD6B19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99C499E-0171-4564-0E74-9CC0FECD4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C4A18D5-981A-5033-502C-AE6F2BE4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E6FA-5FC6-42E2-98CE-277234F304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6323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01C46-E377-BBD0-0F45-30C6C74E8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3089136-0442-8399-6BEB-78D7FC1E1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659D-7421-44CF-A47E-961BE6FD6B19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00D3BB9-C632-88EF-5737-7BAE22F1F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32E292B-EC2E-3013-60B5-A6F378CB9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E6FA-5FC6-42E2-98CE-277234F304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7946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ECF06B2-940A-603B-8587-CDD96B24A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659D-7421-44CF-A47E-961BE6FD6B19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91A67C3-C96C-D426-F81B-EEB47E75D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B4BD1E-EF02-33BC-7B4A-0CB3C8FF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E6FA-5FC6-42E2-98CE-277234F304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98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CB7183-9384-46E7-6345-E98FC80AD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8" y="457200"/>
            <a:ext cx="39327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75EF4D-FD9D-6BA2-301F-09BAD9042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863" y="987426"/>
            <a:ext cx="617300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552FA54-E209-8E35-1931-9E4F0AA6D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8" y="2057400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6571A7-0C1D-C6A0-0353-51AA8851B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659D-7421-44CF-A47E-961BE6FD6B19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AD8516-5312-6C9C-9A72-A28519569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7E6001A-0742-CA8F-B3EA-79713545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E6FA-5FC6-42E2-98CE-277234F304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4103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1747D2-B5C3-EAB2-F250-096831140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8" y="457200"/>
            <a:ext cx="39327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DD76F99-A3DC-B1B1-F93A-2C05EDB1D7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863" y="987426"/>
            <a:ext cx="617300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BDD5472-A6BE-5732-B4E2-2AC03A8B9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8" y="2057400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8EFD17C-F25B-A0EB-0703-8F89056CA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659D-7421-44CF-A47E-961BE6FD6B19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CDDCD64-90A4-7B1C-ADCD-8DC305D7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49C80C2-11BC-5801-0D48-FA26D2E8D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E6FA-5FC6-42E2-98CE-277234F304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198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01F4E6C-CD96-C48F-45B8-2D89B0D1B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09" y="365126"/>
            <a:ext cx="105169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6A1DD7-1748-2EF4-740D-B1ED5674C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309" y="1825625"/>
            <a:ext cx="105169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7A49D8-F21A-76F5-D3B7-9637D889E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309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4659D-7421-44CF-A47E-961BE6FD6B19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C5F996-6F77-66DE-29B0-F89586581F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126" y="6356351"/>
            <a:ext cx="4115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78FDD6-5A9C-BC53-160B-F69B302BC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1722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2E6FA-5FC6-42E2-98CE-277234F304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96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898" r:id="rId16"/>
    <p:sldLayoutId id="2147483885" r:id="rId17"/>
    <p:sldLayoutId id="2147483890" r:id="rId18"/>
    <p:sldLayoutId id="2147483889" r:id="rId19"/>
    <p:sldLayoutId id="2147483896" r:id="rId20"/>
    <p:sldLayoutId id="2147483900" r:id="rId21"/>
    <p:sldLayoutId id="2147483893" r:id="rId22"/>
    <p:sldLayoutId id="2147483895" r:id="rId23"/>
    <p:sldLayoutId id="2147483892" r:id="rId24"/>
    <p:sldLayoutId id="2147483886" r:id="rId25"/>
    <p:sldLayoutId id="2147483899" r:id="rId26"/>
    <p:sldLayoutId id="214748389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7665E69-18C9-CF48-BFCD-B5F193A54EE1}"/>
              </a:ext>
            </a:extLst>
          </p:cNvPr>
          <p:cNvSpPr/>
          <p:nvPr userDrawn="1"/>
        </p:nvSpPr>
        <p:spPr>
          <a:xfrm flipH="1">
            <a:off x="-1" y="0"/>
            <a:ext cx="1235075" cy="6857999"/>
          </a:xfrm>
          <a:prstGeom prst="rect">
            <a:avLst/>
          </a:prstGeom>
          <a:solidFill>
            <a:srgbClr val="F2EF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0850" y="451166"/>
            <a:ext cx="3653633" cy="782467"/>
          </a:xfrm>
          <a:prstGeom prst="rect">
            <a:avLst/>
          </a:prstGeom>
          <a:solidFill>
            <a:srgbClr val="0077B3"/>
          </a:solidFill>
        </p:spPr>
        <p:txBody>
          <a:bodyPr vert="horz" wrap="none" lIns="251999" tIns="216000" rIns="216000" bIns="216000" rtlCol="0" anchor="ctr">
            <a:sp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0849" y="5958000"/>
            <a:ext cx="784225" cy="90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 b="0" i="0">
                <a:solidFill>
                  <a:srgbClr val="7F7F7F"/>
                </a:solidFill>
                <a:latin typeface="DINPro" pitchFamily="2" charset="0"/>
              </a:defRPr>
            </a:lvl1pPr>
          </a:lstStyle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90943D11-E52B-384D-9FC1-2B4069AF5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5924" y="5957999"/>
            <a:ext cx="6925796" cy="9000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 i="0">
                <a:solidFill>
                  <a:srgbClr val="7F7F7F"/>
                </a:solidFill>
                <a:latin typeface="DINPro" pitchFamily="2" charset="0"/>
              </a:defRPr>
            </a:lvl1pPr>
          </a:lstStyle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6ED97E-E821-4DC0-8C69-955187195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4366" y="1684373"/>
            <a:ext cx="10058373" cy="42736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62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00" b="0" i="0" kern="1200">
          <a:solidFill>
            <a:schemeClr val="bg2"/>
          </a:solidFill>
          <a:latin typeface="DIN Pro Medium" pitchFamily="2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DIN Pro Medium" pitchFamily="2" charset="0"/>
          <a:ea typeface="+mn-ea"/>
          <a:cs typeface="+mn-cs"/>
        </a:defRPr>
      </a:lvl1pPr>
      <a:lvl2pPr marL="0" indent="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tabLst/>
        <a:defRPr sz="1800" b="0" i="0" kern="1200">
          <a:solidFill>
            <a:schemeClr val="tx1"/>
          </a:solidFill>
          <a:latin typeface="DINPro" pitchFamily="2" charset="0"/>
          <a:ea typeface="+mn-ea"/>
          <a:cs typeface="+mn-cs"/>
        </a:defRPr>
      </a:lvl2pPr>
      <a:lvl3pPr marL="450850" indent="-277813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1800" b="0" i="0" kern="1200" baseline="0">
          <a:solidFill>
            <a:schemeClr val="tx1"/>
          </a:solidFill>
          <a:latin typeface="DINPro" pitchFamily="2" charset="0"/>
          <a:ea typeface="+mn-ea"/>
          <a:cs typeface="Calibri Light" panose="020F0302020204030204" pitchFamily="34" charset="0"/>
        </a:defRPr>
      </a:lvl3pPr>
      <a:lvl4pPr marL="625475" indent="-174625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lang="en-US" sz="1800" b="0" i="0" kern="1200" dirty="0">
          <a:solidFill>
            <a:schemeClr val="tx1"/>
          </a:solidFill>
          <a:latin typeface="DINPro" pitchFamily="2" charset="0"/>
          <a:ea typeface="+mn-ea"/>
          <a:cs typeface="+mn-cs"/>
        </a:defRPr>
      </a:lvl4pPr>
      <a:lvl5pPr marL="80962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84">
          <p15:clr>
            <a:srgbClr val="F26B43"/>
          </p15:clr>
        </p15:guide>
        <p15:guide id="4" orient="horz" pos="778">
          <p15:clr>
            <a:srgbClr val="F26B43"/>
          </p15:clr>
        </p15:guide>
        <p15:guide id="10" pos="7398">
          <p15:clr>
            <a:srgbClr val="F26B43"/>
          </p15:clr>
        </p15:guide>
        <p15:guide id="11" orient="horz" pos="3752">
          <p15:clr>
            <a:srgbClr val="F26B43"/>
          </p15:clr>
        </p15:guide>
        <p15:guide id="12" orient="horz" pos="4036">
          <p15:clr>
            <a:srgbClr val="F26B43"/>
          </p15:clr>
        </p15:guide>
        <p15:guide id="13" pos="284">
          <p15:clr>
            <a:srgbClr val="F26B43"/>
          </p15:clr>
        </p15:guide>
        <p15:guide id="15" orient="horz" pos="106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title"/>
          </p:nvPr>
        </p:nvSpPr>
        <p:spPr>
          <a:xfrm>
            <a:off x="609680" y="720416"/>
            <a:ext cx="10974229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body" idx="1"/>
          </p:nvPr>
        </p:nvSpPr>
        <p:spPr>
          <a:xfrm>
            <a:off x="609680" y="1557000"/>
            <a:ext cx="10974229" cy="4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dt" idx="10"/>
          </p:nvPr>
        </p:nvSpPr>
        <p:spPr>
          <a:xfrm>
            <a:off x="609679" y="6356352"/>
            <a:ext cx="28451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30C12"/>
              </a:buClr>
              <a:buSzPts val="1400"/>
              <a:buFont typeface="Verdana"/>
              <a:buNone/>
              <a:defRPr sz="1200" b="0" i="0" u="none" strike="noStrike" cap="none">
                <a:solidFill>
                  <a:srgbClr val="C30C1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ftr" idx="11"/>
          </p:nvPr>
        </p:nvSpPr>
        <p:spPr>
          <a:xfrm>
            <a:off x="4166143" y="6356352"/>
            <a:ext cx="38613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 sz="1333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ldNum" idx="12"/>
          </p:nvPr>
        </p:nvSpPr>
        <p:spPr>
          <a:xfrm>
            <a:off x="8738738" y="6356352"/>
            <a:ext cx="28451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C30C12"/>
              </a:buClr>
              <a:buSzPts val="1200"/>
              <a:buFont typeface="Verdana"/>
              <a:buNone/>
              <a:defRPr sz="1200" b="0" i="0" u="none" strike="noStrike" cap="none">
                <a:solidFill>
                  <a:srgbClr val="C30C1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Clr>
                <a:srgbClr val="C30C12"/>
              </a:buClr>
              <a:buSzPts val="1200"/>
              <a:buFont typeface="Verdana"/>
              <a:buNone/>
              <a:defRPr sz="1200" b="0" i="0" u="none" strike="noStrike" cap="none">
                <a:solidFill>
                  <a:srgbClr val="C30C1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Clr>
                <a:srgbClr val="C30C12"/>
              </a:buClr>
              <a:buSzPts val="1200"/>
              <a:buFont typeface="Verdana"/>
              <a:buNone/>
              <a:defRPr sz="1200" b="0" i="0" u="none" strike="noStrike" cap="none">
                <a:solidFill>
                  <a:srgbClr val="C30C1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Clr>
                <a:srgbClr val="C30C12"/>
              </a:buClr>
              <a:buSzPts val="1200"/>
              <a:buFont typeface="Verdana"/>
              <a:buNone/>
              <a:defRPr sz="1200" b="0" i="0" u="none" strike="noStrike" cap="none">
                <a:solidFill>
                  <a:srgbClr val="C30C1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Clr>
                <a:srgbClr val="C30C12"/>
              </a:buClr>
              <a:buSzPts val="1200"/>
              <a:buFont typeface="Verdana"/>
              <a:buNone/>
              <a:defRPr sz="1200" b="0" i="0" u="none" strike="noStrike" cap="none">
                <a:solidFill>
                  <a:srgbClr val="C30C1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Clr>
                <a:srgbClr val="C30C12"/>
              </a:buClr>
              <a:buSzPts val="1200"/>
              <a:buFont typeface="Verdana"/>
              <a:buNone/>
              <a:defRPr sz="1200" b="0" i="0" u="none" strike="noStrike" cap="none">
                <a:solidFill>
                  <a:srgbClr val="C30C1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Clr>
                <a:srgbClr val="C30C12"/>
              </a:buClr>
              <a:buSzPts val="1200"/>
              <a:buFont typeface="Verdana"/>
              <a:buNone/>
              <a:defRPr sz="1200" b="0" i="0" u="none" strike="noStrike" cap="none">
                <a:solidFill>
                  <a:srgbClr val="C30C1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Clr>
                <a:srgbClr val="C30C12"/>
              </a:buClr>
              <a:buSzPts val="1200"/>
              <a:buFont typeface="Verdana"/>
              <a:buNone/>
              <a:defRPr sz="1200" b="0" i="0" u="none" strike="noStrike" cap="none">
                <a:solidFill>
                  <a:srgbClr val="C30C1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Clr>
                <a:srgbClr val="C30C12"/>
              </a:buClr>
              <a:buSzPts val="1200"/>
              <a:buFont typeface="Verdana"/>
              <a:buNone/>
              <a:defRPr sz="1200" b="0" i="0" u="none" strike="noStrike" cap="none">
                <a:solidFill>
                  <a:srgbClr val="C30C1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42484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6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mailto:erkennenwaarderen@vu.nl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hyperlink" Target="mailto:m.verbree@vu.nl" TargetMode="External"/><Relationship Id="rId5" Type="http://schemas.openxmlformats.org/officeDocument/2006/relationships/hyperlink" Target="https://vu.nl/nl/over-de-vu/meer-over/erkennen-en-waarderen" TargetMode="External"/><Relationship Id="rId4" Type="http://schemas.openxmlformats.org/officeDocument/2006/relationships/hyperlink" Target="https://vu.nl/en/medewerker/opleiding-ontwikkeling/teamscan-voor-vu-leidinggevenden" TargetMode="External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8DCC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sldNum" idx="12"/>
          </p:nvPr>
        </p:nvSpPr>
        <p:spPr>
          <a:xfrm>
            <a:off x="8738394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nl-NL" kern="0"/>
              <a:pPr>
                <a:buClr>
                  <a:srgbClr val="000000"/>
                </a:buClr>
              </a:pPr>
              <a:t>1</a:t>
            </a:fld>
            <a:endParaRPr kern="0"/>
          </a:p>
        </p:txBody>
      </p:sp>
      <p:pic>
        <p:nvPicPr>
          <p:cNvPr id="140" name="Google Shape;140;p19"/>
          <p:cNvPicPr preferRelativeResize="0"/>
          <p:nvPr/>
        </p:nvPicPr>
        <p:blipFill>
          <a:blip r:embed="rId3"/>
          <a:srcRect/>
          <a:stretch/>
        </p:blipFill>
        <p:spPr>
          <a:xfrm>
            <a:off x="24124" y="4152746"/>
            <a:ext cx="3501331" cy="30353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ndertitel 2">
            <a:extLst>
              <a:ext uri="{FF2B5EF4-FFF2-40B4-BE49-F238E27FC236}">
                <a16:creationId xmlns:a16="http://schemas.microsoft.com/office/drawing/2014/main" id="{EC1EEB5B-6F9F-064B-ACFB-A8EFC92CB000}"/>
              </a:ext>
            </a:extLst>
          </p:cNvPr>
          <p:cNvSpPr txBox="1">
            <a:spLocks/>
          </p:cNvSpPr>
          <p:nvPr/>
        </p:nvSpPr>
        <p:spPr>
          <a:xfrm>
            <a:off x="1492374" y="2396434"/>
            <a:ext cx="9208843" cy="351262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1600" algn="ctr">
              <a:buClr>
                <a:srgbClr val="FFFFFF"/>
              </a:buClr>
            </a:pPr>
            <a:r>
              <a:rPr lang="nl-NL" sz="4000" b="1" kern="0" dirty="0">
                <a:solidFill>
                  <a:srgbClr val="284857"/>
                </a:solidFill>
                <a:latin typeface="Avenir Book" panose="020B0503020203020204" pitchFamily="34" charset="-78"/>
                <a:cs typeface="Avenir Book" panose="020B0503020203020204" pitchFamily="34" charset="-78"/>
              </a:rPr>
              <a:t>Workshop:</a:t>
            </a:r>
          </a:p>
          <a:p>
            <a:pPr marL="101600" algn="ctr">
              <a:buClr>
                <a:srgbClr val="FFFFFF"/>
              </a:buClr>
            </a:pPr>
            <a:r>
              <a:rPr lang="nl-NL" sz="4000" kern="0" dirty="0">
                <a:solidFill>
                  <a:srgbClr val="FFFFFF"/>
                </a:solidFill>
                <a:latin typeface="Avenir Book" panose="020B0503020203020204" pitchFamily="34" charset="-78"/>
                <a:cs typeface="Avenir Book" panose="020B0503020203020204" pitchFamily="34" charset="-78"/>
              </a:rPr>
              <a:t>How does </a:t>
            </a:r>
            <a:r>
              <a:rPr lang="nl-NL" sz="4000" kern="0" dirty="0" err="1">
                <a:solidFill>
                  <a:srgbClr val="FFFFFF"/>
                </a:solidFill>
                <a:latin typeface="Avenir Book" panose="020B0503020203020204" pitchFamily="34" charset="-78"/>
                <a:cs typeface="Avenir Book" panose="020B0503020203020204" pitchFamily="34" charset="-78"/>
              </a:rPr>
              <a:t>leadership</a:t>
            </a:r>
            <a:r>
              <a:rPr lang="nl-NL" sz="4000" kern="0" dirty="0">
                <a:solidFill>
                  <a:srgbClr val="FFFFFF"/>
                </a:solidFill>
                <a:latin typeface="Avenir Book" panose="020B0503020203020204" pitchFamily="34" charset="-78"/>
                <a:cs typeface="Avenir Book" panose="020B0503020203020204" pitchFamily="34" charset="-78"/>
              </a:rPr>
              <a:t> </a:t>
            </a:r>
            <a:r>
              <a:rPr lang="nl-NL" sz="4000" kern="0" dirty="0" err="1">
                <a:solidFill>
                  <a:srgbClr val="FFFFFF"/>
                </a:solidFill>
                <a:latin typeface="Avenir Book" panose="020B0503020203020204" pitchFamily="34" charset="-78"/>
                <a:cs typeface="Avenir Book" panose="020B0503020203020204" pitchFamily="34" charset="-78"/>
              </a:rPr>
              <a:t>become</a:t>
            </a:r>
            <a:r>
              <a:rPr lang="nl-NL" sz="4000" kern="0" dirty="0">
                <a:solidFill>
                  <a:srgbClr val="FFFFFF"/>
                </a:solidFill>
                <a:latin typeface="Avenir Book" panose="020B0503020203020204" pitchFamily="34" charset="-78"/>
                <a:cs typeface="Avenir Book" panose="020B0503020203020204" pitchFamily="34" charset="-78"/>
              </a:rPr>
              <a:t> </a:t>
            </a:r>
            <a:r>
              <a:rPr lang="nl-NL" sz="4000" kern="0" dirty="0" err="1">
                <a:solidFill>
                  <a:srgbClr val="FFFFFF"/>
                </a:solidFill>
                <a:latin typeface="Avenir Book" panose="020B0503020203020204" pitchFamily="34" charset="-78"/>
                <a:cs typeface="Avenir Book" panose="020B0503020203020204" pitchFamily="34" charset="-78"/>
              </a:rPr>
              <a:t>everyone’s</a:t>
            </a:r>
            <a:endParaRPr lang="nl-NL" sz="1800" kern="0" dirty="0">
              <a:solidFill>
                <a:srgbClr val="FFFFFF"/>
              </a:solidFill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8" name="Google Shape;130;p18">
            <a:extLst>
              <a:ext uri="{FF2B5EF4-FFF2-40B4-BE49-F238E27FC236}">
                <a16:creationId xmlns:a16="http://schemas.microsoft.com/office/drawing/2014/main" id="{DE1A6D93-C7E5-3E42-945F-BC03475C88C5}"/>
              </a:ext>
            </a:extLst>
          </p:cNvPr>
          <p:cNvSpPr txBox="1">
            <a:spLocks/>
          </p:cNvSpPr>
          <p:nvPr/>
        </p:nvSpPr>
        <p:spPr>
          <a:xfrm>
            <a:off x="794" y="136525"/>
            <a:ext cx="12192000" cy="168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0" rIns="0" bIns="60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FFFF"/>
              </a:buClr>
              <a:buSzPts val="3200"/>
            </a:pPr>
            <a:r>
              <a:rPr lang="nl-NL" sz="4400" kern="0" dirty="0" err="1">
                <a:solidFill>
                  <a:srgbClr val="FFFFFF"/>
                </a:solidFill>
                <a:latin typeface="Avenir" pitchFamily="50" charset="0"/>
              </a:rPr>
              <a:t>Recognition</a:t>
            </a:r>
            <a:r>
              <a:rPr lang="nl-NL" sz="4400" kern="0" dirty="0">
                <a:solidFill>
                  <a:srgbClr val="FFFFFF"/>
                </a:solidFill>
                <a:latin typeface="Avenir" pitchFamily="50" charset="0"/>
              </a:rPr>
              <a:t> &amp; </a:t>
            </a:r>
            <a:r>
              <a:rPr lang="nl-NL" sz="4400" kern="0" dirty="0" err="1">
                <a:solidFill>
                  <a:srgbClr val="FFFFFF"/>
                </a:solidFill>
                <a:latin typeface="Avenir" pitchFamily="50" charset="0"/>
              </a:rPr>
              <a:t>Rewards</a:t>
            </a:r>
            <a:r>
              <a:rPr lang="nl-NL" sz="4400" kern="0" dirty="0">
                <a:solidFill>
                  <a:srgbClr val="FFFFFF"/>
                </a:solidFill>
                <a:latin typeface="Avenir" pitchFamily="50" charset="0"/>
              </a:rPr>
              <a:t> Festival</a:t>
            </a:r>
          </a:p>
          <a:p>
            <a:pPr algn="ctr">
              <a:buClr>
                <a:srgbClr val="FFFFFF"/>
              </a:buClr>
              <a:buSzPts val="3200"/>
            </a:pPr>
            <a:r>
              <a:rPr lang="nl-NL" sz="4400" kern="0" dirty="0">
                <a:solidFill>
                  <a:srgbClr val="FFFFFF"/>
                </a:solidFill>
                <a:latin typeface="Avenir" pitchFamily="50" charset="0"/>
              </a:rPr>
              <a:t>2023</a:t>
            </a:r>
            <a:endParaRPr lang="nl-NL" sz="3600" kern="0" dirty="0">
              <a:solidFill>
                <a:srgbClr val="FFFFFF"/>
              </a:solidFill>
              <a:latin typeface="Avenir" pitchFamily="50" charset="0"/>
            </a:endParaRPr>
          </a:p>
          <a:p>
            <a:pPr algn="ctr">
              <a:buClr>
                <a:srgbClr val="FFFFFF"/>
              </a:buClr>
              <a:buSzPts val="3200"/>
            </a:pPr>
            <a:endParaRPr lang="nl-NL" sz="3600" kern="0" dirty="0">
              <a:solidFill>
                <a:srgbClr val="FFFFFF"/>
              </a:solidFill>
              <a:latin typeface="Avenir" pitchFamily="50" charset="0"/>
            </a:endParaRPr>
          </a:p>
          <a:p>
            <a:pPr algn="ctr">
              <a:buClr>
                <a:srgbClr val="FFFFFF"/>
              </a:buClr>
              <a:buSzPts val="3200"/>
            </a:pPr>
            <a:endParaRPr lang="nl-NL" sz="3600" kern="0" dirty="0">
              <a:solidFill>
                <a:srgbClr val="FFFFFF"/>
              </a:solidFill>
              <a:latin typeface="Avenir" pitchFamily="50" charset="0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462EA488-BE34-490E-A813-92F8DA1793A7}"/>
              </a:ext>
            </a:extLst>
          </p:cNvPr>
          <p:cNvGrpSpPr/>
          <p:nvPr/>
        </p:nvGrpSpPr>
        <p:grpSpPr>
          <a:xfrm>
            <a:off x="3265048" y="6101006"/>
            <a:ext cx="8423183" cy="510690"/>
            <a:chOff x="1209675" y="6122192"/>
            <a:chExt cx="8423183" cy="510690"/>
          </a:xfrm>
        </p:grpSpPr>
        <p:pic>
          <p:nvPicPr>
            <p:cNvPr id="9" name="Picture 2" descr="Alleen vermeldingen tonen in Twitter - appletips">
              <a:extLst>
                <a:ext uri="{FF2B5EF4-FFF2-40B4-BE49-F238E27FC236}">
                  <a16:creationId xmlns:a16="http://schemas.microsoft.com/office/drawing/2014/main" id="{18CCD862-561B-455A-9FDA-CD41526D6F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675" y="6137582"/>
              <a:ext cx="495300" cy="495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AE89097-64BB-4DA3-AC58-AF5E96263237}"/>
                </a:ext>
              </a:extLst>
            </p:cNvPr>
            <p:cNvSpPr txBox="1"/>
            <p:nvPr/>
          </p:nvSpPr>
          <p:spPr>
            <a:xfrm>
              <a:off x="1790699" y="6231344"/>
              <a:ext cx="16383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nl-NL" sz="1200" b="1" kern="0" dirty="0">
                  <a:solidFill>
                    <a:srgbClr val="284857"/>
                  </a:solidFill>
                  <a:latin typeface="Avenir Book" panose="020B0503020203020204" pitchFamily="34" charset="-78"/>
                  <a:ea typeface="Verdana" panose="020B0604030504040204" pitchFamily="34" charset="0"/>
                  <a:cs typeface="Avenir Book" panose="020B0503020203020204" pitchFamily="34" charset="-78"/>
                  <a:sym typeface="Arial"/>
                </a:rPr>
                <a:t>@RecogRewards</a:t>
              </a: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81E7E1EB-8876-4648-8604-A69B83635D9B}"/>
                </a:ext>
              </a:extLst>
            </p:cNvPr>
            <p:cNvSpPr txBox="1"/>
            <p:nvPr/>
          </p:nvSpPr>
          <p:spPr>
            <a:xfrm>
              <a:off x="3207847" y="6231343"/>
              <a:ext cx="20288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nl-NL" sz="1200" b="1" kern="0" dirty="0">
                  <a:solidFill>
                    <a:srgbClr val="284857"/>
                  </a:solidFill>
                  <a:latin typeface="Avenir Book" panose="020B0503020203020204" pitchFamily="34" charset="-78"/>
                  <a:ea typeface="Verdana" panose="020B0604030504040204" pitchFamily="34" charset="0"/>
                  <a:cs typeface="Avenir Book" panose="020B0503020203020204" pitchFamily="34" charset="-78"/>
                  <a:sym typeface="Arial"/>
                </a:rPr>
                <a:t>#RecognitionRewards</a:t>
              </a:r>
            </a:p>
          </p:txBody>
        </p:sp>
        <p:pic>
          <p:nvPicPr>
            <p:cNvPr id="12" name="Picture 4" descr="Download Linkedin icoon voor in je email handtekening (Gmail of Outlook) -  Webredactie blog | Gerben G van Dijk">
              <a:extLst>
                <a:ext uri="{FF2B5EF4-FFF2-40B4-BE49-F238E27FC236}">
                  <a16:creationId xmlns:a16="http://schemas.microsoft.com/office/drawing/2014/main" id="{039C8850-5B29-47FD-B52D-62959AC35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530" y="6122192"/>
              <a:ext cx="495300" cy="495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B815B4DA-18A1-4C66-AE71-BD60595D7103}"/>
                </a:ext>
              </a:extLst>
            </p:cNvPr>
            <p:cNvSpPr txBox="1"/>
            <p:nvPr/>
          </p:nvSpPr>
          <p:spPr>
            <a:xfrm>
              <a:off x="7399830" y="6231343"/>
              <a:ext cx="22330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nl-NL" sz="1200" b="1" kern="0" dirty="0" err="1">
                  <a:solidFill>
                    <a:srgbClr val="284857"/>
                  </a:solidFill>
                  <a:latin typeface="Avenir Book" panose="020B0503020203020204" pitchFamily="34" charset="-78"/>
                  <a:ea typeface="Verdana" panose="020B0604030504040204" pitchFamily="34" charset="0"/>
                  <a:cs typeface="Avenir Book" panose="020B0503020203020204" pitchFamily="34" charset="-78"/>
                  <a:sym typeface="Arial"/>
                </a:rPr>
                <a:t>Recognition</a:t>
              </a:r>
              <a:r>
                <a:rPr lang="nl-NL" sz="1200" b="1" kern="0" dirty="0">
                  <a:solidFill>
                    <a:srgbClr val="284857"/>
                  </a:solidFill>
                  <a:latin typeface="Avenir Book" panose="020B0503020203020204" pitchFamily="34" charset="-78"/>
                  <a:ea typeface="Verdana" panose="020B0604030504040204" pitchFamily="34" charset="0"/>
                  <a:cs typeface="Avenir Book" panose="020B0503020203020204" pitchFamily="34" charset="-78"/>
                  <a:sym typeface="Arial"/>
                </a:rPr>
                <a:t> &amp; </a:t>
              </a:r>
              <a:r>
                <a:rPr lang="nl-NL" sz="1200" b="1" kern="0" dirty="0" err="1">
                  <a:solidFill>
                    <a:srgbClr val="284857"/>
                  </a:solidFill>
                  <a:latin typeface="Avenir Book" panose="020B0503020203020204" pitchFamily="34" charset="-78"/>
                  <a:ea typeface="Verdana" panose="020B0604030504040204" pitchFamily="34" charset="0"/>
                  <a:cs typeface="Avenir Book" panose="020B0503020203020204" pitchFamily="34" charset="-78"/>
                  <a:sym typeface="Arial"/>
                </a:rPr>
                <a:t>Rewards</a:t>
              </a:r>
              <a:endParaRPr lang="nl-NL" sz="1200" b="1" kern="0" dirty="0">
                <a:solidFill>
                  <a:srgbClr val="284857"/>
                </a:solidFill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  <a:sym typeface="Arial"/>
              </a:endParaRP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D6421E4A-A349-4AB3-AF82-2FE6AC278558}"/>
                </a:ext>
              </a:extLst>
            </p:cNvPr>
            <p:cNvSpPr txBox="1"/>
            <p:nvPr/>
          </p:nvSpPr>
          <p:spPr>
            <a:xfrm>
              <a:off x="4954988" y="6230848"/>
              <a:ext cx="20288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nl-NL" sz="1200" b="1" kern="0" dirty="0">
                  <a:solidFill>
                    <a:srgbClr val="284857"/>
                  </a:solidFill>
                  <a:latin typeface="Avenir Book" panose="020B0503020203020204" pitchFamily="34" charset="-78"/>
                  <a:ea typeface="Verdana" panose="020B0604030504040204" pitchFamily="34" charset="0"/>
                  <a:cs typeface="Avenir Book" panose="020B0503020203020204" pitchFamily="34" charset="-78"/>
                  <a:sym typeface="Arial"/>
                </a:rPr>
                <a:t>#ErkennenWaarderen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944797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2DDF71-1061-8B6C-480E-5323B87D8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49" y="452608"/>
            <a:ext cx="5410727" cy="782467"/>
          </a:xfrm>
        </p:spPr>
        <p:txBody>
          <a:bodyPr wrap="none" anchor="ctr">
            <a:noAutofit/>
          </a:bodyPr>
          <a:lstStyle/>
          <a:p>
            <a:r>
              <a:rPr lang="nl-NL" sz="3600" dirty="0" err="1"/>
              <a:t>Why</a:t>
            </a:r>
            <a:r>
              <a:rPr lang="nl-NL" sz="3600" dirty="0"/>
              <a:t> teamwork is important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C2A2C9A-C5C3-8A1E-E601-C39D642564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4707" y="1676400"/>
            <a:ext cx="5916683" cy="4432300"/>
          </a:xfrm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+mn-lt"/>
              </a:rPr>
              <a:t>Alone</a:t>
            </a:r>
            <a:r>
              <a:rPr lang="nl-NL" sz="2800" dirty="0">
                <a:effectLst/>
                <a:latin typeface="+mn-lt"/>
              </a:rPr>
              <a:t> </a:t>
            </a:r>
            <a:r>
              <a:rPr lang="nl-NL" sz="2800" dirty="0" err="1">
                <a:effectLst/>
                <a:latin typeface="+mn-lt"/>
              </a:rPr>
              <a:t>you</a:t>
            </a:r>
            <a:r>
              <a:rPr lang="nl-NL" sz="2800" dirty="0">
                <a:effectLst/>
                <a:latin typeface="+mn-lt"/>
              </a:rPr>
              <a:t> go </a:t>
            </a:r>
            <a:r>
              <a:rPr lang="nl-NL" sz="2800" dirty="0" err="1">
                <a:effectLst/>
                <a:latin typeface="+mn-lt"/>
              </a:rPr>
              <a:t>faster</a:t>
            </a:r>
            <a:r>
              <a:rPr lang="nl-NL" sz="2800" dirty="0">
                <a:effectLst/>
                <a:latin typeface="+mn-lt"/>
              </a:rPr>
              <a:t>, </a:t>
            </a:r>
            <a:r>
              <a:rPr lang="nl-NL" sz="2800" dirty="0" err="1">
                <a:effectLst/>
                <a:latin typeface="+mn-lt"/>
              </a:rPr>
              <a:t>together</a:t>
            </a:r>
            <a:r>
              <a:rPr lang="nl-NL" sz="2800" dirty="0">
                <a:effectLst/>
                <a:latin typeface="+mn-lt"/>
              </a:rPr>
              <a:t> </a:t>
            </a:r>
            <a:r>
              <a:rPr lang="nl-NL" sz="2800" dirty="0" err="1">
                <a:effectLst/>
                <a:latin typeface="+mn-lt"/>
              </a:rPr>
              <a:t>you</a:t>
            </a:r>
            <a:r>
              <a:rPr lang="nl-NL" sz="2800" dirty="0">
                <a:effectLst/>
                <a:latin typeface="+mn-lt"/>
              </a:rPr>
              <a:t> go </a:t>
            </a:r>
            <a:r>
              <a:rPr lang="nl-NL" sz="2800" dirty="0" err="1">
                <a:effectLst/>
                <a:latin typeface="+mn-lt"/>
              </a:rPr>
              <a:t>further</a:t>
            </a:r>
            <a:r>
              <a:rPr lang="nl-NL" sz="2800" dirty="0">
                <a:latin typeface="+mn-lt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+mn-lt"/>
              </a:rPr>
              <a:t>Teamwork is </a:t>
            </a:r>
            <a:r>
              <a:rPr lang="nl-NL" sz="2800" dirty="0" err="1">
                <a:effectLst/>
                <a:latin typeface="+mn-lt"/>
              </a:rPr>
              <a:t>one</a:t>
            </a:r>
            <a:r>
              <a:rPr lang="nl-NL" sz="2800" dirty="0">
                <a:effectLst/>
                <a:latin typeface="+mn-lt"/>
              </a:rPr>
              <a:t> of </a:t>
            </a:r>
            <a:r>
              <a:rPr lang="nl-NL" sz="2800" dirty="0" err="1">
                <a:effectLst/>
                <a:latin typeface="+mn-lt"/>
              </a:rPr>
              <a:t>the</a:t>
            </a:r>
            <a:r>
              <a:rPr lang="nl-NL" sz="2800" dirty="0">
                <a:effectLst/>
                <a:latin typeface="+mn-lt"/>
              </a:rPr>
              <a:t> 5 </a:t>
            </a:r>
            <a:r>
              <a:rPr lang="nl-NL" sz="2800" dirty="0" err="1">
                <a:effectLst/>
                <a:latin typeface="+mn-lt"/>
              </a:rPr>
              <a:t>key</a:t>
            </a:r>
            <a:r>
              <a:rPr lang="nl-NL" sz="2800" dirty="0">
                <a:effectLst/>
                <a:latin typeface="+mn-lt"/>
              </a:rPr>
              <a:t> points of R&amp;R.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+mn-lt"/>
              </a:rPr>
              <a:t>Teamwork has </a:t>
            </a:r>
            <a:r>
              <a:rPr lang="nl-NL" sz="2800" dirty="0" err="1">
                <a:effectLst/>
                <a:latin typeface="+mn-lt"/>
              </a:rPr>
              <a:t>become</a:t>
            </a:r>
            <a:r>
              <a:rPr lang="nl-NL" sz="2800" dirty="0">
                <a:effectLst/>
                <a:latin typeface="+mn-lt"/>
              </a:rPr>
              <a:t> </a:t>
            </a:r>
            <a:r>
              <a:rPr lang="nl-NL" sz="2800" dirty="0" err="1">
                <a:effectLst/>
                <a:latin typeface="+mn-lt"/>
              </a:rPr>
              <a:t>craftmanship</a:t>
            </a:r>
            <a:r>
              <a:rPr lang="nl-NL" sz="2800" dirty="0">
                <a:effectLst/>
                <a:latin typeface="+mn-lt"/>
              </a:rPr>
              <a:t>. As a manager, </a:t>
            </a:r>
            <a:r>
              <a:rPr lang="nl-NL" sz="2800" dirty="0" err="1">
                <a:effectLst/>
                <a:latin typeface="+mn-lt"/>
              </a:rPr>
              <a:t>encouraging</a:t>
            </a:r>
            <a:r>
              <a:rPr lang="nl-NL" sz="2800" dirty="0">
                <a:effectLst/>
                <a:latin typeface="+mn-lt"/>
              </a:rPr>
              <a:t> </a:t>
            </a:r>
            <a:r>
              <a:rPr lang="nl-NL" sz="2800" dirty="0" err="1">
                <a:effectLst/>
                <a:latin typeface="+mn-lt"/>
              </a:rPr>
              <a:t>good</a:t>
            </a:r>
            <a:r>
              <a:rPr lang="nl-NL" sz="2800" dirty="0">
                <a:effectLst/>
                <a:latin typeface="+mn-lt"/>
              </a:rPr>
              <a:t> teamwork is </a:t>
            </a:r>
            <a:r>
              <a:rPr lang="nl-NL" sz="2800" dirty="0" err="1">
                <a:effectLst/>
                <a:latin typeface="+mn-lt"/>
              </a:rPr>
              <a:t>one</a:t>
            </a:r>
            <a:r>
              <a:rPr lang="nl-NL" sz="2800" dirty="0">
                <a:effectLst/>
                <a:latin typeface="+mn-lt"/>
              </a:rPr>
              <a:t> of </a:t>
            </a:r>
            <a:r>
              <a:rPr lang="nl-NL" sz="2800" dirty="0" err="1">
                <a:effectLst/>
                <a:latin typeface="+mn-lt"/>
              </a:rPr>
              <a:t>your</a:t>
            </a:r>
            <a:r>
              <a:rPr lang="nl-NL" sz="2800" dirty="0">
                <a:effectLst/>
                <a:latin typeface="+mn-lt"/>
              </a:rPr>
              <a:t> </a:t>
            </a:r>
            <a:r>
              <a:rPr lang="nl-NL" sz="2800" dirty="0" err="1">
                <a:effectLst/>
                <a:latin typeface="+mn-lt"/>
              </a:rPr>
              <a:t>main</a:t>
            </a:r>
            <a:r>
              <a:rPr lang="nl-NL" sz="2800" dirty="0">
                <a:effectLst/>
                <a:latin typeface="+mn-lt"/>
              </a:rPr>
              <a:t> </a:t>
            </a:r>
            <a:r>
              <a:rPr lang="nl-NL" sz="2800" dirty="0" err="1">
                <a:effectLst/>
                <a:latin typeface="+mn-lt"/>
              </a:rPr>
              <a:t>responsibilities</a:t>
            </a:r>
            <a:r>
              <a:rPr lang="nl-NL" sz="2800" dirty="0">
                <a:effectLst/>
                <a:latin typeface="+mn-lt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+mn-lt"/>
              </a:rPr>
              <a:t>The price of poorly functioning teams is high; investing in good teamwork is crucial.</a:t>
            </a:r>
            <a:endParaRPr lang="nl-NL" sz="2800" dirty="0"/>
          </a:p>
        </p:txBody>
      </p:sp>
      <p:pic>
        <p:nvPicPr>
          <p:cNvPr id="7" name="Picture 6" descr="Handen die elkaars polsen vasthouden en met elkaar verweven zijn in de vorm van een cirkel">
            <a:extLst>
              <a:ext uri="{FF2B5EF4-FFF2-40B4-BE49-F238E27FC236}">
                <a16:creationId xmlns:a16="http://schemas.microsoft.com/office/drawing/2014/main" id="{CFA9CE8A-24A0-F87C-83B5-E65A46A47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929" r="11524" b="-1"/>
          <a:stretch/>
        </p:blipFill>
        <p:spPr>
          <a:xfrm>
            <a:off x="7351118" y="1676400"/>
            <a:ext cx="4502935" cy="4432300"/>
          </a:xfrm>
          <a:custGeom>
            <a:avLst/>
            <a:gdLst>
              <a:gd name="connsiteX0" fmla="*/ 0 w 6562725"/>
              <a:gd name="connsiteY0" fmla="*/ 0 h 5956300"/>
              <a:gd name="connsiteX1" fmla="*/ 6562725 w 6562725"/>
              <a:gd name="connsiteY1" fmla="*/ 0 h 5956300"/>
              <a:gd name="connsiteX2" fmla="*/ 6562725 w 6562725"/>
              <a:gd name="connsiteY2" fmla="*/ 5956300 h 5956300"/>
              <a:gd name="connsiteX3" fmla="*/ 0 w 6562725"/>
              <a:gd name="connsiteY3" fmla="*/ 5956300 h 5956300"/>
              <a:gd name="connsiteX4" fmla="*/ 0 w 6562725"/>
              <a:gd name="connsiteY4" fmla="*/ 1979922 h 5956300"/>
              <a:gd name="connsiteX5" fmla="*/ 141261 w 6562725"/>
              <a:gd name="connsiteY5" fmla="*/ 1838661 h 5956300"/>
              <a:gd name="connsiteX6" fmla="*/ 0 w 6562725"/>
              <a:gd name="connsiteY6" fmla="*/ 16974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2725" h="5956300">
                <a:moveTo>
                  <a:pt x="0" y="0"/>
                </a:moveTo>
                <a:lnTo>
                  <a:pt x="6562725" y="0"/>
                </a:lnTo>
                <a:lnTo>
                  <a:pt x="6562725" y="5956300"/>
                </a:lnTo>
                <a:lnTo>
                  <a:pt x="0" y="5956300"/>
                </a:lnTo>
                <a:lnTo>
                  <a:pt x="0" y="1979922"/>
                </a:lnTo>
                <a:lnTo>
                  <a:pt x="141261" y="1838661"/>
                </a:lnTo>
                <a:lnTo>
                  <a:pt x="0" y="16974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706774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2DDF71-1061-8B6C-480E-5323B87D8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374991"/>
            <a:ext cx="9146162" cy="934817"/>
          </a:xfrm>
        </p:spPr>
        <p:txBody>
          <a:bodyPr/>
          <a:lstStyle/>
          <a:p>
            <a:r>
              <a:rPr lang="nl-NL" sz="3600" dirty="0"/>
              <a:t>Teamscan as instrument </a:t>
            </a:r>
            <a:r>
              <a:rPr lang="nl-NL" sz="3600" dirty="0" err="1"/>
              <a:t>to</a:t>
            </a:r>
            <a:r>
              <a:rPr lang="nl-NL" sz="3600" dirty="0"/>
              <a:t> </a:t>
            </a:r>
            <a:r>
              <a:rPr lang="nl-NL" sz="3600" dirty="0" err="1"/>
              <a:t>improve</a:t>
            </a:r>
            <a:r>
              <a:rPr lang="nl-NL" sz="3600" dirty="0"/>
              <a:t> teamwork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C2A2C9A-C5C3-8A1E-E601-C39D642564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38656" y="1685924"/>
            <a:ext cx="10479024" cy="4389755"/>
          </a:xfrm>
        </p:spPr>
        <p:txBody>
          <a:bodyPr>
            <a:normAutofit fontScale="32500" lnSpcReduction="20000"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9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For </a:t>
            </a:r>
            <a:r>
              <a:rPr lang="nl-NL" sz="98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all</a:t>
            </a:r>
            <a:r>
              <a:rPr lang="nl-NL" sz="9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managers at VU. 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98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4 steps: </a:t>
            </a:r>
          </a:p>
          <a:p>
            <a:pPr marL="1022350" lvl="2" indent="-5715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nl-NL" sz="98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Online </a:t>
            </a:r>
            <a:r>
              <a:rPr lang="nl-NL" sz="9800" b="1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knowledge-kickoff</a:t>
            </a:r>
            <a:endParaRPr lang="nl-NL" sz="9800" dirty="0">
              <a:solidFill>
                <a:schemeClr val="bg1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1022350" lvl="2" indent="-5715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nl-NL" sz="9800" b="1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book</a:t>
            </a:r>
            <a:r>
              <a:rPr lang="nl-NL" sz="9800" b="1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nl-NL" sz="9800" b="1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Good</a:t>
            </a:r>
            <a:r>
              <a:rPr lang="nl-NL" sz="9800" b="1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Teamwork</a:t>
            </a:r>
            <a:endParaRPr lang="nl-NL" sz="9800" dirty="0">
              <a:solidFill>
                <a:schemeClr val="bg1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1022350" lvl="2" indent="-5715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nl-NL" sz="9800" b="1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Scan (questionnaire)</a:t>
            </a:r>
            <a:r>
              <a:rPr lang="nl-NL" sz="98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nl-NL" sz="98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about</a:t>
            </a:r>
            <a:r>
              <a:rPr lang="nl-NL" sz="98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nl-NL" sz="98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your</a:t>
            </a:r>
            <a:r>
              <a:rPr lang="nl-NL" sz="98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nl-NL" sz="98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main</a:t>
            </a:r>
            <a:r>
              <a:rPr lang="nl-NL" sz="98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team</a:t>
            </a:r>
          </a:p>
          <a:p>
            <a:pPr marL="1022350" lvl="2" indent="-5715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nl-NL" sz="9800" b="1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Workshop Teamscan</a:t>
            </a:r>
            <a:endParaRPr lang="nl-NL" sz="9800" u="sng" dirty="0">
              <a:solidFill>
                <a:schemeClr val="bg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nl-NL" sz="98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Goal: help and </a:t>
            </a:r>
            <a:r>
              <a:rPr lang="nl-NL" sz="98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inspire</a:t>
            </a:r>
            <a:r>
              <a:rPr lang="nl-NL" sz="98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managers </a:t>
            </a:r>
            <a:r>
              <a:rPr lang="nl-NL" sz="98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with</a:t>
            </a:r>
            <a:r>
              <a:rPr lang="nl-NL" sz="98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nl-NL" sz="98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starting</a:t>
            </a:r>
            <a:r>
              <a:rPr lang="nl-NL" sz="98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point </a:t>
            </a:r>
            <a:r>
              <a:rPr lang="nl-NL" sz="98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</a:t>
            </a:r>
            <a:r>
              <a:rPr lang="nl-NL" sz="98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talk in team </a:t>
            </a:r>
            <a:r>
              <a:rPr lang="nl-NL" sz="98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about</a:t>
            </a:r>
            <a:r>
              <a:rPr lang="nl-NL" sz="98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HOW </a:t>
            </a:r>
            <a:r>
              <a:rPr lang="nl-NL" sz="98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beside</a:t>
            </a:r>
            <a:r>
              <a:rPr lang="nl-NL" sz="98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WHAT</a:t>
            </a:r>
            <a:r>
              <a:rPr lang="en-US" sz="9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02854B-BB03-C6F9-3BBD-1FA40C0D29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C1E0B-154D-844F-9C3C-CB8827A7EAB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AC84970-2425-AEF4-CEA9-60F0608375C1}"/>
              </a:ext>
            </a:extLst>
          </p:cNvPr>
          <p:cNvSpPr txBox="1"/>
          <p:nvPr/>
        </p:nvSpPr>
        <p:spPr>
          <a:xfrm>
            <a:off x="3275215" y="1862051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360000" tIns="360000" rIns="360000" bIns="36000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5C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44DD7EB-1BE2-8D19-0EFE-4FEEDAB59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830" y="302581"/>
            <a:ext cx="1871908" cy="13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5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02854B-BB03-C6F9-3BBD-1FA40C0D29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C1E0B-154D-844F-9C3C-CB8827A7EAB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AC84970-2425-AEF4-CEA9-60F0608375C1}"/>
              </a:ext>
            </a:extLst>
          </p:cNvPr>
          <p:cNvSpPr txBox="1"/>
          <p:nvPr/>
        </p:nvSpPr>
        <p:spPr>
          <a:xfrm>
            <a:off x="3275215" y="1862051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360000" tIns="360000" rIns="360000" bIns="36000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5C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Afbeelding 19" descr="Afbeelding met diagram&#10;&#10;Automatisch gegenereerde beschrijving">
            <a:extLst>
              <a:ext uri="{FF2B5EF4-FFF2-40B4-BE49-F238E27FC236}">
                <a16:creationId xmlns:a16="http://schemas.microsoft.com/office/drawing/2014/main" id="{187CC2BB-8F66-3918-8358-7BDB018DF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175" y="332998"/>
            <a:ext cx="9307238" cy="6506029"/>
          </a:xfrm>
          <a:prstGeom prst="rect">
            <a:avLst/>
          </a:prstGeom>
        </p:spPr>
      </p:pic>
      <p:sp>
        <p:nvSpPr>
          <p:cNvPr id="21" name="Ovaal 20">
            <a:extLst>
              <a:ext uri="{FF2B5EF4-FFF2-40B4-BE49-F238E27FC236}">
                <a16:creationId xmlns:a16="http://schemas.microsoft.com/office/drawing/2014/main" id="{FCDAB262-95D6-9983-6BBB-3DB3A34C9ADC}"/>
              </a:ext>
            </a:extLst>
          </p:cNvPr>
          <p:cNvSpPr/>
          <p:nvPr/>
        </p:nvSpPr>
        <p:spPr>
          <a:xfrm>
            <a:off x="1863884" y="1511019"/>
            <a:ext cx="3086100" cy="2137410"/>
          </a:xfrm>
          <a:prstGeom prst="ellipse">
            <a:avLst/>
          </a:prstGeom>
          <a:solidFill>
            <a:srgbClr val="F7B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6B3F0FA6-C55F-A86C-6808-C253B042351B}"/>
              </a:ext>
            </a:extLst>
          </p:cNvPr>
          <p:cNvSpPr/>
          <p:nvPr/>
        </p:nvSpPr>
        <p:spPr>
          <a:xfrm>
            <a:off x="2218214" y="1511020"/>
            <a:ext cx="2377440" cy="602781"/>
          </a:xfrm>
          <a:prstGeom prst="rect">
            <a:avLst/>
          </a:prstGeom>
          <a:solidFill>
            <a:srgbClr val="F7B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F47A4FE5-1164-89DA-EC0E-769AF92645C6}"/>
              </a:ext>
            </a:extLst>
          </p:cNvPr>
          <p:cNvSpPr txBox="1"/>
          <p:nvPr/>
        </p:nvSpPr>
        <p:spPr>
          <a:xfrm>
            <a:off x="2412524" y="170194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prstClr val="black"/>
                </a:solidFill>
                <a:latin typeface="Calibri" panose="020F0502020204030204"/>
              </a:rPr>
              <a:t>II </a:t>
            </a:r>
            <a:r>
              <a:rPr lang="nl-NL" b="1" dirty="0" err="1">
                <a:solidFill>
                  <a:prstClr val="black"/>
                </a:solidFill>
                <a:latin typeface="Calibri" panose="020F0502020204030204"/>
              </a:rPr>
              <a:t>Collaboration</a:t>
            </a:r>
            <a:endParaRPr lang="nl-NL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A0EFFD7F-BEFB-6C4C-3CFE-3B758850FE3E}"/>
              </a:ext>
            </a:extLst>
          </p:cNvPr>
          <p:cNvSpPr txBox="1"/>
          <p:nvPr/>
        </p:nvSpPr>
        <p:spPr>
          <a:xfrm>
            <a:off x="2146004" y="2071273"/>
            <a:ext cx="2803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5 </a:t>
            </a:r>
            <a:r>
              <a:rPr lang="nl-NL" sz="1600" dirty="0" err="1">
                <a:solidFill>
                  <a:prstClr val="black"/>
                </a:solidFill>
                <a:latin typeface="Calibri" panose="020F0502020204030204"/>
              </a:rPr>
              <a:t>Psychological</a:t>
            </a:r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600" dirty="0" err="1">
                <a:solidFill>
                  <a:prstClr val="black"/>
                </a:solidFill>
                <a:latin typeface="Calibri" panose="020F0502020204030204"/>
              </a:rPr>
              <a:t>safety</a:t>
            </a:r>
            <a:endParaRPr lang="nl-NL" sz="1600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6 </a:t>
            </a:r>
            <a:r>
              <a:rPr lang="nl-NL" sz="1600" dirty="0" err="1">
                <a:solidFill>
                  <a:prstClr val="black"/>
                </a:solidFill>
                <a:latin typeface="Calibri" panose="020F0502020204030204"/>
              </a:rPr>
              <a:t>Utilizing</a:t>
            </a:r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600" dirty="0" err="1">
                <a:solidFill>
                  <a:prstClr val="black"/>
                </a:solidFill>
                <a:latin typeface="Calibri" panose="020F0502020204030204"/>
              </a:rPr>
              <a:t>diversity</a:t>
            </a:r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7 </a:t>
            </a:r>
            <a:r>
              <a:rPr lang="nl-NL" sz="1600" dirty="0" err="1">
                <a:solidFill>
                  <a:prstClr val="black"/>
                </a:solidFill>
                <a:latin typeface="Calibri" panose="020F0502020204030204"/>
              </a:rPr>
              <a:t>Creating</a:t>
            </a:r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 development </a:t>
            </a:r>
            <a:r>
              <a:rPr lang="nl-NL" sz="1600" dirty="0" err="1">
                <a:solidFill>
                  <a:prstClr val="black"/>
                </a:solidFill>
                <a:latin typeface="Calibri" panose="020F0502020204030204"/>
              </a:rPr>
              <a:t>space</a:t>
            </a:r>
            <a:endParaRPr lang="nl-NL" sz="1600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8 </a:t>
            </a:r>
            <a:r>
              <a:rPr lang="nl-NL" sz="1600" dirty="0" err="1">
                <a:solidFill>
                  <a:prstClr val="black"/>
                </a:solidFill>
                <a:latin typeface="Calibri" panose="020F0502020204030204"/>
              </a:rPr>
              <a:t>Improving</a:t>
            </a:r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600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 team </a:t>
            </a:r>
            <a:r>
              <a:rPr lang="nl-NL" sz="1600" dirty="0" err="1">
                <a:solidFill>
                  <a:prstClr val="black"/>
                </a:solidFill>
                <a:latin typeface="Calibri" panose="020F0502020204030204"/>
              </a:rPr>
              <a:t>process</a:t>
            </a:r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 or </a:t>
            </a:r>
            <a:r>
              <a:rPr lang="nl-NL" sz="1600" dirty="0" err="1">
                <a:solidFill>
                  <a:prstClr val="black"/>
                </a:solidFill>
                <a:latin typeface="Calibri" panose="020F0502020204030204"/>
              </a:rPr>
              <a:t>teamlearning</a:t>
            </a:r>
            <a:endParaRPr lang="nl-NL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3E11FADA-77F1-658F-889D-DE1B458085EA}"/>
              </a:ext>
            </a:extLst>
          </p:cNvPr>
          <p:cNvSpPr/>
          <p:nvPr/>
        </p:nvSpPr>
        <p:spPr>
          <a:xfrm>
            <a:off x="4847114" y="4126230"/>
            <a:ext cx="2510970" cy="397166"/>
          </a:xfrm>
          <a:prstGeom prst="rect">
            <a:avLst/>
          </a:prstGeom>
          <a:solidFill>
            <a:srgbClr val="FCE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D8EE2003-F05A-CED8-2563-C71B4C90F893}"/>
              </a:ext>
            </a:extLst>
          </p:cNvPr>
          <p:cNvSpPr txBox="1"/>
          <p:nvPr/>
        </p:nvSpPr>
        <p:spPr>
          <a:xfrm>
            <a:off x="5110613" y="4126231"/>
            <a:ext cx="2803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err="1">
                <a:solidFill>
                  <a:srgbClr val="E62D2D"/>
                </a:solidFill>
                <a:latin typeface="Calibri" panose="020F0502020204030204"/>
              </a:rPr>
              <a:t>Good</a:t>
            </a:r>
            <a:r>
              <a:rPr lang="nl-NL" sz="2400" b="1" dirty="0">
                <a:solidFill>
                  <a:srgbClr val="E62D2D"/>
                </a:solidFill>
                <a:latin typeface="Calibri" panose="020F0502020204030204"/>
              </a:rPr>
              <a:t> Teamwork</a:t>
            </a:r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1844B3C0-5C7E-95FF-465D-684726440CED}"/>
              </a:ext>
            </a:extLst>
          </p:cNvPr>
          <p:cNvSpPr/>
          <p:nvPr/>
        </p:nvSpPr>
        <p:spPr>
          <a:xfrm>
            <a:off x="7502864" y="1866655"/>
            <a:ext cx="2544720" cy="1924353"/>
          </a:xfrm>
          <a:prstGeom prst="ellipse">
            <a:avLst/>
          </a:prstGeom>
          <a:solidFill>
            <a:srgbClr val="F7B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EBA313C9-DF12-12B1-9F9B-D757E0E7DE38}"/>
              </a:ext>
            </a:extLst>
          </p:cNvPr>
          <p:cNvSpPr/>
          <p:nvPr/>
        </p:nvSpPr>
        <p:spPr>
          <a:xfrm>
            <a:off x="7436687" y="1979497"/>
            <a:ext cx="2377440" cy="602781"/>
          </a:xfrm>
          <a:prstGeom prst="rect">
            <a:avLst/>
          </a:prstGeom>
          <a:solidFill>
            <a:srgbClr val="F7B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82AE831E-37DA-F83F-D7A2-75B0DC1D3D0D}"/>
              </a:ext>
            </a:extLst>
          </p:cNvPr>
          <p:cNvSpPr txBox="1"/>
          <p:nvPr/>
        </p:nvSpPr>
        <p:spPr>
          <a:xfrm>
            <a:off x="7433943" y="1910122"/>
            <a:ext cx="3205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prstClr val="black"/>
                </a:solidFill>
                <a:latin typeface="Calibri" panose="020F0502020204030204"/>
              </a:rPr>
              <a:t>III Leadership &amp; management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70DDF157-C348-345A-5F48-080ECDF944AE}"/>
              </a:ext>
            </a:extLst>
          </p:cNvPr>
          <p:cNvSpPr txBox="1"/>
          <p:nvPr/>
        </p:nvSpPr>
        <p:spPr>
          <a:xfrm>
            <a:off x="7595872" y="2279454"/>
            <a:ext cx="28039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9 Managing teams</a:t>
            </a:r>
          </a:p>
          <a:p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10 </a:t>
            </a:r>
            <a:r>
              <a:rPr lang="nl-NL" sz="1600" dirty="0" err="1">
                <a:solidFill>
                  <a:prstClr val="black"/>
                </a:solidFill>
                <a:latin typeface="Calibri" panose="020F0502020204030204"/>
              </a:rPr>
              <a:t>Self</a:t>
            </a:r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-management, </a:t>
            </a:r>
            <a:r>
              <a:rPr lang="nl-NL" sz="1600" dirty="0" err="1">
                <a:solidFill>
                  <a:prstClr val="black"/>
                </a:solidFill>
                <a:latin typeface="Calibri" panose="020F0502020204030204"/>
              </a:rPr>
              <a:t>self-organization</a:t>
            </a:r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 &amp; shared </a:t>
            </a:r>
            <a:r>
              <a:rPr lang="nl-NL" sz="1600" dirty="0" err="1">
                <a:solidFill>
                  <a:prstClr val="black"/>
                </a:solidFill>
                <a:latin typeface="Calibri" panose="020F0502020204030204"/>
              </a:rPr>
              <a:t>leadership</a:t>
            </a:r>
            <a:endParaRPr lang="nl-NL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5E887EA4-973A-5677-C41B-23AB0904F699}"/>
              </a:ext>
            </a:extLst>
          </p:cNvPr>
          <p:cNvSpPr/>
          <p:nvPr/>
        </p:nvSpPr>
        <p:spPr>
          <a:xfrm>
            <a:off x="4759666" y="5035335"/>
            <a:ext cx="3562350" cy="1433126"/>
          </a:xfrm>
          <a:prstGeom prst="rect">
            <a:avLst/>
          </a:prstGeom>
          <a:solidFill>
            <a:srgbClr val="F7B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119C5360-CCBE-50DC-33BB-F5493F787C47}"/>
              </a:ext>
            </a:extLst>
          </p:cNvPr>
          <p:cNvSpPr txBox="1"/>
          <p:nvPr/>
        </p:nvSpPr>
        <p:spPr>
          <a:xfrm>
            <a:off x="5323916" y="5334960"/>
            <a:ext cx="28039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1 </a:t>
            </a:r>
            <a:r>
              <a:rPr lang="nl-NL" sz="1600" dirty="0" err="1">
                <a:solidFill>
                  <a:prstClr val="black"/>
                </a:solidFill>
                <a:latin typeface="Calibri" panose="020F0502020204030204"/>
              </a:rPr>
              <a:t>Need</a:t>
            </a:r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600" dirty="0" err="1">
                <a:solidFill>
                  <a:prstClr val="black"/>
                </a:solidFill>
                <a:latin typeface="Calibri" panose="020F0502020204030204"/>
              </a:rPr>
              <a:t>for</a:t>
            </a:r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600" dirty="0" err="1">
                <a:solidFill>
                  <a:prstClr val="black"/>
                </a:solidFill>
                <a:latin typeface="Calibri" panose="020F0502020204030204"/>
              </a:rPr>
              <a:t>good</a:t>
            </a:r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 teamwork</a:t>
            </a:r>
          </a:p>
          <a:p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2 Team </a:t>
            </a:r>
            <a:r>
              <a:rPr lang="nl-NL" sz="1600" dirty="0" err="1">
                <a:solidFill>
                  <a:prstClr val="black"/>
                </a:solidFill>
                <a:latin typeface="Calibri" panose="020F0502020204030204"/>
              </a:rPr>
              <a:t>size</a:t>
            </a:r>
            <a:endParaRPr lang="nl-NL" sz="1600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3 Shared goal</a:t>
            </a:r>
          </a:p>
          <a:p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4 </a:t>
            </a:r>
            <a:r>
              <a:rPr lang="nl-NL" sz="1600" dirty="0" err="1">
                <a:solidFill>
                  <a:prstClr val="black"/>
                </a:solidFill>
                <a:latin typeface="Calibri" panose="020F0502020204030204"/>
              </a:rPr>
              <a:t>Interdependence</a:t>
            </a:r>
            <a:endParaRPr lang="nl-NL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2F73B16E-C4DA-DBF0-B303-5A47B2E25FDD}"/>
              </a:ext>
            </a:extLst>
          </p:cNvPr>
          <p:cNvSpPr txBox="1"/>
          <p:nvPr/>
        </p:nvSpPr>
        <p:spPr>
          <a:xfrm>
            <a:off x="5353844" y="5000482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prstClr val="black"/>
                </a:solidFill>
                <a:latin typeface="Calibri" panose="020F0502020204030204"/>
              </a:rPr>
              <a:t>I Basic </a:t>
            </a:r>
            <a:r>
              <a:rPr lang="nl-NL" b="1" dirty="0" err="1">
                <a:solidFill>
                  <a:prstClr val="black"/>
                </a:solidFill>
                <a:latin typeface="Calibri" panose="020F0502020204030204"/>
              </a:rPr>
              <a:t>conditions</a:t>
            </a:r>
            <a:endParaRPr lang="nl-NL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2DDF71-1061-8B6C-480E-5323B87D8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27" y="22243"/>
            <a:ext cx="6732809" cy="934817"/>
          </a:xfrm>
        </p:spPr>
        <p:txBody>
          <a:bodyPr/>
          <a:lstStyle/>
          <a:p>
            <a:r>
              <a:rPr lang="nl-NL" sz="3600" dirty="0"/>
              <a:t>10 </a:t>
            </a:r>
            <a:r>
              <a:rPr lang="nl-NL" sz="3600" dirty="0" err="1"/>
              <a:t>dimensions</a:t>
            </a:r>
            <a:r>
              <a:rPr lang="nl-NL" sz="3600" dirty="0"/>
              <a:t> of </a:t>
            </a:r>
            <a:r>
              <a:rPr lang="nl-NL" sz="3600" dirty="0" err="1"/>
              <a:t>good</a:t>
            </a:r>
            <a:r>
              <a:rPr lang="nl-NL" sz="3600" dirty="0"/>
              <a:t> teamwork</a:t>
            </a:r>
          </a:p>
        </p:txBody>
      </p:sp>
    </p:spTree>
    <p:extLst>
      <p:ext uri="{BB962C8B-B14F-4D97-AF65-F5344CB8AC3E}">
        <p14:creationId xmlns:p14="http://schemas.microsoft.com/office/powerpoint/2010/main" val="1671293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9B9E5F-33DA-D73F-98A4-681EA060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374991"/>
            <a:ext cx="7014232" cy="934817"/>
          </a:xfrm>
        </p:spPr>
        <p:txBody>
          <a:bodyPr/>
          <a:lstStyle/>
          <a:p>
            <a:r>
              <a:rPr lang="nl-NL" sz="3600" dirty="0" err="1"/>
              <a:t>Academic</a:t>
            </a:r>
            <a:r>
              <a:rPr lang="nl-NL" sz="3600" dirty="0"/>
              <a:t> / professional </a:t>
            </a:r>
            <a:r>
              <a:rPr lang="nl-NL" sz="3600" dirty="0" err="1"/>
              <a:t>leadership</a:t>
            </a:r>
            <a:endParaRPr lang="nl-NL" sz="36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D855845-48E0-0615-1E8B-B8B130AE337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t>How does leadership become everyone’s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DINPro" pitchFamily="2" charset="0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941F995-916A-B0AD-A07A-6482567F2E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C1E0B-154D-844F-9C3C-CB8827A7EAB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t> 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DINPro" pitchFamily="2" charset="0"/>
              <a:ea typeface="+mn-ea"/>
              <a:cs typeface="+mn-cs"/>
            </a:endParaRP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DFBDEE1C-CB1D-5A2F-F280-33EBF1E28DEC}"/>
              </a:ext>
            </a:extLst>
          </p:cNvPr>
          <p:cNvSpPr txBox="1">
            <a:spLocks/>
          </p:cNvSpPr>
          <p:nvPr/>
        </p:nvSpPr>
        <p:spPr>
          <a:xfrm>
            <a:off x="1685924" y="1684450"/>
            <a:ext cx="10056814" cy="4273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DIN Pro 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Propagating the vision of your discipline/expertise area</a:t>
            </a:r>
          </a:p>
          <a:p>
            <a:pPr marL="285750" marR="0" lvl="0" indent="-2857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89CF"/>
                </a:solidFill>
                <a:latin typeface="DINPro"/>
              </a:rPr>
              <a:t>I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nspire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 and stimulate (international) researchers, support staff teachers and students</a:t>
            </a:r>
            <a:endParaRPr lang="en-US" sz="2800" dirty="0">
              <a:solidFill>
                <a:srgbClr val="0089CF"/>
              </a:solidFill>
              <a:latin typeface="DINPro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89C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  <a:p>
            <a:pPr marR="0" lvl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This is important to position research, teaching and/or services in the academic and social environment to generate legitimacy, reputation, visibility and proper embedding of Open Science principles.</a:t>
            </a:r>
          </a:p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89C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89C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89C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89C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89C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E665F67-7EA0-452E-DBFA-D5D5B5525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0830" y="302581"/>
            <a:ext cx="1871908" cy="13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64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2C5B43A-F005-8E18-F126-CB948D5EBA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946618"/>
              </p:ext>
            </p:extLst>
          </p:nvPr>
        </p:nvGraphicFramePr>
        <p:xfrm>
          <a:off x="141975" y="0"/>
          <a:ext cx="12188800" cy="8612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6415905" imgH="4533761" progId="Acrobat.Document.DC">
                  <p:embed/>
                </p:oleObj>
              </mc:Choice>
              <mc:Fallback>
                <p:oleObj name="Acrobat Document" r:id="rId3" imgW="6415905" imgH="453376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1975" y="0"/>
                        <a:ext cx="12188800" cy="86123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DB2DDF71-1061-8B6C-480E-5323B87D8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451166"/>
            <a:ext cx="5038948" cy="782467"/>
          </a:xfrm>
        </p:spPr>
        <p:txBody>
          <a:bodyPr/>
          <a:lstStyle/>
          <a:p>
            <a:r>
              <a:rPr lang="nl-NL" dirty="0"/>
              <a:t>Framework Management – 4 levels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02854B-BB03-C6F9-3BBD-1FA40C0D29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C1E0B-154D-844F-9C3C-CB8827A7EAB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AC84970-2425-AEF4-CEA9-60F0608375C1}"/>
              </a:ext>
            </a:extLst>
          </p:cNvPr>
          <p:cNvSpPr txBox="1"/>
          <p:nvPr/>
        </p:nvSpPr>
        <p:spPr>
          <a:xfrm>
            <a:off x="3275215" y="1862051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360000" tIns="360000" rIns="360000" bIns="36000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5C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36F978D-5F0C-E13D-2623-AD9399B66399}"/>
              </a:ext>
            </a:extLst>
          </p:cNvPr>
          <p:cNvSpPr txBox="1"/>
          <p:nvPr/>
        </p:nvSpPr>
        <p:spPr>
          <a:xfrm>
            <a:off x="381739" y="6237934"/>
            <a:ext cx="6542843" cy="341632"/>
          </a:xfrm>
          <a:prstGeom prst="rect">
            <a:avLst/>
          </a:prstGeom>
          <a:solidFill>
            <a:schemeClr val="bg2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https://vu.nl/en/employee/leadership/management-framework</a:t>
            </a:r>
          </a:p>
        </p:txBody>
      </p:sp>
    </p:spTree>
    <p:extLst>
      <p:ext uri="{BB962C8B-B14F-4D97-AF65-F5344CB8AC3E}">
        <p14:creationId xmlns:p14="http://schemas.microsoft.com/office/powerpoint/2010/main" val="591579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2DDF71-1061-8B6C-480E-5323B87D8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451166"/>
            <a:ext cx="6578664" cy="782467"/>
          </a:xfrm>
        </p:spPr>
        <p:txBody>
          <a:bodyPr/>
          <a:lstStyle/>
          <a:p>
            <a:r>
              <a:rPr lang="nl-NL" dirty="0" err="1"/>
              <a:t>Task</a:t>
            </a:r>
            <a:r>
              <a:rPr lang="nl-NL" dirty="0"/>
              <a:t> </a:t>
            </a:r>
            <a:r>
              <a:rPr lang="nl-NL" dirty="0" err="1"/>
              <a:t>areas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management – </a:t>
            </a:r>
            <a:r>
              <a:rPr lang="nl-NL" dirty="0" err="1"/>
              <a:t>insight</a:t>
            </a:r>
            <a:r>
              <a:rPr lang="nl-NL" dirty="0"/>
              <a:t> in </a:t>
            </a:r>
            <a:r>
              <a:rPr lang="nl-NL" dirty="0" err="1"/>
              <a:t>aspects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02854B-BB03-C6F9-3BBD-1FA40C0D29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C1E0B-154D-844F-9C3C-CB8827A7EAB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AC84970-2425-AEF4-CEA9-60F0608375C1}"/>
              </a:ext>
            </a:extLst>
          </p:cNvPr>
          <p:cNvSpPr txBox="1"/>
          <p:nvPr/>
        </p:nvSpPr>
        <p:spPr>
          <a:xfrm>
            <a:off x="3275215" y="1862051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360000" tIns="360000" rIns="360000" bIns="36000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5C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Object 8">
            <a:hlinkClick r:id="" action="ppaction://ole?verb=0"/>
            <a:extLst>
              <a:ext uri="{FF2B5EF4-FFF2-40B4-BE49-F238E27FC236}">
                <a16:creationId xmlns:a16="http://schemas.microsoft.com/office/drawing/2014/main" id="{FEA2BE19-9A52-D0E7-233C-EB4BA0F224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910417"/>
              </p:ext>
            </p:extLst>
          </p:nvPr>
        </p:nvGraphicFramePr>
        <p:xfrm>
          <a:off x="97654" y="1975730"/>
          <a:ext cx="12914258" cy="4626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3" imgW="5779211" imgH="2069696" progId="PowerPoint.Show.12">
                  <p:embed/>
                </p:oleObj>
              </mc:Choice>
              <mc:Fallback>
                <p:oleObj name="Presentation" r:id="rId3" imgW="5779211" imgH="2069696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654" y="1975730"/>
                        <a:ext cx="12914258" cy="4626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al 9">
            <a:extLst>
              <a:ext uri="{FF2B5EF4-FFF2-40B4-BE49-F238E27FC236}">
                <a16:creationId xmlns:a16="http://schemas.microsoft.com/office/drawing/2014/main" id="{75C79868-B1CC-26DF-8A0F-F9DA4A4313F7}"/>
              </a:ext>
            </a:extLst>
          </p:cNvPr>
          <p:cNvSpPr/>
          <p:nvPr/>
        </p:nvSpPr>
        <p:spPr>
          <a:xfrm>
            <a:off x="6748272" y="2267712"/>
            <a:ext cx="1143000" cy="365446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>
              <a:ln>
                <a:solidFill>
                  <a:schemeClr val="accent2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43741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6726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>
          <a:xfrm>
            <a:off x="610394" y="1018863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0" rIns="0" bIns="60925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nl-NL" sz="4400" b="0" dirty="0" err="1">
                <a:solidFill>
                  <a:schemeClr val="bg1"/>
                </a:solidFill>
                <a:latin typeface="Avenir" pitchFamily="50" charset="0"/>
              </a:rPr>
              <a:t>Thank</a:t>
            </a:r>
            <a:r>
              <a:rPr lang="nl-NL" sz="4400" b="0" dirty="0">
                <a:solidFill>
                  <a:schemeClr val="bg1"/>
                </a:solidFill>
                <a:latin typeface="Avenir" pitchFamily="50" charset="0"/>
              </a:rPr>
              <a:t> </a:t>
            </a:r>
            <a:r>
              <a:rPr lang="nl-NL" sz="4400" b="0" dirty="0" err="1">
                <a:solidFill>
                  <a:schemeClr val="bg1"/>
                </a:solidFill>
                <a:latin typeface="Avenir" pitchFamily="50" charset="0"/>
              </a:rPr>
              <a:t>you</a:t>
            </a:r>
            <a:r>
              <a:rPr lang="nl-NL" sz="4400" b="0" dirty="0">
                <a:solidFill>
                  <a:schemeClr val="bg1"/>
                </a:solidFill>
                <a:latin typeface="Avenir" pitchFamily="50" charset="0"/>
              </a:rPr>
              <a:t> </a:t>
            </a:r>
            <a:r>
              <a:rPr lang="nl-NL" sz="4400" b="0" dirty="0" err="1">
                <a:solidFill>
                  <a:schemeClr val="bg1"/>
                </a:solidFill>
                <a:latin typeface="Avenir" pitchFamily="50" charset="0"/>
              </a:rPr>
              <a:t>for</a:t>
            </a:r>
            <a:r>
              <a:rPr lang="nl-NL" sz="4400" b="0" dirty="0">
                <a:solidFill>
                  <a:schemeClr val="bg1"/>
                </a:solidFill>
                <a:latin typeface="Avenir" pitchFamily="50" charset="0"/>
              </a:rPr>
              <a:t> </a:t>
            </a:r>
            <a:r>
              <a:rPr lang="nl-NL" sz="4400" b="0" dirty="0" err="1">
                <a:solidFill>
                  <a:schemeClr val="bg1"/>
                </a:solidFill>
                <a:latin typeface="Avenir" pitchFamily="50" charset="0"/>
              </a:rPr>
              <a:t>visiting</a:t>
            </a:r>
            <a:r>
              <a:rPr lang="nl-NL" sz="4400" b="0" dirty="0">
                <a:solidFill>
                  <a:schemeClr val="bg1"/>
                </a:solidFill>
                <a:latin typeface="Avenir" pitchFamily="50" charset="0"/>
              </a:rPr>
              <a:t> </a:t>
            </a:r>
            <a:r>
              <a:rPr lang="nl-NL" sz="4400" b="0" dirty="0" err="1">
                <a:solidFill>
                  <a:schemeClr val="bg1"/>
                </a:solidFill>
                <a:latin typeface="Avenir" pitchFamily="50" charset="0"/>
              </a:rPr>
              <a:t>this</a:t>
            </a:r>
            <a:r>
              <a:rPr lang="nl-NL" sz="4400" b="0" dirty="0">
                <a:solidFill>
                  <a:schemeClr val="bg1"/>
                </a:solidFill>
                <a:latin typeface="Avenir" pitchFamily="50" charset="0"/>
              </a:rPr>
              <a:t> </a:t>
            </a:r>
            <a:r>
              <a:rPr lang="nl-NL" sz="4400" dirty="0">
                <a:solidFill>
                  <a:schemeClr val="bg1"/>
                </a:solidFill>
                <a:latin typeface="Avenir" pitchFamily="50" charset="0"/>
              </a:rPr>
              <a:t>workshop!</a:t>
            </a:r>
            <a:br>
              <a:rPr lang="nl-NL" sz="4400" dirty="0">
                <a:solidFill>
                  <a:schemeClr val="bg1"/>
                </a:solidFill>
                <a:latin typeface="Avenir" pitchFamily="50" charset="0"/>
              </a:rPr>
            </a:br>
            <a:br>
              <a:rPr lang="nl-NL" sz="4400" dirty="0">
                <a:solidFill>
                  <a:schemeClr val="bg1"/>
                </a:solidFill>
                <a:latin typeface="DINPro"/>
              </a:rPr>
            </a:br>
            <a:r>
              <a:rPr lang="nl-NL" sz="2800" b="0" dirty="0">
                <a:latin typeface="DINPro"/>
              </a:rPr>
              <a:t>For more information:</a:t>
            </a:r>
            <a:br>
              <a:rPr lang="nl-NL" sz="2800" b="0" dirty="0">
                <a:latin typeface="DINPro"/>
              </a:rPr>
            </a:br>
            <a:r>
              <a:rPr lang="nl-NL" sz="2800" b="0" dirty="0">
                <a:latin typeface="DIN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erkennenwaarderen@vu.nl</a:t>
            </a:r>
            <a:br>
              <a:rPr lang="nl-NL" sz="2800" b="0" dirty="0">
                <a:latin typeface="DINPro"/>
              </a:rPr>
            </a:br>
            <a:r>
              <a:rPr lang="nl-NL" sz="2800" b="0" dirty="0">
                <a:solidFill>
                  <a:schemeClr val="bg1"/>
                </a:solidFill>
                <a:latin typeface="DIN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https://vu.nl/en/medewerker/opleiding-ontwikkeling/teamscan-voor-vu-leidinggevenden</a:t>
            </a:r>
            <a:br>
              <a:rPr lang="nl-NL" sz="2800" b="0" dirty="0">
                <a:solidFill>
                  <a:schemeClr val="bg1"/>
                </a:solidFill>
                <a:latin typeface="DINPro"/>
              </a:rPr>
            </a:br>
            <a:r>
              <a:rPr lang="nl-NL" sz="2800" b="0" dirty="0">
                <a:latin typeface="DIN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https://vu.nl/nl/over-de-vu/meer-over/erkennen-en-waarderen</a:t>
            </a:r>
            <a:r>
              <a:rPr lang="nl-NL" sz="2800" b="0" dirty="0">
                <a:latin typeface="DINPro"/>
              </a:rPr>
              <a:t> </a:t>
            </a:r>
            <a:br>
              <a:rPr lang="nl-NL" sz="4400" dirty="0">
                <a:latin typeface="DINPro"/>
              </a:rPr>
            </a:br>
            <a:r>
              <a:rPr lang="nl-NL" sz="4400" dirty="0">
                <a:latin typeface="DINPro"/>
              </a:rPr>
              <a:t>			</a:t>
            </a:r>
            <a:r>
              <a:rPr lang="nl-NL" sz="4400" b="0" dirty="0">
                <a:latin typeface="DINPro"/>
              </a:rPr>
              <a:t> </a:t>
            </a:r>
            <a:br>
              <a:rPr lang="nl-NL" sz="4400" b="0" dirty="0">
                <a:latin typeface="DINPro"/>
              </a:rPr>
            </a:br>
            <a:r>
              <a:rPr lang="nl-NL" sz="4400" b="0" dirty="0">
                <a:latin typeface="DINPro"/>
              </a:rPr>
              <a:t>			</a:t>
            </a:r>
            <a:r>
              <a:rPr lang="nl-NL" sz="2800" b="0" dirty="0">
                <a:latin typeface="DINPro"/>
              </a:rPr>
              <a:t>For contact, </a:t>
            </a:r>
            <a:r>
              <a:rPr lang="nl-NL" sz="2800" b="0" dirty="0" err="1">
                <a:latin typeface="DINPro"/>
              </a:rPr>
              <a:t>questions</a:t>
            </a:r>
            <a:r>
              <a:rPr lang="nl-NL" sz="2800" b="0" dirty="0">
                <a:latin typeface="DINPro"/>
              </a:rPr>
              <a:t>, </a:t>
            </a:r>
            <a:r>
              <a:rPr lang="nl-NL" sz="2800" b="0" dirty="0" err="1">
                <a:latin typeface="DINPro"/>
              </a:rPr>
              <a:t>suggestions</a:t>
            </a:r>
            <a:r>
              <a:rPr lang="nl-NL" sz="2800" b="0" dirty="0">
                <a:latin typeface="DINPro"/>
              </a:rPr>
              <a:t>:</a:t>
            </a:r>
            <a:br>
              <a:rPr lang="nl-NL" sz="2800" b="0" dirty="0">
                <a:latin typeface="DINPro"/>
              </a:rPr>
            </a:br>
            <a:r>
              <a:rPr lang="nl-NL" sz="2800" b="0" dirty="0">
                <a:latin typeface="DINPro"/>
              </a:rPr>
              <a:t>			</a:t>
            </a:r>
            <a:r>
              <a:rPr lang="nl-NL" sz="2800" b="0" dirty="0">
                <a:solidFill>
                  <a:schemeClr val="bg1"/>
                </a:solidFill>
                <a:latin typeface="DINPr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m.verbree@vu.nl</a:t>
            </a:r>
            <a:br>
              <a:rPr lang="nl-NL" sz="2800" b="0" dirty="0">
                <a:latin typeface="DINPro"/>
              </a:rPr>
            </a:br>
            <a:r>
              <a:rPr lang="nl-NL" sz="2800" b="0" dirty="0">
                <a:latin typeface="DINPro"/>
              </a:rPr>
              <a:t>			b.r.walinga@vu.nl</a:t>
            </a:r>
            <a:br>
              <a:rPr lang="nl-NL" sz="4400" b="0" dirty="0">
                <a:solidFill>
                  <a:schemeClr val="bg1"/>
                </a:solidFill>
                <a:latin typeface="Avenir Roman" panose="02000503020000020003" pitchFamily="2" charset="0"/>
              </a:rPr>
            </a:br>
            <a:br>
              <a:rPr lang="nl-NL" sz="4400" b="0" dirty="0">
                <a:solidFill>
                  <a:srgbClr val="284857"/>
                </a:solidFill>
                <a:latin typeface="Avenir Roman" panose="02000503020000020003" pitchFamily="2" charset="0"/>
              </a:rPr>
            </a:br>
            <a:endParaRPr b="0" dirty="0">
              <a:solidFill>
                <a:srgbClr val="284857"/>
              </a:solidFill>
              <a:latin typeface="Avenir Roman" panose="02000503020000020003" pitchFamily="2" charset="0"/>
              <a:sym typeface="Verdana"/>
            </a:endParaRPr>
          </a:p>
        </p:txBody>
      </p:sp>
      <p:sp>
        <p:nvSpPr>
          <p:cNvPr id="139" name="Google Shape;139;p19"/>
          <p:cNvSpPr txBox="1">
            <a:spLocks noGrp="1"/>
          </p:cNvSpPr>
          <p:nvPr>
            <p:ph type="sldNum" idx="12"/>
          </p:nvPr>
        </p:nvSpPr>
        <p:spPr>
          <a:xfrm>
            <a:off x="8738394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nl-NL" kern="0"/>
              <a:pPr>
                <a:buClr>
                  <a:srgbClr val="000000"/>
                </a:buClr>
              </a:pPr>
              <a:t>16</a:t>
            </a:fld>
            <a:endParaRPr kern="0"/>
          </a:p>
        </p:txBody>
      </p:sp>
      <p:pic>
        <p:nvPicPr>
          <p:cNvPr id="2" name="Google Shape;140;p19">
            <a:extLst>
              <a:ext uri="{FF2B5EF4-FFF2-40B4-BE49-F238E27FC236}">
                <a16:creationId xmlns:a16="http://schemas.microsoft.com/office/drawing/2014/main" id="{A2C6A896-E7C5-84A4-3F82-083ADB33104C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-182981" y="4125686"/>
            <a:ext cx="3778342" cy="31006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CFB4264D-901A-CBC4-49A5-672170C877A7}"/>
              </a:ext>
            </a:extLst>
          </p:cNvPr>
          <p:cNvGrpSpPr/>
          <p:nvPr/>
        </p:nvGrpSpPr>
        <p:grpSpPr>
          <a:xfrm>
            <a:off x="3265048" y="6101006"/>
            <a:ext cx="8423183" cy="510690"/>
            <a:chOff x="1209675" y="6122192"/>
            <a:chExt cx="8423183" cy="510690"/>
          </a:xfrm>
        </p:grpSpPr>
        <p:pic>
          <p:nvPicPr>
            <p:cNvPr id="4" name="Picture 2" descr="Alleen vermeldingen tonen in Twitter - appletips">
              <a:extLst>
                <a:ext uri="{FF2B5EF4-FFF2-40B4-BE49-F238E27FC236}">
                  <a16:creationId xmlns:a16="http://schemas.microsoft.com/office/drawing/2014/main" id="{4C2A949E-3154-D69E-1CD4-120D46EB3A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675" y="6137582"/>
              <a:ext cx="495300" cy="495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AEC1411C-02E2-1318-8FFF-543FC15052BE}"/>
                </a:ext>
              </a:extLst>
            </p:cNvPr>
            <p:cNvSpPr txBox="1"/>
            <p:nvPr/>
          </p:nvSpPr>
          <p:spPr>
            <a:xfrm>
              <a:off x="1790699" y="6231344"/>
              <a:ext cx="16383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nl-NL" sz="1200" b="1" kern="0" dirty="0">
                  <a:solidFill>
                    <a:srgbClr val="284857"/>
                  </a:solidFill>
                  <a:latin typeface="Avenir Book" panose="020B0503020203020204" pitchFamily="34" charset="-78"/>
                  <a:ea typeface="Verdana" panose="020B0604030504040204" pitchFamily="34" charset="0"/>
                  <a:cs typeface="Avenir Book" panose="020B0503020203020204" pitchFamily="34" charset="-78"/>
                  <a:sym typeface="Arial"/>
                </a:rPr>
                <a:t>@RecogRewards</a:t>
              </a: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0E6EA483-EA96-4FB3-3525-2DC8EF38AA0C}"/>
                </a:ext>
              </a:extLst>
            </p:cNvPr>
            <p:cNvSpPr txBox="1"/>
            <p:nvPr/>
          </p:nvSpPr>
          <p:spPr>
            <a:xfrm>
              <a:off x="3207847" y="6231343"/>
              <a:ext cx="20288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nl-NL" sz="1200" b="1" kern="0" dirty="0">
                  <a:solidFill>
                    <a:srgbClr val="284857"/>
                  </a:solidFill>
                  <a:latin typeface="Avenir Book" panose="020B0503020203020204" pitchFamily="34" charset="-78"/>
                  <a:ea typeface="Verdana" panose="020B0604030504040204" pitchFamily="34" charset="0"/>
                  <a:cs typeface="Avenir Book" panose="020B0503020203020204" pitchFamily="34" charset="-78"/>
                  <a:sym typeface="Arial"/>
                </a:rPr>
                <a:t>#RecognitionRewards</a:t>
              </a:r>
            </a:p>
          </p:txBody>
        </p:sp>
        <p:pic>
          <p:nvPicPr>
            <p:cNvPr id="15" name="Picture 4" descr="Download Linkedin icoon voor in je email handtekening (Gmail of Outlook) -  Webredactie blog | Gerben G van Dijk">
              <a:extLst>
                <a:ext uri="{FF2B5EF4-FFF2-40B4-BE49-F238E27FC236}">
                  <a16:creationId xmlns:a16="http://schemas.microsoft.com/office/drawing/2014/main" id="{EF2B8211-766C-2F93-8B83-757A0C97D3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530" y="6122192"/>
              <a:ext cx="495300" cy="495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43C5577-08FF-05F6-145E-6868A0C27975}"/>
                </a:ext>
              </a:extLst>
            </p:cNvPr>
            <p:cNvSpPr txBox="1"/>
            <p:nvPr/>
          </p:nvSpPr>
          <p:spPr>
            <a:xfrm>
              <a:off x="7399830" y="6231343"/>
              <a:ext cx="22330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nl-NL" sz="1200" b="1" kern="0" dirty="0" err="1">
                  <a:solidFill>
                    <a:srgbClr val="284857"/>
                  </a:solidFill>
                  <a:latin typeface="Avenir Book" panose="020B0503020203020204" pitchFamily="34" charset="-78"/>
                  <a:ea typeface="Verdana" panose="020B0604030504040204" pitchFamily="34" charset="0"/>
                  <a:cs typeface="Avenir Book" panose="020B0503020203020204" pitchFamily="34" charset="-78"/>
                  <a:sym typeface="Arial"/>
                </a:rPr>
                <a:t>Recognition</a:t>
              </a:r>
              <a:r>
                <a:rPr lang="nl-NL" sz="1200" b="1" kern="0" dirty="0">
                  <a:solidFill>
                    <a:srgbClr val="284857"/>
                  </a:solidFill>
                  <a:latin typeface="Avenir Book" panose="020B0503020203020204" pitchFamily="34" charset="-78"/>
                  <a:ea typeface="Verdana" panose="020B0604030504040204" pitchFamily="34" charset="0"/>
                  <a:cs typeface="Avenir Book" panose="020B0503020203020204" pitchFamily="34" charset="-78"/>
                  <a:sym typeface="Arial"/>
                </a:rPr>
                <a:t> &amp; </a:t>
              </a:r>
              <a:r>
                <a:rPr lang="nl-NL" sz="1200" b="1" kern="0" dirty="0" err="1">
                  <a:solidFill>
                    <a:srgbClr val="284857"/>
                  </a:solidFill>
                  <a:latin typeface="Avenir Book" panose="020B0503020203020204" pitchFamily="34" charset="-78"/>
                  <a:ea typeface="Verdana" panose="020B0604030504040204" pitchFamily="34" charset="0"/>
                  <a:cs typeface="Avenir Book" panose="020B0503020203020204" pitchFamily="34" charset="-78"/>
                  <a:sym typeface="Arial"/>
                </a:rPr>
                <a:t>Rewards</a:t>
              </a:r>
              <a:endParaRPr lang="nl-NL" sz="1200" b="1" kern="0" dirty="0">
                <a:solidFill>
                  <a:srgbClr val="284857"/>
                </a:solidFill>
                <a:latin typeface="Avenir Book" panose="020B0503020203020204" pitchFamily="34" charset="-78"/>
                <a:ea typeface="Verdana" panose="020B0604030504040204" pitchFamily="34" charset="0"/>
                <a:cs typeface="Avenir Book" panose="020B0503020203020204" pitchFamily="34" charset="-78"/>
                <a:sym typeface="Arial"/>
              </a:endParaRP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60A81502-3543-9FFC-1CD3-E97096A1CDB1}"/>
                </a:ext>
              </a:extLst>
            </p:cNvPr>
            <p:cNvSpPr txBox="1"/>
            <p:nvPr/>
          </p:nvSpPr>
          <p:spPr>
            <a:xfrm>
              <a:off x="4954988" y="6230848"/>
              <a:ext cx="20288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nl-NL" sz="1200" b="1" kern="0" dirty="0">
                  <a:solidFill>
                    <a:srgbClr val="284857"/>
                  </a:solidFill>
                  <a:latin typeface="Avenir Book" panose="020B0503020203020204" pitchFamily="34" charset="-78"/>
                  <a:ea typeface="Verdana" panose="020B0604030504040204" pitchFamily="34" charset="0"/>
                  <a:cs typeface="Avenir Book" panose="020B0503020203020204" pitchFamily="34" charset="-78"/>
                  <a:sym typeface="Arial"/>
                </a:rPr>
                <a:t>#ErkennenWaarderen</a:t>
              </a: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77B0A911-F831-3A4B-8A9F-94400B1264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113" y="2136775"/>
            <a:ext cx="5422463" cy="3819525"/>
          </a:xfrm>
        </p:spPr>
        <p:txBody>
          <a:bodyPr/>
          <a:lstStyle/>
          <a:p>
            <a:pPr marL="0" indent="0">
              <a:buNone/>
            </a:pPr>
            <a:r>
              <a:rPr lang="nl-NL" sz="3600" dirty="0" err="1"/>
              <a:t>What</a:t>
            </a:r>
            <a:r>
              <a:rPr lang="nl-NL" sz="3600" dirty="0"/>
              <a:t> do we </a:t>
            </a:r>
            <a:r>
              <a:rPr lang="nl-NL" sz="3600" dirty="0" err="1"/>
              <a:t>bring</a:t>
            </a:r>
            <a:r>
              <a:rPr lang="nl-NL" sz="3600" dirty="0"/>
              <a:t> </a:t>
            </a:r>
            <a:r>
              <a:rPr lang="nl-NL" sz="3600" dirty="0" err="1"/>
              <a:t>today</a:t>
            </a:r>
            <a:r>
              <a:rPr lang="nl-NL" sz="36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Explore</a:t>
            </a:r>
            <a:r>
              <a:rPr lang="nl-NL" sz="2400" dirty="0"/>
              <a:t> </a:t>
            </a:r>
            <a:r>
              <a:rPr lang="nl-NL" sz="2400" dirty="0" err="1"/>
              <a:t>leadership</a:t>
            </a:r>
            <a:r>
              <a:rPr lang="nl-NL" sz="2400" dirty="0"/>
              <a:t> versus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Show </a:t>
            </a:r>
            <a:r>
              <a:rPr lang="nl-NL" sz="2400" dirty="0" err="1"/>
              <a:t>our</a:t>
            </a:r>
            <a:r>
              <a:rPr lang="nl-NL" sz="2400" dirty="0"/>
              <a:t> </a:t>
            </a:r>
            <a:r>
              <a:rPr lang="nl-NL" sz="2400" dirty="0" err="1"/>
              <a:t>values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bring</a:t>
            </a:r>
            <a:r>
              <a:rPr lang="nl-NL" sz="2400" dirty="0"/>
              <a:t> </a:t>
            </a:r>
            <a:r>
              <a:rPr lang="nl-NL" sz="2400" dirty="0" err="1"/>
              <a:t>leadership</a:t>
            </a:r>
            <a:r>
              <a:rPr lang="nl-NL" sz="2400" dirty="0"/>
              <a:t> and teamwork </a:t>
            </a:r>
            <a:r>
              <a:rPr lang="nl-NL" sz="2400" dirty="0" err="1"/>
              <a:t>into</a:t>
            </a:r>
            <a:r>
              <a:rPr lang="nl-NL" sz="2400" dirty="0"/>
              <a:t> </a:t>
            </a:r>
            <a:r>
              <a:rPr lang="nl-NL" sz="2400" dirty="0" err="1"/>
              <a:t>practice</a:t>
            </a: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Tell </a:t>
            </a:r>
            <a:r>
              <a:rPr lang="nl-NL" sz="2400" dirty="0" err="1"/>
              <a:t>about</a:t>
            </a:r>
            <a:r>
              <a:rPr lang="nl-NL" sz="2400" dirty="0"/>
              <a:t> </a:t>
            </a:r>
            <a:r>
              <a:rPr lang="nl-NL" sz="2400" dirty="0" err="1"/>
              <a:t>some</a:t>
            </a:r>
            <a:r>
              <a:rPr lang="nl-NL" sz="2400" dirty="0"/>
              <a:t> practical tools </a:t>
            </a:r>
            <a:r>
              <a:rPr lang="nl-NL" sz="2400" dirty="0" err="1"/>
              <a:t>to</a:t>
            </a:r>
            <a:r>
              <a:rPr lang="nl-NL" sz="2400" dirty="0"/>
              <a:t> support management </a:t>
            </a:r>
            <a:r>
              <a:rPr lang="nl-NL" sz="2400" dirty="0" err="1"/>
              <a:t>tasks</a:t>
            </a:r>
            <a:endParaRPr lang="nl-NL" sz="2400" dirty="0"/>
          </a:p>
          <a:p>
            <a:pPr lvl="1"/>
            <a:endParaRPr lang="nl-NL" dirty="0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5FA7C1DF-522F-994D-99EE-64E04B7860C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/>
          <a:srcRect t="20981" b="20981"/>
          <a:stretch/>
        </p:blipFill>
        <p:spPr/>
      </p:pic>
    </p:spTree>
    <p:extLst>
      <p:ext uri="{BB962C8B-B14F-4D97-AF65-F5344CB8AC3E}">
        <p14:creationId xmlns:p14="http://schemas.microsoft.com/office/powerpoint/2010/main" val="1403678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9B9E5F-33DA-D73F-98A4-681EA060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374991"/>
            <a:ext cx="3593167" cy="934817"/>
          </a:xfrm>
        </p:spPr>
        <p:txBody>
          <a:bodyPr/>
          <a:lstStyle/>
          <a:p>
            <a:r>
              <a:rPr lang="nl-NL" sz="3600" dirty="0" err="1"/>
              <a:t>Why</a:t>
            </a:r>
            <a:r>
              <a:rPr lang="nl-NL" sz="3600" dirty="0"/>
              <a:t> </a:t>
            </a:r>
            <a:r>
              <a:rPr lang="nl-NL" sz="3600" dirty="0" err="1"/>
              <a:t>leadership</a:t>
            </a:r>
            <a:r>
              <a:rPr lang="nl-NL" sz="3600" dirty="0"/>
              <a:t>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9F18FA-C363-83A7-22D8-93F5E5504B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5924" y="1685925"/>
            <a:ext cx="8423275" cy="4273550"/>
          </a:xfrm>
        </p:spPr>
        <p:txBody>
          <a:bodyPr/>
          <a:lstStyle/>
          <a:p>
            <a:pPr algn="l"/>
            <a:r>
              <a:rPr lang="en-US" sz="3200" b="0" i="0" u="none" strike="noStrike" baseline="0" dirty="0">
                <a:latin typeface="DINPro"/>
              </a:rPr>
              <a:t>To ensure an </a:t>
            </a:r>
            <a:r>
              <a:rPr lang="en-US" sz="3200" b="1" i="0" u="none" strike="noStrike" baseline="0" dirty="0">
                <a:latin typeface="DINPro"/>
              </a:rPr>
              <a:t>academic culture </a:t>
            </a:r>
          </a:p>
          <a:p>
            <a:pPr algn="l"/>
            <a:r>
              <a:rPr lang="en-US" sz="3200" b="0" i="0" u="none" strike="noStrike" baseline="0" dirty="0">
                <a:latin typeface="DINPro"/>
              </a:rPr>
              <a:t>in which joint responsibility is taken for healthy group dynamics, talent development, social safety and inclusiveness, </a:t>
            </a:r>
          </a:p>
          <a:p>
            <a:pPr algn="l"/>
            <a:r>
              <a:rPr lang="en-US" sz="3200" b="1" i="0" u="none" strike="noStrike" baseline="0" dirty="0">
                <a:latin typeface="DINPro"/>
              </a:rPr>
              <a:t>leadership and team</a:t>
            </a:r>
            <a:r>
              <a:rPr lang="en-US" sz="3200" b="1" dirty="0">
                <a:latin typeface="DINPro"/>
              </a:rPr>
              <a:t>work</a:t>
            </a:r>
            <a:r>
              <a:rPr lang="en-US" sz="3200" b="1" i="0" u="none" strike="noStrike" baseline="0" dirty="0">
                <a:latin typeface="DINPro"/>
              </a:rPr>
              <a:t> </a:t>
            </a:r>
            <a:r>
              <a:rPr lang="en-US" sz="3200" b="0" i="0" u="none" strike="noStrike" baseline="0" dirty="0">
                <a:latin typeface="DINPro"/>
              </a:rPr>
              <a:t>are </a:t>
            </a:r>
            <a:r>
              <a:rPr lang="nl-NL" sz="3200" b="0" i="0" u="none" strike="noStrike" baseline="0" dirty="0" err="1">
                <a:latin typeface="DINPro"/>
              </a:rPr>
              <a:t>crucial</a:t>
            </a:r>
            <a:r>
              <a:rPr lang="nl-NL" sz="3200" b="0" i="0" u="none" strike="noStrike" baseline="0" dirty="0">
                <a:latin typeface="DINPro"/>
              </a:rPr>
              <a:t>.</a:t>
            </a:r>
            <a:endParaRPr lang="nl-NL" sz="32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D855845-48E0-0615-1E8B-B8B130AE337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t>How does leadership become everyone’s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DINPro" pitchFamily="2" charset="0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941F995-916A-B0AD-A07A-6482567F2E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C1E0B-154D-844F-9C3C-CB8827A7EAB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t> 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DINPr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77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9B9E5F-33DA-D73F-98A4-681EA060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374991"/>
            <a:ext cx="10336167" cy="934817"/>
          </a:xfrm>
        </p:spPr>
        <p:txBody>
          <a:bodyPr/>
          <a:lstStyle/>
          <a:p>
            <a:r>
              <a:rPr lang="nl-NL" sz="3600" dirty="0"/>
              <a:t>How we </a:t>
            </a:r>
            <a:r>
              <a:rPr lang="nl-NL" sz="3600" dirty="0" err="1"/>
              <a:t>conceptualize</a:t>
            </a:r>
            <a:r>
              <a:rPr lang="nl-NL" sz="3600" dirty="0"/>
              <a:t> </a:t>
            </a:r>
            <a:r>
              <a:rPr lang="nl-NL" sz="3600" dirty="0" err="1"/>
              <a:t>leadership</a:t>
            </a:r>
            <a:r>
              <a:rPr lang="nl-NL" sz="3600" dirty="0"/>
              <a:t> </a:t>
            </a:r>
            <a:r>
              <a:rPr lang="nl-NL" sz="3600" dirty="0" err="1"/>
              <a:t>and</a:t>
            </a:r>
            <a:r>
              <a:rPr lang="nl-NL" sz="3600" dirty="0"/>
              <a:t> management?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9F18FA-C363-83A7-22D8-93F5E5504B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2720" y="1452880"/>
            <a:ext cx="10099039" cy="5252720"/>
          </a:xfrm>
        </p:spPr>
        <p:txBody>
          <a:bodyPr/>
          <a:lstStyle/>
          <a:p>
            <a:pPr algn="l"/>
            <a:r>
              <a:rPr lang="en-US" sz="2800" b="0" i="0" u="none" strike="noStrike" baseline="0" dirty="0">
                <a:latin typeface="DINPro"/>
              </a:rPr>
              <a:t>Leadership and management are often used interchangeably.</a:t>
            </a:r>
          </a:p>
          <a:p>
            <a:pPr algn="l"/>
            <a:r>
              <a:rPr lang="en-US" sz="2800" b="0" i="0" u="none" strike="noStrike" baseline="0" dirty="0">
                <a:latin typeface="DINPro"/>
              </a:rPr>
              <a:t>While we do think the distinction is important:</a:t>
            </a:r>
          </a:p>
          <a:p>
            <a:pPr algn="l"/>
            <a:endParaRPr lang="en-US" sz="2800" b="0" i="0" u="none" strike="noStrike" baseline="0" dirty="0">
              <a:latin typeface="DINPro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u="none" strike="noStrike" baseline="0" dirty="0">
                <a:latin typeface="DINPro"/>
              </a:rPr>
              <a:t>Management</a:t>
            </a:r>
            <a:r>
              <a:rPr lang="en-US" b="0" i="0" u="none" strike="noStrike" baseline="0" dirty="0">
                <a:latin typeface="DINPro"/>
              </a:rPr>
              <a:t> is your hierarchical responsibility for managing</a:t>
            </a:r>
          </a:p>
          <a:p>
            <a:pPr algn="l"/>
            <a:r>
              <a:rPr lang="nl-NL" b="0" i="0" u="none" strike="noStrike" baseline="0" dirty="0" err="1">
                <a:latin typeface="DINPro"/>
              </a:rPr>
              <a:t>your</a:t>
            </a:r>
            <a:r>
              <a:rPr lang="nl-NL" b="0" i="0" u="none" strike="noStrike" baseline="0" dirty="0">
                <a:latin typeface="DINPro"/>
              </a:rPr>
              <a:t> </a:t>
            </a:r>
            <a:r>
              <a:rPr lang="nl-NL" b="0" i="0" u="none" strike="noStrike" baseline="0" dirty="0" err="1">
                <a:latin typeface="DINPro"/>
              </a:rPr>
              <a:t>colleagues</a:t>
            </a:r>
            <a:endParaRPr lang="nl-NL" dirty="0">
              <a:latin typeface="DINPro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u="none" strike="noStrike" baseline="0" dirty="0">
                <a:latin typeface="DINPro"/>
              </a:rPr>
              <a:t>Leadership</a:t>
            </a:r>
            <a:r>
              <a:rPr lang="en-US" b="0" i="0" u="none" strike="noStrike" baseline="0" dirty="0">
                <a:latin typeface="DINPro"/>
              </a:rPr>
              <a:t> is your individual responsibility to proactively</a:t>
            </a:r>
          </a:p>
          <a:p>
            <a:pPr algn="l"/>
            <a:r>
              <a:rPr lang="en-US" b="0" i="0" u="none" strike="noStrike" baseline="0" dirty="0">
                <a:latin typeface="DINPro"/>
              </a:rPr>
              <a:t>contribute to working well with your colleagues to </a:t>
            </a:r>
            <a:r>
              <a:rPr lang="en-US" b="0" i="0" u="none" strike="noStrike" baseline="0" dirty="0" err="1">
                <a:latin typeface="DINPro"/>
              </a:rPr>
              <a:t>realise</a:t>
            </a:r>
            <a:endParaRPr lang="en-US" b="0" i="0" u="none" strike="noStrike" baseline="0" dirty="0">
              <a:latin typeface="DINPro"/>
            </a:endParaRPr>
          </a:p>
          <a:p>
            <a:pPr algn="l"/>
            <a:r>
              <a:rPr lang="nl-NL" b="0" i="0" u="none" strike="noStrike" baseline="0" dirty="0" err="1">
                <a:latin typeface="DINPro"/>
              </a:rPr>
              <a:t>the</a:t>
            </a:r>
            <a:r>
              <a:rPr lang="nl-NL" b="0" i="0" u="none" strike="noStrike" baseline="0" dirty="0">
                <a:latin typeface="DINPro"/>
              </a:rPr>
              <a:t> </a:t>
            </a:r>
            <a:r>
              <a:rPr lang="nl-NL" b="0" i="0" u="none" strike="noStrike" baseline="0" dirty="0" err="1">
                <a:latin typeface="DINPro"/>
              </a:rPr>
              <a:t>collective</a:t>
            </a:r>
            <a:r>
              <a:rPr lang="nl-NL" b="0" i="0" u="none" strike="noStrike" baseline="0" dirty="0">
                <a:latin typeface="DINPro"/>
              </a:rPr>
              <a:t> </a:t>
            </a:r>
            <a:r>
              <a:rPr lang="nl-NL" b="0" i="0" u="none" strike="noStrike" baseline="0" dirty="0" err="1">
                <a:latin typeface="DINPro"/>
              </a:rPr>
              <a:t>ambition</a:t>
            </a:r>
            <a:endParaRPr lang="nl-NL" b="0" i="0" u="none" strike="noStrike" baseline="0" dirty="0">
              <a:latin typeface="DINPro"/>
            </a:endParaRPr>
          </a:p>
          <a:p>
            <a:pPr algn="l"/>
            <a:endParaRPr lang="nl-NL" sz="2800" dirty="0">
              <a:latin typeface="DINPro"/>
            </a:endParaRPr>
          </a:p>
          <a:p>
            <a:r>
              <a:rPr lang="nl-NL" sz="2800" dirty="0" err="1">
                <a:latin typeface="DINPro"/>
              </a:rPr>
              <a:t>So</a:t>
            </a:r>
            <a:r>
              <a:rPr lang="nl-NL" sz="2800" dirty="0">
                <a:latin typeface="DINPro"/>
              </a:rPr>
              <a:t>, </a:t>
            </a:r>
            <a:r>
              <a:rPr lang="nl-NL" sz="2800" dirty="0" err="1">
                <a:latin typeface="DINPro"/>
              </a:rPr>
              <a:t>leadership</a:t>
            </a:r>
            <a:r>
              <a:rPr lang="nl-NL" sz="2800" dirty="0">
                <a:latin typeface="DINPro"/>
              </a:rPr>
              <a:t> is </a:t>
            </a:r>
            <a:r>
              <a:rPr lang="nl-NL" sz="2800" dirty="0" err="1">
                <a:latin typeface="DINPro"/>
              </a:rPr>
              <a:t>an</a:t>
            </a:r>
            <a:r>
              <a:rPr lang="nl-NL" sz="2800" dirty="0">
                <a:latin typeface="DINPro"/>
              </a:rPr>
              <a:t> attitude </a:t>
            </a:r>
            <a:r>
              <a:rPr lang="nl-NL" sz="2800" dirty="0" err="1">
                <a:latin typeface="DINPro"/>
              </a:rPr>
              <a:t>and</a:t>
            </a:r>
            <a:r>
              <a:rPr lang="nl-NL" sz="2800" dirty="0">
                <a:latin typeface="DINPro"/>
              </a:rPr>
              <a:t> </a:t>
            </a:r>
            <a:r>
              <a:rPr lang="nl-NL" sz="2800" dirty="0" err="1">
                <a:latin typeface="DINPro"/>
              </a:rPr>
              <a:t>behaviour</a:t>
            </a:r>
            <a:r>
              <a:rPr lang="nl-NL" sz="2800" dirty="0">
                <a:latin typeface="DINPro"/>
              </a:rPr>
              <a:t>, </a:t>
            </a:r>
            <a:r>
              <a:rPr lang="nl-NL" sz="2800" dirty="0" err="1">
                <a:latin typeface="DINPro"/>
              </a:rPr>
              <a:t>while</a:t>
            </a:r>
            <a:r>
              <a:rPr lang="nl-NL" sz="2800" dirty="0">
                <a:latin typeface="DINPro"/>
              </a:rPr>
              <a:t> management is a </a:t>
            </a:r>
            <a:r>
              <a:rPr lang="nl-NL" sz="2800" dirty="0" err="1">
                <a:latin typeface="DINPro"/>
              </a:rPr>
              <a:t>functional</a:t>
            </a:r>
            <a:r>
              <a:rPr lang="nl-NL" sz="2800" dirty="0">
                <a:latin typeface="DINPro"/>
              </a:rPr>
              <a:t> </a:t>
            </a:r>
            <a:r>
              <a:rPr lang="nl-NL" sz="2800" dirty="0" err="1">
                <a:latin typeface="DINPro"/>
              </a:rPr>
              <a:t>role</a:t>
            </a:r>
            <a:r>
              <a:rPr lang="nl-NL" sz="2800" dirty="0">
                <a:latin typeface="DINPro"/>
              </a:rPr>
              <a:t>. </a:t>
            </a:r>
            <a:endParaRPr lang="nl-NL" sz="2800" dirty="0"/>
          </a:p>
          <a:p>
            <a:pPr algn="l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D855845-48E0-0615-1E8B-B8B130AE337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t>How does leadership become everyone’s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DINPro" pitchFamily="2" charset="0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941F995-916A-B0AD-A07A-6482567F2E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C1E0B-154D-844F-9C3C-CB8827A7EAB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t> 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DINPr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648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9B9E5F-33DA-D73F-98A4-681EA060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374991"/>
            <a:ext cx="4020144" cy="934817"/>
          </a:xfrm>
        </p:spPr>
        <p:txBody>
          <a:bodyPr/>
          <a:lstStyle/>
          <a:p>
            <a:r>
              <a:rPr lang="nl-NL" sz="3600" dirty="0" err="1"/>
              <a:t>Leadership</a:t>
            </a:r>
            <a:r>
              <a:rPr lang="nl-NL" sz="3600" dirty="0"/>
              <a:t> </a:t>
            </a:r>
            <a:r>
              <a:rPr lang="nl-NL" sz="3600" dirty="0" err="1"/>
              <a:t>aspects</a:t>
            </a:r>
            <a:endParaRPr lang="nl-NL" sz="36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9F18FA-C363-83A7-22D8-93F5E5504B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3360" y="1412240"/>
            <a:ext cx="10259379" cy="5201920"/>
          </a:xfrm>
        </p:spPr>
        <p:txBody>
          <a:bodyPr/>
          <a:lstStyle/>
          <a:p>
            <a:pPr algn="l"/>
            <a:r>
              <a:rPr lang="en-US" sz="2800" b="0" i="0" u="none" strike="noStrike" baseline="0" dirty="0">
                <a:latin typeface="DINPro"/>
              </a:rPr>
              <a:t>Leadership </a:t>
            </a:r>
            <a:r>
              <a:rPr lang="en-US" sz="2800" dirty="0">
                <a:latin typeface="DINPro"/>
              </a:rPr>
              <a:t>has different aspects:</a:t>
            </a:r>
            <a:endParaRPr lang="en-US" sz="2800" b="0" i="0" u="none" strike="noStrike" baseline="0" dirty="0">
              <a:latin typeface="DINPro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b="0" i="0" u="none" strike="noStrike" baseline="0" dirty="0">
                <a:latin typeface="DINPro"/>
              </a:rPr>
              <a:t>Personal </a:t>
            </a:r>
            <a:r>
              <a:rPr lang="nl-NL" b="0" i="0" u="none" strike="noStrike" baseline="0" dirty="0" err="1">
                <a:latin typeface="DINPro"/>
              </a:rPr>
              <a:t>leadership</a:t>
            </a:r>
            <a:endParaRPr lang="nl-NL" b="0" i="0" u="none" strike="noStrike" baseline="0" dirty="0">
              <a:latin typeface="DINPro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dirty="0">
                <a:latin typeface="DINPro"/>
              </a:rPr>
              <a:t>Teamwork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b="0" i="0" u="none" strike="noStrike" baseline="0" dirty="0" err="1">
                <a:latin typeface="DINPro"/>
              </a:rPr>
              <a:t>Academic</a:t>
            </a:r>
            <a:r>
              <a:rPr lang="nl-NL" dirty="0">
                <a:latin typeface="DINPro"/>
              </a:rPr>
              <a:t> / professional</a:t>
            </a:r>
            <a:r>
              <a:rPr lang="nl-NL" b="0" i="0" u="none" strike="noStrike" baseline="0" dirty="0">
                <a:latin typeface="DINPro"/>
              </a:rPr>
              <a:t> </a:t>
            </a:r>
            <a:r>
              <a:rPr lang="nl-NL" b="0" i="0" u="none" strike="noStrike" baseline="0" dirty="0" err="1">
                <a:latin typeface="DINPro"/>
              </a:rPr>
              <a:t>leadership</a:t>
            </a:r>
            <a:endParaRPr lang="nl-NL" b="0" i="0" u="none" strike="noStrike" baseline="0" dirty="0">
              <a:latin typeface="DINPro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l-NL" sz="2000" dirty="0">
              <a:latin typeface="DINPro"/>
            </a:endParaRPr>
          </a:p>
          <a:p>
            <a:r>
              <a:rPr lang="en-US" sz="2800" dirty="0">
                <a:latin typeface="DINPro"/>
              </a:rPr>
              <a:t>Every academic/professional is expected to invest in development in these aspects of leadership. </a:t>
            </a:r>
          </a:p>
          <a:p>
            <a:r>
              <a:rPr lang="en-US" sz="2800" dirty="0">
                <a:latin typeface="DINPro"/>
              </a:rPr>
              <a:t>As an academic/professional becomes more senior, we expect a greater contribution to the </a:t>
            </a:r>
            <a:r>
              <a:rPr lang="en-US" sz="2800" dirty="0" err="1">
                <a:latin typeface="DINPro"/>
              </a:rPr>
              <a:t>organisation</a:t>
            </a:r>
            <a:r>
              <a:rPr lang="en-US" sz="2800" dirty="0">
                <a:latin typeface="DINPro"/>
              </a:rPr>
              <a:t> and to the scientific discipline or in society.</a:t>
            </a:r>
            <a:endParaRPr lang="nl-NL" sz="2800" dirty="0">
              <a:latin typeface="DINPro"/>
            </a:endParaRPr>
          </a:p>
          <a:p>
            <a:pPr algn="l"/>
            <a:r>
              <a:rPr lang="nl-NL" sz="2800" b="0" i="0" u="none" strike="noStrike" baseline="0" dirty="0">
                <a:latin typeface="DINPro"/>
                <a:sym typeface="Wingdings" panose="05000000000000000000" pitchFamily="2" charset="2"/>
              </a:rPr>
              <a:t> ART OF ENGAGEMENT = </a:t>
            </a:r>
            <a:r>
              <a:rPr lang="nl-NL" sz="2800" b="0" i="0" u="none" strike="noStrike" baseline="0" dirty="0" err="1">
                <a:latin typeface="DINPro"/>
                <a:sym typeface="Wingdings" panose="05000000000000000000" pitchFamily="2" charset="2"/>
              </a:rPr>
              <a:t>underlying</a:t>
            </a:r>
            <a:r>
              <a:rPr lang="nl-NL" sz="2800" b="0" i="0" u="none" strike="noStrike" baseline="0" dirty="0">
                <a:latin typeface="DINPro"/>
                <a:sym typeface="Wingdings" panose="05000000000000000000" pitchFamily="2" charset="2"/>
              </a:rPr>
              <a:t> </a:t>
            </a:r>
            <a:r>
              <a:rPr lang="nl-NL" sz="2800" b="0" i="0" u="none" strike="noStrike" baseline="0" dirty="0" err="1">
                <a:latin typeface="DINPro"/>
                <a:sym typeface="Wingdings" panose="05000000000000000000" pitchFamily="2" charset="2"/>
              </a:rPr>
              <a:t>values</a:t>
            </a:r>
            <a:r>
              <a:rPr lang="nl-NL" sz="2800" b="0" i="0" u="none" strike="noStrike" baseline="0" dirty="0">
                <a:latin typeface="DINPro"/>
                <a:sym typeface="Wingdings" panose="05000000000000000000" pitchFamily="2" charset="2"/>
              </a:rPr>
              <a:t> of </a:t>
            </a:r>
            <a:r>
              <a:rPr lang="nl-NL" sz="2800" b="0" i="0" u="none" strike="noStrike" baseline="0" dirty="0" err="1">
                <a:latin typeface="DINPro"/>
                <a:sym typeface="Wingdings" panose="05000000000000000000" pitchFamily="2" charset="2"/>
              </a:rPr>
              <a:t>leadership</a:t>
            </a:r>
            <a:endParaRPr lang="nl-NL" sz="2800" b="0" i="0" u="none" strike="noStrike" baseline="0" dirty="0">
              <a:latin typeface="DINPro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l-NL" sz="1800" dirty="0">
              <a:latin typeface="DINPro"/>
            </a:endParaRPr>
          </a:p>
          <a:p>
            <a:pPr algn="l"/>
            <a:endParaRPr lang="nl-NL" sz="1800" b="0" i="0" u="none" strike="noStrike" baseline="0" dirty="0">
              <a:latin typeface="DINPro"/>
            </a:endParaRPr>
          </a:p>
          <a:p>
            <a:pPr algn="l"/>
            <a:endParaRPr lang="nl-NL" sz="1800" dirty="0">
              <a:latin typeface="DINPro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D855845-48E0-0615-1E8B-B8B130AE337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t>How does leadership become everyone’s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DINPro" pitchFamily="2" charset="0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941F995-916A-B0AD-A07A-6482567F2E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C1E0B-154D-844F-9C3C-CB8827A7EAB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t> 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DINPr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77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7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afbeelding 3">
            <a:extLst>
              <a:ext uri="{FF2B5EF4-FFF2-40B4-BE49-F238E27FC236}">
                <a16:creationId xmlns:a16="http://schemas.microsoft.com/office/drawing/2014/main" id="{C74F996E-3A8D-193A-12C3-1CCBDBDD3D9D}"/>
              </a:ext>
            </a:extLst>
          </p:cNvPr>
          <p:cNvGraphicFramePr>
            <a:graphicFrameLocks noGrp="1" noChangeAspect="1"/>
          </p:cNvGraphicFramePr>
          <p:nvPr>
            <p:ph type="pic" sz="quarter" idx="10"/>
            <p:extLst>
              <p:ext uri="{D42A27DB-BD31-4B8C-83A1-F6EECF244321}">
                <p14:modId xmlns:p14="http://schemas.microsoft.com/office/powerpoint/2010/main" val="3279010760"/>
              </p:ext>
            </p:extLst>
          </p:nvPr>
        </p:nvGraphicFramePr>
        <p:xfrm>
          <a:off x="0" y="0"/>
          <a:ext cx="48482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320212" imgH="6110852" progId="Acrobat.Document.DC">
                  <p:embed/>
                </p:oleObj>
              </mc:Choice>
              <mc:Fallback>
                <p:oleObj name="Acrobat Document" r:id="rId3" imgW="4320212" imgH="611085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4848225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B03D05EC-E5F1-597C-98EF-59A697B8103A}"/>
              </a:ext>
            </a:extLst>
          </p:cNvPr>
          <p:cNvSpPr txBox="1"/>
          <p:nvPr/>
        </p:nvSpPr>
        <p:spPr>
          <a:xfrm>
            <a:off x="5066029" y="375921"/>
            <a:ext cx="7412039" cy="6348412"/>
          </a:xfrm>
          <a:prstGeom prst="rect">
            <a:avLst/>
          </a:prstGeom>
          <a:noFill/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square" lIns="360000" tIns="360000" rIns="360000" bIns="360000" rtlCol="0">
            <a:noAutofit/>
          </a:bodyPr>
          <a:lstStyle/>
          <a:p>
            <a:pPr algn="l"/>
            <a:r>
              <a:rPr lang="nl-NL" sz="3600" b="1" dirty="0">
                <a:solidFill>
                  <a:schemeClr val="bg2"/>
                </a:solidFill>
              </a:rPr>
              <a:t>Art of Engagement </a:t>
            </a:r>
          </a:p>
          <a:p>
            <a:pPr algn="l"/>
            <a:endParaRPr lang="nl-NL" sz="1400" b="1" dirty="0">
              <a:solidFill>
                <a:schemeClr val="bg2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nl-NL" sz="3600" dirty="0">
              <a:solidFill>
                <a:schemeClr val="bg2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3600" dirty="0" err="1">
                <a:solidFill>
                  <a:schemeClr val="bg2"/>
                </a:solidFill>
              </a:rPr>
              <a:t>What</a:t>
            </a:r>
            <a:r>
              <a:rPr lang="nl-NL" sz="3600" dirty="0">
                <a:solidFill>
                  <a:schemeClr val="bg2"/>
                </a:solidFill>
              </a:rPr>
              <a:t> is </a:t>
            </a:r>
            <a:r>
              <a:rPr lang="nl-NL" sz="3600" dirty="0" err="1">
                <a:solidFill>
                  <a:schemeClr val="bg2"/>
                </a:solidFill>
              </a:rPr>
              <a:t>it</a:t>
            </a:r>
            <a:r>
              <a:rPr lang="nl-NL" sz="3600" dirty="0">
                <a:solidFill>
                  <a:schemeClr val="bg2"/>
                </a:solidFill>
              </a:rPr>
              <a:t>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nl-NL" sz="3600" dirty="0">
              <a:solidFill>
                <a:schemeClr val="bg2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2"/>
                </a:solidFill>
              </a:rPr>
              <a:t>How </a:t>
            </a:r>
            <a:r>
              <a:rPr lang="nl-NL" sz="3600" dirty="0" err="1">
                <a:solidFill>
                  <a:schemeClr val="bg2"/>
                </a:solidFill>
              </a:rPr>
              <a:t>did</a:t>
            </a:r>
            <a:r>
              <a:rPr lang="nl-NL" sz="3600" dirty="0">
                <a:solidFill>
                  <a:schemeClr val="bg2"/>
                </a:solidFill>
              </a:rPr>
              <a:t> </a:t>
            </a:r>
            <a:r>
              <a:rPr lang="nl-NL" sz="3600" dirty="0" err="1">
                <a:solidFill>
                  <a:schemeClr val="bg2"/>
                </a:solidFill>
              </a:rPr>
              <a:t>it</a:t>
            </a:r>
            <a:r>
              <a:rPr lang="nl-NL" sz="3600" dirty="0">
                <a:solidFill>
                  <a:schemeClr val="bg2"/>
                </a:solidFill>
              </a:rPr>
              <a:t> start?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nl-NL" sz="3600" dirty="0">
              <a:solidFill>
                <a:schemeClr val="bg2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3600" dirty="0" err="1">
                <a:solidFill>
                  <a:schemeClr val="bg2"/>
                </a:solidFill>
              </a:rPr>
              <a:t>Why</a:t>
            </a:r>
            <a:r>
              <a:rPr lang="nl-NL" sz="3600" dirty="0">
                <a:solidFill>
                  <a:schemeClr val="bg2"/>
                </a:solidFill>
              </a:rPr>
              <a:t> is </a:t>
            </a:r>
            <a:r>
              <a:rPr lang="nl-NL" sz="3600" dirty="0" err="1">
                <a:solidFill>
                  <a:schemeClr val="bg2"/>
                </a:solidFill>
              </a:rPr>
              <a:t>it</a:t>
            </a:r>
            <a:r>
              <a:rPr lang="nl-NL" sz="3600" dirty="0">
                <a:solidFill>
                  <a:schemeClr val="bg2"/>
                </a:solidFill>
              </a:rPr>
              <a:t> </a:t>
            </a:r>
            <a:r>
              <a:rPr lang="nl-NL" sz="3600" dirty="0" err="1">
                <a:solidFill>
                  <a:schemeClr val="bg2"/>
                </a:solidFill>
              </a:rPr>
              <a:t>necessary</a:t>
            </a:r>
            <a:r>
              <a:rPr lang="nl-NL" sz="3600" dirty="0">
                <a:solidFill>
                  <a:schemeClr val="bg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7061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9F18FA-C363-83A7-22D8-93F5E5504B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nl-NL" sz="1800" dirty="0">
              <a:latin typeface="DINPro"/>
            </a:endParaRPr>
          </a:p>
          <a:p>
            <a:pPr algn="l"/>
            <a:endParaRPr lang="nl-NL" sz="1800" b="0" i="0" u="none" strike="noStrike" baseline="0" dirty="0">
              <a:latin typeface="DINPro"/>
            </a:endParaRPr>
          </a:p>
          <a:p>
            <a:pPr algn="l"/>
            <a:endParaRPr lang="nl-NL" sz="1800" dirty="0">
              <a:latin typeface="DINPro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D855845-48E0-0615-1E8B-B8B130AE337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/>
              <a:t>How does leadership become everyone’s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941F995-916A-B0AD-A07A-6482567F2E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7</a:t>
            </a:fld>
            <a:r>
              <a:rPr lang="nl-NL" dirty="0"/>
              <a:t> 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2C3A4CE4-C916-3DCD-20DE-466A990D236A}"/>
              </a:ext>
            </a:extLst>
          </p:cNvPr>
          <p:cNvSpPr txBox="1">
            <a:spLocks/>
          </p:cNvSpPr>
          <p:nvPr/>
        </p:nvSpPr>
        <p:spPr>
          <a:xfrm>
            <a:off x="1838325" y="1838325"/>
            <a:ext cx="6553200" cy="4273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DIN Pro 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800" dirty="0">
              <a:latin typeface="DINPro"/>
            </a:endParaRPr>
          </a:p>
          <a:p>
            <a:endParaRPr lang="nl-NL" sz="1800" dirty="0">
              <a:latin typeface="DINPro"/>
            </a:endParaRP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A091CC6C-81ED-004C-BD94-0855DB7D44E7}"/>
              </a:ext>
            </a:extLst>
          </p:cNvPr>
          <p:cNvGrpSpPr/>
          <p:nvPr/>
        </p:nvGrpSpPr>
        <p:grpSpPr>
          <a:xfrm>
            <a:off x="898436" y="4080621"/>
            <a:ext cx="11088871" cy="1748624"/>
            <a:chOff x="1161674" y="1372081"/>
            <a:chExt cx="10956375" cy="1748624"/>
          </a:xfrm>
        </p:grpSpPr>
        <p:sp>
          <p:nvSpPr>
            <p:cNvPr id="9" name="Vrije vorm 6">
              <a:extLst>
                <a:ext uri="{FF2B5EF4-FFF2-40B4-BE49-F238E27FC236}">
                  <a16:creationId xmlns:a16="http://schemas.microsoft.com/office/drawing/2014/main" id="{49FEB5D4-4958-64E1-E3FF-2A15A6790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9679919" y="1372081"/>
              <a:ext cx="2438130" cy="1748624"/>
            </a:xfrm>
            <a:custGeom>
              <a:avLst/>
              <a:gdLst>
                <a:gd name="T0" fmla="*/ 522 w 522"/>
                <a:gd name="T1" fmla="*/ 264 h 526"/>
                <a:gd name="T2" fmla="*/ 389 w 522"/>
                <a:gd name="T3" fmla="*/ 176 h 526"/>
                <a:gd name="T4" fmla="*/ 389 w 522"/>
                <a:gd name="T5" fmla="*/ 0 h 526"/>
                <a:gd name="T6" fmla="*/ 0 w 522"/>
                <a:gd name="T7" fmla="*/ 0 h 526"/>
                <a:gd name="T8" fmla="*/ 0 w 522"/>
                <a:gd name="T9" fmla="*/ 526 h 526"/>
                <a:gd name="T10" fmla="*/ 389 w 522"/>
                <a:gd name="T11" fmla="*/ 526 h 526"/>
                <a:gd name="T12" fmla="*/ 389 w 522"/>
                <a:gd name="T13" fmla="*/ 351 h 526"/>
                <a:gd name="T14" fmla="*/ 522 w 522"/>
                <a:gd name="T15" fmla="*/ 264 h 526"/>
                <a:gd name="connsiteX0" fmla="*/ 10000 w 10000"/>
                <a:gd name="connsiteY0" fmla="*/ 5019 h 10000"/>
                <a:gd name="connsiteX1" fmla="*/ 7486 w 10000"/>
                <a:gd name="connsiteY1" fmla="*/ 3394 h 10000"/>
                <a:gd name="connsiteX2" fmla="*/ 7452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10000 h 10000"/>
                <a:gd name="connsiteX5" fmla="*/ 7452 w 10000"/>
                <a:gd name="connsiteY5" fmla="*/ 10000 h 10000"/>
                <a:gd name="connsiteX6" fmla="*/ 7452 w 10000"/>
                <a:gd name="connsiteY6" fmla="*/ 6673 h 10000"/>
                <a:gd name="connsiteX7" fmla="*/ 10000 w 10000"/>
                <a:gd name="connsiteY7" fmla="*/ 5019 h 10000"/>
                <a:gd name="connsiteX0" fmla="*/ 10000 w 10000"/>
                <a:gd name="connsiteY0" fmla="*/ 5019 h 10000"/>
                <a:gd name="connsiteX1" fmla="*/ 7486 w 10000"/>
                <a:gd name="connsiteY1" fmla="*/ 3394 h 10000"/>
                <a:gd name="connsiteX2" fmla="*/ 7452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10000 h 10000"/>
                <a:gd name="connsiteX5" fmla="*/ 7452 w 10000"/>
                <a:gd name="connsiteY5" fmla="*/ 10000 h 10000"/>
                <a:gd name="connsiteX6" fmla="*/ 7452 w 10000"/>
                <a:gd name="connsiteY6" fmla="*/ 6673 h 10000"/>
                <a:gd name="connsiteX7" fmla="*/ 10000 w 10000"/>
                <a:gd name="connsiteY7" fmla="*/ 5019 h 10000"/>
                <a:gd name="connsiteX0" fmla="*/ 10000 w 10000"/>
                <a:gd name="connsiteY0" fmla="*/ 5019 h 10000"/>
                <a:gd name="connsiteX1" fmla="*/ 7486 w 10000"/>
                <a:gd name="connsiteY1" fmla="*/ 3394 h 10000"/>
                <a:gd name="connsiteX2" fmla="*/ 8161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10000 h 10000"/>
                <a:gd name="connsiteX5" fmla="*/ 7452 w 10000"/>
                <a:gd name="connsiteY5" fmla="*/ 10000 h 10000"/>
                <a:gd name="connsiteX6" fmla="*/ 7452 w 10000"/>
                <a:gd name="connsiteY6" fmla="*/ 6673 h 10000"/>
                <a:gd name="connsiteX7" fmla="*/ 10000 w 10000"/>
                <a:gd name="connsiteY7" fmla="*/ 5019 h 10000"/>
                <a:gd name="connsiteX0" fmla="*/ 10000 w 10000"/>
                <a:gd name="connsiteY0" fmla="*/ 5019 h 10000"/>
                <a:gd name="connsiteX1" fmla="*/ 8094 w 10000"/>
                <a:gd name="connsiteY1" fmla="*/ 3202 h 10000"/>
                <a:gd name="connsiteX2" fmla="*/ 8161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10000 h 10000"/>
                <a:gd name="connsiteX5" fmla="*/ 7452 w 10000"/>
                <a:gd name="connsiteY5" fmla="*/ 10000 h 10000"/>
                <a:gd name="connsiteX6" fmla="*/ 7452 w 10000"/>
                <a:gd name="connsiteY6" fmla="*/ 6673 h 10000"/>
                <a:gd name="connsiteX7" fmla="*/ 10000 w 10000"/>
                <a:gd name="connsiteY7" fmla="*/ 5019 h 10000"/>
                <a:gd name="connsiteX0" fmla="*/ 10000 w 10000"/>
                <a:gd name="connsiteY0" fmla="*/ 5019 h 10000"/>
                <a:gd name="connsiteX1" fmla="*/ 8094 w 10000"/>
                <a:gd name="connsiteY1" fmla="*/ 3202 h 10000"/>
                <a:gd name="connsiteX2" fmla="*/ 8161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10000 h 10000"/>
                <a:gd name="connsiteX5" fmla="*/ 7452 w 10000"/>
                <a:gd name="connsiteY5" fmla="*/ 10000 h 10000"/>
                <a:gd name="connsiteX6" fmla="*/ 8094 w 10000"/>
                <a:gd name="connsiteY6" fmla="*/ 6673 h 10000"/>
                <a:gd name="connsiteX7" fmla="*/ 10000 w 10000"/>
                <a:gd name="connsiteY7" fmla="*/ 5019 h 10000"/>
                <a:gd name="connsiteX0" fmla="*/ 10000 w 10000"/>
                <a:gd name="connsiteY0" fmla="*/ 5019 h 10000"/>
                <a:gd name="connsiteX1" fmla="*/ 8094 w 10000"/>
                <a:gd name="connsiteY1" fmla="*/ 3202 h 10000"/>
                <a:gd name="connsiteX2" fmla="*/ 8161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10000 h 10000"/>
                <a:gd name="connsiteX5" fmla="*/ 8060 w 10000"/>
                <a:gd name="connsiteY5" fmla="*/ 9712 h 10000"/>
                <a:gd name="connsiteX6" fmla="*/ 8094 w 10000"/>
                <a:gd name="connsiteY6" fmla="*/ 6673 h 10000"/>
                <a:gd name="connsiteX7" fmla="*/ 10000 w 10000"/>
                <a:gd name="connsiteY7" fmla="*/ 5019 h 10000"/>
                <a:gd name="connsiteX0" fmla="*/ 10000 w 10000"/>
                <a:gd name="connsiteY0" fmla="*/ 5019 h 10000"/>
                <a:gd name="connsiteX1" fmla="*/ 8162 w 10000"/>
                <a:gd name="connsiteY1" fmla="*/ 3202 h 10000"/>
                <a:gd name="connsiteX2" fmla="*/ 8161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10000 h 10000"/>
                <a:gd name="connsiteX5" fmla="*/ 8060 w 10000"/>
                <a:gd name="connsiteY5" fmla="*/ 9712 h 10000"/>
                <a:gd name="connsiteX6" fmla="*/ 8094 w 10000"/>
                <a:gd name="connsiteY6" fmla="*/ 6673 h 10000"/>
                <a:gd name="connsiteX7" fmla="*/ 10000 w 10000"/>
                <a:gd name="connsiteY7" fmla="*/ 5019 h 10000"/>
                <a:gd name="connsiteX0" fmla="*/ 10000 w 10000"/>
                <a:gd name="connsiteY0" fmla="*/ 5019 h 10000"/>
                <a:gd name="connsiteX1" fmla="*/ 8162 w 10000"/>
                <a:gd name="connsiteY1" fmla="*/ 3202 h 10000"/>
                <a:gd name="connsiteX2" fmla="*/ 8161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10000 h 10000"/>
                <a:gd name="connsiteX5" fmla="*/ 8060 w 10000"/>
                <a:gd name="connsiteY5" fmla="*/ 9712 h 10000"/>
                <a:gd name="connsiteX6" fmla="*/ 8162 w 10000"/>
                <a:gd name="connsiteY6" fmla="*/ 6625 h 10000"/>
                <a:gd name="connsiteX7" fmla="*/ 10000 w 10000"/>
                <a:gd name="connsiteY7" fmla="*/ 5019 h 10000"/>
                <a:gd name="connsiteX0" fmla="*/ 10000 w 10000"/>
                <a:gd name="connsiteY0" fmla="*/ 5019 h 10000"/>
                <a:gd name="connsiteX1" fmla="*/ 8162 w 10000"/>
                <a:gd name="connsiteY1" fmla="*/ 3202 h 10000"/>
                <a:gd name="connsiteX2" fmla="*/ 8161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10000 h 10000"/>
                <a:gd name="connsiteX5" fmla="*/ 8128 w 10000"/>
                <a:gd name="connsiteY5" fmla="*/ 9712 h 10000"/>
                <a:gd name="connsiteX6" fmla="*/ 8162 w 10000"/>
                <a:gd name="connsiteY6" fmla="*/ 6625 h 10000"/>
                <a:gd name="connsiteX7" fmla="*/ 10000 w 10000"/>
                <a:gd name="connsiteY7" fmla="*/ 5019 h 10000"/>
                <a:gd name="connsiteX0" fmla="*/ 10000 w 10000"/>
                <a:gd name="connsiteY0" fmla="*/ 5019 h 10000"/>
                <a:gd name="connsiteX1" fmla="*/ 8162 w 10000"/>
                <a:gd name="connsiteY1" fmla="*/ 3202 h 10000"/>
                <a:gd name="connsiteX2" fmla="*/ 8161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10000 h 10000"/>
                <a:gd name="connsiteX5" fmla="*/ 8160 w 10000"/>
                <a:gd name="connsiteY5" fmla="*/ 9987 h 10000"/>
                <a:gd name="connsiteX6" fmla="*/ 8162 w 10000"/>
                <a:gd name="connsiteY6" fmla="*/ 6625 h 10000"/>
                <a:gd name="connsiteX7" fmla="*/ 10000 w 10000"/>
                <a:gd name="connsiteY7" fmla="*/ 5019 h 10000"/>
                <a:gd name="connsiteX0" fmla="*/ 9573 w 9573"/>
                <a:gd name="connsiteY0" fmla="*/ 4894 h 10000"/>
                <a:gd name="connsiteX1" fmla="*/ 8162 w 9573"/>
                <a:gd name="connsiteY1" fmla="*/ 3202 h 10000"/>
                <a:gd name="connsiteX2" fmla="*/ 8161 w 9573"/>
                <a:gd name="connsiteY2" fmla="*/ 0 h 10000"/>
                <a:gd name="connsiteX3" fmla="*/ 0 w 9573"/>
                <a:gd name="connsiteY3" fmla="*/ 0 h 10000"/>
                <a:gd name="connsiteX4" fmla="*/ 0 w 9573"/>
                <a:gd name="connsiteY4" fmla="*/ 10000 h 10000"/>
                <a:gd name="connsiteX5" fmla="*/ 8160 w 9573"/>
                <a:gd name="connsiteY5" fmla="*/ 9987 h 10000"/>
                <a:gd name="connsiteX6" fmla="*/ 8162 w 9573"/>
                <a:gd name="connsiteY6" fmla="*/ 6625 h 10000"/>
                <a:gd name="connsiteX7" fmla="*/ 9573 w 9573"/>
                <a:gd name="connsiteY7" fmla="*/ 489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73" h="10000">
                  <a:moveTo>
                    <a:pt x="9573" y="4894"/>
                  </a:moveTo>
                  <a:cubicBezTo>
                    <a:pt x="8960" y="4288"/>
                    <a:pt x="8775" y="3808"/>
                    <a:pt x="8162" y="3202"/>
                  </a:cubicBezTo>
                  <a:cubicBezTo>
                    <a:pt x="8117" y="2119"/>
                    <a:pt x="8172" y="1131"/>
                    <a:pt x="8161" y="0"/>
                  </a:cubicBezTo>
                  <a:lnTo>
                    <a:pt x="0" y="0"/>
                  </a:lnTo>
                  <a:lnTo>
                    <a:pt x="0" y="10000"/>
                  </a:lnTo>
                  <a:lnTo>
                    <a:pt x="8160" y="9987"/>
                  </a:lnTo>
                  <a:cubicBezTo>
                    <a:pt x="8171" y="8974"/>
                    <a:pt x="8151" y="7638"/>
                    <a:pt x="8162" y="6625"/>
                  </a:cubicBezTo>
                  <a:lnTo>
                    <a:pt x="9573" y="4894"/>
                  </a:lnTo>
                  <a:close/>
                </a:path>
              </a:pathLst>
            </a:custGeom>
            <a:ln>
              <a:solidFill>
                <a:srgbClr val="7030A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7200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54013" defTabSz="268288"/>
              <a:r>
                <a:rPr lang="en-US" dirty="0">
                  <a:solidFill>
                    <a:prstClr val="black"/>
                  </a:solidFill>
                  <a:latin typeface="Calibri"/>
                </a:rPr>
                <a:t>able to address</a:t>
              </a:r>
              <a:br>
                <a:rPr lang="en-US" dirty="0">
                  <a:solidFill>
                    <a:prstClr val="black"/>
                  </a:solidFill>
                  <a:latin typeface="Calibri"/>
                </a:rPr>
              </a:br>
              <a:r>
                <a:rPr lang="en-US" dirty="0" err="1">
                  <a:solidFill>
                    <a:prstClr val="black"/>
                  </a:solidFill>
                  <a:latin typeface="Calibri"/>
                </a:rPr>
                <a:t>smoothand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 safe collaboration and communication</a:t>
              </a:r>
              <a:endParaRPr lang="nl-NL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0" name="Groep 9" descr="Reeks gevulde vormen die naar rechts wijzen">
              <a:extLst>
                <a:ext uri="{FF2B5EF4-FFF2-40B4-BE49-F238E27FC236}">
                  <a16:creationId xmlns:a16="http://schemas.microsoft.com/office/drawing/2014/main" id="{DD39F8B2-EE61-7CF7-D230-985100F79968}"/>
                </a:ext>
              </a:extLst>
            </p:cNvPr>
            <p:cNvGrpSpPr/>
            <p:nvPr/>
          </p:nvGrpSpPr>
          <p:grpSpPr>
            <a:xfrm>
              <a:off x="1161674" y="1372081"/>
              <a:ext cx="8987803" cy="1748624"/>
              <a:chOff x="3684588" y="6681788"/>
              <a:chExt cx="2682875" cy="835025"/>
            </a:xfrm>
          </p:grpSpPr>
          <p:sp>
            <p:nvSpPr>
              <p:cNvPr id="11" name="Vrije vorm 6">
                <a:extLst>
                  <a:ext uri="{FF2B5EF4-FFF2-40B4-BE49-F238E27FC236}">
                    <a16:creationId xmlns:a16="http://schemas.microsoft.com/office/drawing/2014/main" id="{1C2D11E1-9FD7-50D2-025C-068F9F0C6F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8788" y="6681788"/>
                <a:ext cx="828675" cy="835025"/>
              </a:xfrm>
              <a:custGeom>
                <a:avLst/>
                <a:gdLst>
                  <a:gd name="T0" fmla="*/ 522 w 522"/>
                  <a:gd name="T1" fmla="*/ 264 h 526"/>
                  <a:gd name="T2" fmla="*/ 389 w 522"/>
                  <a:gd name="T3" fmla="*/ 176 h 526"/>
                  <a:gd name="T4" fmla="*/ 389 w 522"/>
                  <a:gd name="T5" fmla="*/ 0 h 526"/>
                  <a:gd name="T6" fmla="*/ 0 w 522"/>
                  <a:gd name="T7" fmla="*/ 0 h 526"/>
                  <a:gd name="T8" fmla="*/ 0 w 522"/>
                  <a:gd name="T9" fmla="*/ 526 h 526"/>
                  <a:gd name="T10" fmla="*/ 389 w 522"/>
                  <a:gd name="T11" fmla="*/ 526 h 526"/>
                  <a:gd name="T12" fmla="*/ 389 w 522"/>
                  <a:gd name="T13" fmla="*/ 351 h 526"/>
                  <a:gd name="T14" fmla="*/ 522 w 522"/>
                  <a:gd name="T15" fmla="*/ 264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2" h="526">
                    <a:moveTo>
                      <a:pt x="522" y="264"/>
                    </a:moveTo>
                    <a:lnTo>
                      <a:pt x="389" y="176"/>
                    </a:lnTo>
                    <a:lnTo>
                      <a:pt x="389" y="0"/>
                    </a:lnTo>
                    <a:lnTo>
                      <a:pt x="0" y="0"/>
                    </a:lnTo>
                    <a:lnTo>
                      <a:pt x="0" y="526"/>
                    </a:lnTo>
                    <a:lnTo>
                      <a:pt x="389" y="526"/>
                    </a:lnTo>
                    <a:lnTo>
                      <a:pt x="389" y="351"/>
                    </a:lnTo>
                    <a:lnTo>
                      <a:pt x="522" y="26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8300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444500"/>
                <a:r>
                  <a:rPr lang="nl-NL" dirty="0">
                    <a:solidFill>
                      <a:prstClr val="black"/>
                    </a:solidFill>
                    <a:latin typeface="Calibri"/>
                  </a:rPr>
                  <a:t>	</a:t>
                </a:r>
              </a:p>
              <a:p>
                <a:pPr defTabSz="444500"/>
                <a:r>
                  <a:rPr lang="nl-NL" dirty="0">
                    <a:solidFill>
                      <a:prstClr val="black"/>
                    </a:solidFill>
                    <a:latin typeface="Calibri"/>
                  </a:rPr>
                  <a:t>	AOE teamscan</a:t>
                </a:r>
              </a:p>
              <a:p>
                <a:pPr defTabSz="536575"/>
                <a:endParaRPr lang="nl-NL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Vrije vorm 8">
                <a:extLst>
                  <a:ext uri="{FF2B5EF4-FFF2-40B4-BE49-F238E27FC236}">
                    <a16:creationId xmlns:a16="http://schemas.microsoft.com/office/drawing/2014/main" id="{D8AB74F9-E5D4-21A9-BB2A-04577A9793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8076" y="6681788"/>
                <a:ext cx="760249" cy="835025"/>
              </a:xfrm>
              <a:custGeom>
                <a:avLst/>
                <a:gdLst>
                  <a:gd name="T0" fmla="*/ 524 w 524"/>
                  <a:gd name="T1" fmla="*/ 264 h 526"/>
                  <a:gd name="T2" fmla="*/ 391 w 524"/>
                  <a:gd name="T3" fmla="*/ 176 h 526"/>
                  <a:gd name="T4" fmla="*/ 391 w 524"/>
                  <a:gd name="T5" fmla="*/ 0 h 526"/>
                  <a:gd name="T6" fmla="*/ 0 w 524"/>
                  <a:gd name="T7" fmla="*/ 0 h 526"/>
                  <a:gd name="T8" fmla="*/ 0 w 524"/>
                  <a:gd name="T9" fmla="*/ 526 h 526"/>
                  <a:gd name="T10" fmla="*/ 391 w 524"/>
                  <a:gd name="T11" fmla="*/ 526 h 526"/>
                  <a:gd name="T12" fmla="*/ 391 w 524"/>
                  <a:gd name="T13" fmla="*/ 351 h 526"/>
                  <a:gd name="T14" fmla="*/ 524 w 524"/>
                  <a:gd name="T15" fmla="*/ 264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4" h="526">
                    <a:moveTo>
                      <a:pt x="524" y="264"/>
                    </a:moveTo>
                    <a:lnTo>
                      <a:pt x="391" y="176"/>
                    </a:lnTo>
                    <a:lnTo>
                      <a:pt x="391" y="0"/>
                    </a:lnTo>
                    <a:lnTo>
                      <a:pt x="0" y="0"/>
                    </a:lnTo>
                    <a:lnTo>
                      <a:pt x="0" y="526"/>
                    </a:lnTo>
                    <a:lnTo>
                      <a:pt x="391" y="526"/>
                    </a:lnTo>
                    <a:lnTo>
                      <a:pt x="391" y="351"/>
                    </a:lnTo>
                    <a:lnTo>
                      <a:pt x="524" y="264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444500"/>
                <a:r>
                  <a:rPr lang="nl-NL" dirty="0">
                    <a:solidFill>
                      <a:prstClr val="black"/>
                    </a:solidFill>
                    <a:latin typeface="Calibri"/>
                  </a:rPr>
                  <a:t>	AOE </a:t>
                </a:r>
                <a:r>
                  <a:rPr lang="nl-NL" dirty="0" err="1">
                    <a:solidFill>
                      <a:prstClr val="black"/>
                    </a:solidFill>
                    <a:latin typeface="Calibri"/>
                  </a:rPr>
                  <a:t>campaign</a:t>
                </a:r>
                <a:endParaRPr lang="nl-NL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Vrije vorm 10">
                <a:extLst>
                  <a:ext uri="{FF2B5EF4-FFF2-40B4-BE49-F238E27FC236}">
                    <a16:creationId xmlns:a16="http://schemas.microsoft.com/office/drawing/2014/main" id="{2F4670D3-AAEE-1189-1E6F-9DA7118308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2126" y="6681788"/>
                <a:ext cx="741197" cy="835025"/>
              </a:xfrm>
              <a:custGeom>
                <a:avLst/>
                <a:gdLst>
                  <a:gd name="T0" fmla="*/ 523 w 523"/>
                  <a:gd name="T1" fmla="*/ 264 h 526"/>
                  <a:gd name="T2" fmla="*/ 388 w 523"/>
                  <a:gd name="T3" fmla="*/ 176 h 526"/>
                  <a:gd name="T4" fmla="*/ 388 w 523"/>
                  <a:gd name="T5" fmla="*/ 0 h 526"/>
                  <a:gd name="T6" fmla="*/ 0 w 523"/>
                  <a:gd name="T7" fmla="*/ 0 h 526"/>
                  <a:gd name="T8" fmla="*/ 0 w 523"/>
                  <a:gd name="T9" fmla="*/ 526 h 526"/>
                  <a:gd name="T10" fmla="*/ 388 w 523"/>
                  <a:gd name="T11" fmla="*/ 526 h 526"/>
                  <a:gd name="T12" fmla="*/ 388 w 523"/>
                  <a:gd name="T13" fmla="*/ 351 h 526"/>
                  <a:gd name="T14" fmla="*/ 523 w 523"/>
                  <a:gd name="T15" fmla="*/ 264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3" h="526">
                    <a:moveTo>
                      <a:pt x="523" y="264"/>
                    </a:moveTo>
                    <a:lnTo>
                      <a:pt x="388" y="176"/>
                    </a:lnTo>
                    <a:lnTo>
                      <a:pt x="388" y="0"/>
                    </a:lnTo>
                    <a:lnTo>
                      <a:pt x="0" y="0"/>
                    </a:lnTo>
                    <a:lnTo>
                      <a:pt x="0" y="526"/>
                    </a:lnTo>
                    <a:lnTo>
                      <a:pt x="388" y="526"/>
                    </a:lnTo>
                    <a:lnTo>
                      <a:pt x="388" y="351"/>
                    </a:lnTo>
                    <a:lnTo>
                      <a:pt x="523" y="26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74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444500"/>
                <a:r>
                  <a:rPr lang="nl-NL" dirty="0">
                    <a:solidFill>
                      <a:prstClr val="black"/>
                    </a:solidFill>
                    <a:latin typeface="Calibri"/>
                  </a:rPr>
                  <a:t>	AOE in</a:t>
                </a:r>
              </a:p>
              <a:p>
                <a:pPr defTabSz="444500"/>
                <a:r>
                  <a:rPr lang="nl-NL" dirty="0">
                    <a:solidFill>
                      <a:prstClr val="black"/>
                    </a:solidFill>
                    <a:latin typeface="Calibri"/>
                  </a:rPr>
                  <a:t>	HR-tools</a:t>
                </a:r>
              </a:p>
            </p:txBody>
          </p:sp>
          <p:sp>
            <p:nvSpPr>
              <p:cNvPr id="14" name="Vrije vorm 67">
                <a:extLst>
                  <a:ext uri="{FF2B5EF4-FFF2-40B4-BE49-F238E27FC236}">
                    <a16:creationId xmlns:a16="http://schemas.microsoft.com/office/drawing/2014/main" id="{CDA6A627-7231-1842-CCF0-2F5C1B4FD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4588" y="6681788"/>
                <a:ext cx="760249" cy="835025"/>
              </a:xfrm>
              <a:custGeom>
                <a:avLst/>
                <a:gdLst>
                  <a:gd name="T0" fmla="*/ 521 w 521"/>
                  <a:gd name="T1" fmla="*/ 264 h 526"/>
                  <a:gd name="T2" fmla="*/ 389 w 521"/>
                  <a:gd name="T3" fmla="*/ 176 h 526"/>
                  <a:gd name="T4" fmla="*/ 389 w 521"/>
                  <a:gd name="T5" fmla="*/ 0 h 526"/>
                  <a:gd name="T6" fmla="*/ 0 w 521"/>
                  <a:gd name="T7" fmla="*/ 0 h 526"/>
                  <a:gd name="T8" fmla="*/ 0 w 521"/>
                  <a:gd name="T9" fmla="*/ 526 h 526"/>
                  <a:gd name="T10" fmla="*/ 389 w 521"/>
                  <a:gd name="T11" fmla="*/ 526 h 526"/>
                  <a:gd name="T12" fmla="*/ 389 w 521"/>
                  <a:gd name="T13" fmla="*/ 351 h 526"/>
                  <a:gd name="T14" fmla="*/ 521 w 521"/>
                  <a:gd name="T15" fmla="*/ 264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1" h="526">
                    <a:moveTo>
                      <a:pt x="521" y="264"/>
                    </a:moveTo>
                    <a:lnTo>
                      <a:pt x="389" y="176"/>
                    </a:lnTo>
                    <a:lnTo>
                      <a:pt x="389" y="0"/>
                    </a:lnTo>
                    <a:lnTo>
                      <a:pt x="0" y="0"/>
                    </a:lnTo>
                    <a:lnTo>
                      <a:pt x="0" y="526"/>
                    </a:lnTo>
                    <a:lnTo>
                      <a:pt x="389" y="526"/>
                    </a:lnTo>
                    <a:lnTo>
                      <a:pt x="389" y="351"/>
                    </a:lnTo>
                    <a:lnTo>
                      <a:pt x="521" y="26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4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268288"/>
                <a:r>
                  <a:rPr lang="nl-NL" dirty="0">
                    <a:solidFill>
                      <a:prstClr val="black"/>
                    </a:solidFill>
                    <a:latin typeface="Calibri"/>
                  </a:rPr>
                  <a:t>	AOE at</a:t>
                </a:r>
              </a:p>
              <a:p>
                <a:pPr defTabSz="268288"/>
                <a:r>
                  <a:rPr lang="nl-NL" dirty="0">
                    <a:solidFill>
                      <a:prstClr val="black"/>
                    </a:solidFill>
                    <a:latin typeface="Calibri"/>
                  </a:rPr>
                  <a:t>	www.vu.nl</a:t>
                </a:r>
              </a:p>
            </p:txBody>
          </p:sp>
        </p:grp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F914EF62-AF72-9C60-7905-9CBE6B0D1244}"/>
              </a:ext>
            </a:extLst>
          </p:cNvPr>
          <p:cNvGrpSpPr/>
          <p:nvPr/>
        </p:nvGrpSpPr>
        <p:grpSpPr>
          <a:xfrm>
            <a:off x="898436" y="1995148"/>
            <a:ext cx="11088871" cy="1748624"/>
            <a:chOff x="897641" y="1995148"/>
            <a:chExt cx="11088871" cy="1748624"/>
          </a:xfrm>
        </p:grpSpPr>
        <p:sp>
          <p:nvSpPr>
            <p:cNvPr id="16" name="Vrije vorm 6">
              <a:extLst>
                <a:ext uri="{FF2B5EF4-FFF2-40B4-BE49-F238E27FC236}">
                  <a16:creationId xmlns:a16="http://schemas.microsoft.com/office/drawing/2014/main" id="{A2D0874B-46C1-8FB0-4FD2-02415B2C9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9415886" y="1995148"/>
              <a:ext cx="2570626" cy="1748624"/>
            </a:xfrm>
            <a:custGeom>
              <a:avLst/>
              <a:gdLst>
                <a:gd name="T0" fmla="*/ 522 w 522"/>
                <a:gd name="T1" fmla="*/ 264 h 526"/>
                <a:gd name="T2" fmla="*/ 389 w 522"/>
                <a:gd name="T3" fmla="*/ 176 h 526"/>
                <a:gd name="T4" fmla="*/ 389 w 522"/>
                <a:gd name="T5" fmla="*/ 0 h 526"/>
                <a:gd name="T6" fmla="*/ 0 w 522"/>
                <a:gd name="T7" fmla="*/ 0 h 526"/>
                <a:gd name="T8" fmla="*/ 0 w 522"/>
                <a:gd name="T9" fmla="*/ 526 h 526"/>
                <a:gd name="T10" fmla="*/ 389 w 522"/>
                <a:gd name="T11" fmla="*/ 526 h 526"/>
                <a:gd name="T12" fmla="*/ 389 w 522"/>
                <a:gd name="T13" fmla="*/ 351 h 526"/>
                <a:gd name="T14" fmla="*/ 522 w 522"/>
                <a:gd name="T15" fmla="*/ 264 h 526"/>
                <a:gd name="connsiteX0" fmla="*/ 8693 w 8693"/>
                <a:gd name="connsiteY0" fmla="*/ 4936 h 10000"/>
                <a:gd name="connsiteX1" fmla="*/ 7452 w 8693"/>
                <a:gd name="connsiteY1" fmla="*/ 3346 h 10000"/>
                <a:gd name="connsiteX2" fmla="*/ 7452 w 8693"/>
                <a:gd name="connsiteY2" fmla="*/ 0 h 10000"/>
                <a:gd name="connsiteX3" fmla="*/ 0 w 8693"/>
                <a:gd name="connsiteY3" fmla="*/ 0 h 10000"/>
                <a:gd name="connsiteX4" fmla="*/ 0 w 8693"/>
                <a:gd name="connsiteY4" fmla="*/ 10000 h 10000"/>
                <a:gd name="connsiteX5" fmla="*/ 7452 w 8693"/>
                <a:gd name="connsiteY5" fmla="*/ 10000 h 10000"/>
                <a:gd name="connsiteX6" fmla="*/ 7452 w 8693"/>
                <a:gd name="connsiteY6" fmla="*/ 6673 h 10000"/>
                <a:gd name="connsiteX7" fmla="*/ 8693 w 8693"/>
                <a:gd name="connsiteY7" fmla="*/ 493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93" h="10000">
                  <a:moveTo>
                    <a:pt x="8693" y="4936"/>
                  </a:moveTo>
                  <a:lnTo>
                    <a:pt x="7452" y="3346"/>
                  </a:lnTo>
                  <a:lnTo>
                    <a:pt x="7452" y="0"/>
                  </a:lnTo>
                  <a:lnTo>
                    <a:pt x="0" y="0"/>
                  </a:lnTo>
                  <a:lnTo>
                    <a:pt x="0" y="10000"/>
                  </a:lnTo>
                  <a:lnTo>
                    <a:pt x="7452" y="10000"/>
                  </a:lnTo>
                  <a:lnTo>
                    <a:pt x="7452" y="6673"/>
                  </a:lnTo>
                  <a:lnTo>
                    <a:pt x="8693" y="493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449263"/>
              <a:r>
                <a:rPr lang="nl-NL" dirty="0">
                  <a:solidFill>
                    <a:prstClr val="white"/>
                  </a:solidFill>
                  <a:latin typeface="Calibri"/>
                </a:rPr>
                <a:t>	</a:t>
              </a:r>
              <a:r>
                <a:rPr lang="nl-NL" dirty="0" err="1">
                  <a:solidFill>
                    <a:prstClr val="white"/>
                  </a:solidFill>
                  <a:latin typeface="Calibri"/>
                </a:rPr>
                <a:t>apply</a:t>
              </a:r>
              <a:endParaRPr lang="nl-NL" dirty="0">
                <a:solidFill>
                  <a:prstClr val="white"/>
                </a:solidFill>
                <a:latin typeface="Calibri"/>
              </a:endParaRPr>
            </a:p>
            <a:p>
              <a:pPr defTabSz="449263"/>
              <a:r>
                <a:rPr lang="nl-NL" dirty="0">
                  <a:solidFill>
                    <a:prstClr val="white"/>
                  </a:solidFill>
                  <a:latin typeface="Calibri"/>
                </a:rPr>
                <a:t>	in VU community</a:t>
              </a:r>
            </a:p>
          </p:txBody>
        </p:sp>
        <p:grpSp>
          <p:nvGrpSpPr>
            <p:cNvPr id="17" name="Groep 16" descr="Reeks gevulde vormen die naar rechts wijzen">
              <a:extLst>
                <a:ext uri="{FF2B5EF4-FFF2-40B4-BE49-F238E27FC236}">
                  <a16:creationId xmlns:a16="http://schemas.microsoft.com/office/drawing/2014/main" id="{A8388FB0-8339-0A15-AE7B-2FC985F5C00C}"/>
                </a:ext>
              </a:extLst>
            </p:cNvPr>
            <p:cNvGrpSpPr/>
            <p:nvPr/>
          </p:nvGrpSpPr>
          <p:grpSpPr>
            <a:xfrm>
              <a:off x="897641" y="1995148"/>
              <a:ext cx="8987803" cy="1748624"/>
              <a:chOff x="3684588" y="6681788"/>
              <a:chExt cx="2682875" cy="835025"/>
            </a:xfrm>
          </p:grpSpPr>
          <p:sp>
            <p:nvSpPr>
              <p:cNvPr id="18" name="Vrije vorm 6">
                <a:extLst>
                  <a:ext uri="{FF2B5EF4-FFF2-40B4-BE49-F238E27FC236}">
                    <a16:creationId xmlns:a16="http://schemas.microsoft.com/office/drawing/2014/main" id="{37A1DB9C-0E10-2D5D-F86E-22CBEBB2D6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8788" y="6681788"/>
                <a:ext cx="828675" cy="835025"/>
              </a:xfrm>
              <a:custGeom>
                <a:avLst/>
                <a:gdLst>
                  <a:gd name="T0" fmla="*/ 522 w 522"/>
                  <a:gd name="T1" fmla="*/ 264 h 526"/>
                  <a:gd name="T2" fmla="*/ 389 w 522"/>
                  <a:gd name="T3" fmla="*/ 176 h 526"/>
                  <a:gd name="T4" fmla="*/ 389 w 522"/>
                  <a:gd name="T5" fmla="*/ 0 h 526"/>
                  <a:gd name="T6" fmla="*/ 0 w 522"/>
                  <a:gd name="T7" fmla="*/ 0 h 526"/>
                  <a:gd name="T8" fmla="*/ 0 w 522"/>
                  <a:gd name="T9" fmla="*/ 526 h 526"/>
                  <a:gd name="T10" fmla="*/ 389 w 522"/>
                  <a:gd name="T11" fmla="*/ 526 h 526"/>
                  <a:gd name="T12" fmla="*/ 389 w 522"/>
                  <a:gd name="T13" fmla="*/ 351 h 526"/>
                  <a:gd name="T14" fmla="*/ 522 w 522"/>
                  <a:gd name="T15" fmla="*/ 264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2" h="526">
                    <a:moveTo>
                      <a:pt x="522" y="264"/>
                    </a:moveTo>
                    <a:lnTo>
                      <a:pt x="389" y="176"/>
                    </a:lnTo>
                    <a:lnTo>
                      <a:pt x="389" y="0"/>
                    </a:lnTo>
                    <a:lnTo>
                      <a:pt x="0" y="0"/>
                    </a:lnTo>
                    <a:lnTo>
                      <a:pt x="0" y="526"/>
                    </a:lnTo>
                    <a:lnTo>
                      <a:pt x="389" y="526"/>
                    </a:lnTo>
                    <a:lnTo>
                      <a:pt x="389" y="351"/>
                    </a:lnTo>
                    <a:lnTo>
                      <a:pt x="522" y="264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444500"/>
                <a:r>
                  <a:rPr lang="nl-NL" dirty="0">
                    <a:solidFill>
                      <a:prstClr val="white"/>
                    </a:solidFill>
                    <a:latin typeface="Calibri"/>
                  </a:rPr>
                  <a:t>	</a:t>
                </a:r>
                <a:r>
                  <a:rPr lang="nl-NL" dirty="0" err="1">
                    <a:solidFill>
                      <a:prstClr val="white"/>
                    </a:solidFill>
                    <a:latin typeface="Calibri"/>
                  </a:rPr>
                  <a:t>apply</a:t>
                </a:r>
                <a:endParaRPr lang="nl-NL" dirty="0">
                  <a:solidFill>
                    <a:prstClr val="white"/>
                  </a:solidFill>
                  <a:latin typeface="Calibri"/>
                </a:endParaRPr>
              </a:p>
              <a:p>
                <a:pPr defTabSz="444500"/>
                <a:r>
                  <a:rPr lang="nl-NL" dirty="0">
                    <a:solidFill>
                      <a:prstClr val="white"/>
                    </a:solidFill>
                    <a:latin typeface="Calibri"/>
                  </a:rPr>
                  <a:t>	in teams</a:t>
                </a:r>
              </a:p>
            </p:txBody>
          </p:sp>
          <p:sp>
            <p:nvSpPr>
              <p:cNvPr id="19" name="Vrije vorm 8">
                <a:extLst>
                  <a:ext uri="{FF2B5EF4-FFF2-40B4-BE49-F238E27FC236}">
                    <a16:creationId xmlns:a16="http://schemas.microsoft.com/office/drawing/2014/main" id="{A887CFD4-6334-041E-6A12-F244B125D3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8076" y="6681788"/>
                <a:ext cx="760249" cy="835025"/>
              </a:xfrm>
              <a:custGeom>
                <a:avLst/>
                <a:gdLst>
                  <a:gd name="T0" fmla="*/ 524 w 524"/>
                  <a:gd name="T1" fmla="*/ 264 h 526"/>
                  <a:gd name="T2" fmla="*/ 391 w 524"/>
                  <a:gd name="T3" fmla="*/ 176 h 526"/>
                  <a:gd name="T4" fmla="*/ 391 w 524"/>
                  <a:gd name="T5" fmla="*/ 0 h 526"/>
                  <a:gd name="T6" fmla="*/ 0 w 524"/>
                  <a:gd name="T7" fmla="*/ 0 h 526"/>
                  <a:gd name="T8" fmla="*/ 0 w 524"/>
                  <a:gd name="T9" fmla="*/ 526 h 526"/>
                  <a:gd name="T10" fmla="*/ 391 w 524"/>
                  <a:gd name="T11" fmla="*/ 526 h 526"/>
                  <a:gd name="T12" fmla="*/ 391 w 524"/>
                  <a:gd name="T13" fmla="*/ 351 h 526"/>
                  <a:gd name="T14" fmla="*/ 524 w 524"/>
                  <a:gd name="T15" fmla="*/ 264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4" h="526">
                    <a:moveTo>
                      <a:pt x="524" y="264"/>
                    </a:moveTo>
                    <a:lnTo>
                      <a:pt x="391" y="176"/>
                    </a:lnTo>
                    <a:lnTo>
                      <a:pt x="391" y="0"/>
                    </a:lnTo>
                    <a:lnTo>
                      <a:pt x="0" y="0"/>
                    </a:lnTo>
                    <a:lnTo>
                      <a:pt x="0" y="526"/>
                    </a:lnTo>
                    <a:lnTo>
                      <a:pt x="391" y="526"/>
                    </a:lnTo>
                    <a:lnTo>
                      <a:pt x="391" y="351"/>
                    </a:lnTo>
                    <a:lnTo>
                      <a:pt x="524" y="264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12700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444500"/>
                <a:r>
                  <a:rPr lang="nl-NL" dirty="0">
                    <a:solidFill>
                      <a:prstClr val="white"/>
                    </a:solidFill>
                    <a:latin typeface="Calibri"/>
                  </a:rPr>
                  <a:t>	</a:t>
                </a:r>
                <a:r>
                  <a:rPr lang="nl-NL" dirty="0" err="1">
                    <a:solidFill>
                      <a:prstClr val="white"/>
                    </a:solidFill>
                    <a:latin typeface="Calibri"/>
                  </a:rPr>
                  <a:t>ensure</a:t>
                </a:r>
                <a:r>
                  <a:rPr lang="nl-NL" dirty="0">
                    <a:solidFill>
                      <a:prstClr val="white"/>
                    </a:solidFill>
                    <a:latin typeface="Calibri"/>
                  </a:rPr>
                  <a:t> </a:t>
                </a:r>
                <a:r>
                  <a:rPr lang="nl-NL" dirty="0" err="1">
                    <a:solidFill>
                      <a:prstClr val="white"/>
                    </a:solidFill>
                    <a:latin typeface="Calibri"/>
                  </a:rPr>
                  <a:t>publicity</a:t>
                </a:r>
                <a:endParaRPr lang="nl-NL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Vrije vorm 10">
                <a:extLst>
                  <a:ext uri="{FF2B5EF4-FFF2-40B4-BE49-F238E27FC236}">
                    <a16:creationId xmlns:a16="http://schemas.microsoft.com/office/drawing/2014/main" id="{9D75DF5A-7D73-CD10-8826-273BF8DC2C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2126" y="6681788"/>
                <a:ext cx="741197" cy="835025"/>
              </a:xfrm>
              <a:custGeom>
                <a:avLst/>
                <a:gdLst>
                  <a:gd name="T0" fmla="*/ 523 w 523"/>
                  <a:gd name="T1" fmla="*/ 264 h 526"/>
                  <a:gd name="T2" fmla="*/ 388 w 523"/>
                  <a:gd name="T3" fmla="*/ 176 h 526"/>
                  <a:gd name="T4" fmla="*/ 388 w 523"/>
                  <a:gd name="T5" fmla="*/ 0 h 526"/>
                  <a:gd name="T6" fmla="*/ 0 w 523"/>
                  <a:gd name="T7" fmla="*/ 0 h 526"/>
                  <a:gd name="T8" fmla="*/ 0 w 523"/>
                  <a:gd name="T9" fmla="*/ 526 h 526"/>
                  <a:gd name="T10" fmla="*/ 388 w 523"/>
                  <a:gd name="T11" fmla="*/ 526 h 526"/>
                  <a:gd name="T12" fmla="*/ 388 w 523"/>
                  <a:gd name="T13" fmla="*/ 351 h 526"/>
                  <a:gd name="T14" fmla="*/ 523 w 523"/>
                  <a:gd name="T15" fmla="*/ 264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3" h="526">
                    <a:moveTo>
                      <a:pt x="523" y="264"/>
                    </a:moveTo>
                    <a:lnTo>
                      <a:pt x="388" y="176"/>
                    </a:lnTo>
                    <a:lnTo>
                      <a:pt x="388" y="0"/>
                    </a:lnTo>
                    <a:lnTo>
                      <a:pt x="0" y="0"/>
                    </a:lnTo>
                    <a:lnTo>
                      <a:pt x="0" y="526"/>
                    </a:lnTo>
                    <a:lnTo>
                      <a:pt x="388" y="526"/>
                    </a:lnTo>
                    <a:lnTo>
                      <a:pt x="388" y="351"/>
                    </a:lnTo>
                    <a:lnTo>
                      <a:pt x="523" y="264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12700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54013" defTabSz="444500"/>
                <a:r>
                  <a:rPr lang="nl-NL" dirty="0" err="1">
                    <a:solidFill>
                      <a:prstClr val="white"/>
                    </a:solidFill>
                    <a:latin typeface="Calibri"/>
                  </a:rPr>
                  <a:t>integrate</a:t>
                </a:r>
                <a:r>
                  <a:rPr lang="nl-NL" dirty="0">
                    <a:solidFill>
                      <a:prstClr val="white"/>
                    </a:solidFill>
                    <a:latin typeface="Calibri"/>
                  </a:rPr>
                  <a:t> </a:t>
                </a:r>
                <a:r>
                  <a:rPr lang="nl-NL" dirty="0" err="1">
                    <a:solidFill>
                      <a:prstClr val="white"/>
                    </a:solidFill>
                    <a:latin typeface="Calibri"/>
                  </a:rPr>
                  <a:t>into</a:t>
                </a:r>
                <a:r>
                  <a:rPr lang="nl-NL" dirty="0">
                    <a:solidFill>
                      <a:prstClr val="white"/>
                    </a:solidFill>
                    <a:latin typeface="Calibri"/>
                  </a:rPr>
                  <a:t> </a:t>
                </a:r>
                <a:r>
                  <a:rPr lang="nl-NL" dirty="0" err="1">
                    <a:solidFill>
                      <a:prstClr val="white"/>
                    </a:solidFill>
                    <a:latin typeface="Calibri"/>
                  </a:rPr>
                  <a:t>leadership</a:t>
                </a:r>
                <a:r>
                  <a:rPr lang="nl-NL" dirty="0">
                    <a:solidFill>
                      <a:prstClr val="white"/>
                    </a:solidFill>
                    <a:latin typeface="Calibri"/>
                  </a:rPr>
                  <a:t> tools</a:t>
                </a:r>
              </a:p>
            </p:txBody>
          </p:sp>
          <p:sp>
            <p:nvSpPr>
              <p:cNvPr id="21" name="Vrije vorm 67">
                <a:extLst>
                  <a:ext uri="{FF2B5EF4-FFF2-40B4-BE49-F238E27FC236}">
                    <a16:creationId xmlns:a16="http://schemas.microsoft.com/office/drawing/2014/main" id="{D82E87D1-0619-7082-1DE6-A1A4452F43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4588" y="6681788"/>
                <a:ext cx="760249" cy="835025"/>
              </a:xfrm>
              <a:custGeom>
                <a:avLst/>
                <a:gdLst>
                  <a:gd name="T0" fmla="*/ 521 w 521"/>
                  <a:gd name="T1" fmla="*/ 264 h 526"/>
                  <a:gd name="T2" fmla="*/ 389 w 521"/>
                  <a:gd name="T3" fmla="*/ 176 h 526"/>
                  <a:gd name="T4" fmla="*/ 389 w 521"/>
                  <a:gd name="T5" fmla="*/ 0 h 526"/>
                  <a:gd name="T6" fmla="*/ 0 w 521"/>
                  <a:gd name="T7" fmla="*/ 0 h 526"/>
                  <a:gd name="T8" fmla="*/ 0 w 521"/>
                  <a:gd name="T9" fmla="*/ 526 h 526"/>
                  <a:gd name="T10" fmla="*/ 389 w 521"/>
                  <a:gd name="T11" fmla="*/ 526 h 526"/>
                  <a:gd name="T12" fmla="*/ 389 w 521"/>
                  <a:gd name="T13" fmla="*/ 351 h 526"/>
                  <a:gd name="T14" fmla="*/ 521 w 521"/>
                  <a:gd name="T15" fmla="*/ 264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1" h="526">
                    <a:moveTo>
                      <a:pt x="521" y="264"/>
                    </a:moveTo>
                    <a:lnTo>
                      <a:pt x="389" y="176"/>
                    </a:lnTo>
                    <a:lnTo>
                      <a:pt x="389" y="0"/>
                    </a:lnTo>
                    <a:lnTo>
                      <a:pt x="0" y="0"/>
                    </a:lnTo>
                    <a:lnTo>
                      <a:pt x="0" y="526"/>
                    </a:lnTo>
                    <a:lnTo>
                      <a:pt x="389" y="526"/>
                    </a:lnTo>
                    <a:lnTo>
                      <a:pt x="389" y="351"/>
                    </a:lnTo>
                    <a:lnTo>
                      <a:pt x="521" y="264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268288"/>
                <a:r>
                  <a:rPr lang="nl-NL" dirty="0">
                    <a:solidFill>
                      <a:prstClr val="white"/>
                    </a:solidFill>
                    <a:latin typeface="Calibri"/>
                  </a:rPr>
                  <a:t>	make </a:t>
                </a:r>
                <a:r>
                  <a:rPr lang="nl-NL" dirty="0" err="1">
                    <a:solidFill>
                      <a:prstClr val="white"/>
                    </a:solidFill>
                    <a:latin typeface="Calibri"/>
                  </a:rPr>
                  <a:t>it</a:t>
                </a:r>
                <a:r>
                  <a:rPr lang="nl-NL" dirty="0">
                    <a:solidFill>
                      <a:prstClr val="white"/>
                    </a:solidFill>
                    <a:latin typeface="Calibri"/>
                  </a:rPr>
                  <a:t> </a:t>
                </a:r>
                <a:r>
                  <a:rPr lang="nl-NL" dirty="0" err="1">
                    <a:solidFill>
                      <a:prstClr val="white"/>
                    </a:solidFill>
                    <a:latin typeface="Calibri"/>
                  </a:rPr>
                  <a:t>findable</a:t>
                </a:r>
                <a:endParaRPr lang="nl-NL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24" name="Bijschrift: pijl-rechts 23">
            <a:extLst>
              <a:ext uri="{FF2B5EF4-FFF2-40B4-BE49-F238E27FC236}">
                <a16:creationId xmlns:a16="http://schemas.microsoft.com/office/drawing/2014/main" id="{D49D5D10-1587-51F4-6D66-B0E653984EED}"/>
              </a:ext>
            </a:extLst>
          </p:cNvPr>
          <p:cNvSpPr/>
          <p:nvPr/>
        </p:nvSpPr>
        <p:spPr>
          <a:xfrm>
            <a:off x="7551353" y="0"/>
            <a:ext cx="568411" cy="7799832"/>
          </a:xfrm>
          <a:prstGeom prst="rightArrowCallout">
            <a:avLst>
              <a:gd name="adj1" fmla="val 14189"/>
              <a:gd name="adj2" fmla="val 14189"/>
              <a:gd name="adj3" fmla="val 46739"/>
              <a:gd name="adj4" fmla="val 1182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AB6F59E6-A6D8-23D5-A82C-BB96317EFC55}"/>
              </a:ext>
            </a:extLst>
          </p:cNvPr>
          <p:cNvSpPr txBox="1"/>
          <p:nvPr/>
        </p:nvSpPr>
        <p:spPr>
          <a:xfrm>
            <a:off x="7551353" y="6468991"/>
            <a:ext cx="1435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Here we are now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A0567596-98C6-8DC8-DC65-16981CB83E9D}"/>
              </a:ext>
            </a:extLst>
          </p:cNvPr>
          <p:cNvSpPr txBox="1">
            <a:spLocks/>
          </p:cNvSpPr>
          <p:nvPr/>
        </p:nvSpPr>
        <p:spPr>
          <a:xfrm>
            <a:off x="363044" y="554198"/>
            <a:ext cx="6137775" cy="934817"/>
          </a:xfrm>
          <a:prstGeom prst="rect">
            <a:avLst/>
          </a:prstGeom>
          <a:solidFill>
            <a:srgbClr val="0077B3"/>
          </a:solidFill>
        </p:spPr>
        <p:txBody>
          <a:bodyPr vert="horz" wrap="none" lIns="251999" tIns="216000" rIns="216000" bIns="21600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0" i="0" kern="1200">
                <a:solidFill>
                  <a:schemeClr val="bg2"/>
                </a:solidFill>
                <a:latin typeface="DIN Pro Medium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ro Medium" pitchFamily="2" charset="0"/>
                <a:ea typeface="+mj-ea"/>
                <a:cs typeface="+mj-cs"/>
              </a:rPr>
              <a:t>Art of Engagement in </a:t>
            </a:r>
            <a:r>
              <a:rPr kumimoji="0" lang="nl-NL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ro Medium" pitchFamily="2" charset="0"/>
                <a:ea typeface="+mj-ea"/>
                <a:cs typeface="+mj-cs"/>
              </a:rPr>
              <a:t>progress</a:t>
            </a: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ro Mediu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0488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D7556A76-C2F4-B046-A565-8A97FAD0E5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flipH="1">
            <a:off x="525461" y="634921"/>
            <a:ext cx="11103111" cy="1462787"/>
          </a:xfrm>
        </p:spPr>
        <p:txBody>
          <a:bodyPr/>
          <a:lstStyle/>
          <a:p>
            <a:r>
              <a:rPr lang="nl-NL" sz="4000" dirty="0" err="1">
                <a:solidFill>
                  <a:srgbClr val="0070C0"/>
                </a:solidFill>
              </a:rPr>
              <a:t>Good</a:t>
            </a:r>
            <a:r>
              <a:rPr lang="nl-NL" sz="4000" dirty="0">
                <a:solidFill>
                  <a:srgbClr val="0070C0"/>
                </a:solidFill>
              </a:rPr>
              <a:t> teamwork: Art of Engagement in </a:t>
            </a:r>
            <a:r>
              <a:rPr lang="nl-NL" sz="4000" dirty="0" err="1">
                <a:solidFill>
                  <a:srgbClr val="0070C0"/>
                </a:solidFill>
              </a:rPr>
              <a:t>practice</a:t>
            </a:r>
            <a:endParaRPr lang="nl-NL" sz="4000" dirty="0">
              <a:solidFill>
                <a:srgbClr val="0070C0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3BAF70C-38F1-498D-A04A-9367FBCD81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13" t="40001" r="12565" b="12005"/>
          <a:stretch/>
        </p:blipFill>
        <p:spPr>
          <a:xfrm>
            <a:off x="2627799" y="2537768"/>
            <a:ext cx="4603162" cy="262330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219FB1C-E133-4FD5-AA92-CD8DE1AFE6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84" t="6287" r="10182" b="3382"/>
          <a:stretch/>
        </p:blipFill>
        <p:spPr bwMode="auto">
          <a:xfrm>
            <a:off x="7331664" y="3178210"/>
            <a:ext cx="2116464" cy="1982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0085C04-ED5E-7CEC-25CA-07B1B90D6F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36" r="15029"/>
          <a:stretch/>
        </p:blipFill>
        <p:spPr>
          <a:xfrm>
            <a:off x="9525721" y="2571898"/>
            <a:ext cx="2102851" cy="2595770"/>
          </a:xfrm>
          <a:prstGeom prst="rect">
            <a:avLst/>
          </a:prstGeom>
        </p:spPr>
      </p:pic>
      <p:sp>
        <p:nvSpPr>
          <p:cNvPr id="4" name="Gelijkbenige driehoek 3">
            <a:extLst>
              <a:ext uri="{FF2B5EF4-FFF2-40B4-BE49-F238E27FC236}">
                <a16:creationId xmlns:a16="http://schemas.microsoft.com/office/drawing/2014/main" id="{53AA91B0-0011-2B6D-7FA8-A4557BB00CD9}"/>
              </a:ext>
            </a:extLst>
          </p:cNvPr>
          <p:cNvSpPr/>
          <p:nvPr/>
        </p:nvSpPr>
        <p:spPr>
          <a:xfrm rot="10800000">
            <a:off x="10409530" y="1913700"/>
            <a:ext cx="908186" cy="497678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42C28DC-B0D4-BEE5-FBDF-7BEF2498CD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302" t="12459" r="10324" b="4545"/>
          <a:stretch/>
        </p:blipFill>
        <p:spPr>
          <a:xfrm>
            <a:off x="515529" y="3443431"/>
            <a:ext cx="2011567" cy="17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2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9B9E5F-33DA-D73F-98A4-681EA060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374991"/>
            <a:ext cx="4132867" cy="934817"/>
          </a:xfrm>
        </p:spPr>
        <p:txBody>
          <a:bodyPr/>
          <a:lstStyle/>
          <a:p>
            <a:r>
              <a:rPr lang="nl-NL" sz="3600" dirty="0"/>
              <a:t>Personal </a:t>
            </a:r>
            <a:r>
              <a:rPr lang="nl-NL" sz="3600" dirty="0" err="1"/>
              <a:t>leadership</a:t>
            </a:r>
            <a:endParaRPr lang="nl-NL" sz="36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9F18FA-C363-83A7-22D8-93F5E5504B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5925" y="1685925"/>
            <a:ext cx="10056814" cy="4273550"/>
          </a:xfrm>
        </p:spPr>
        <p:txBody>
          <a:bodyPr/>
          <a:lstStyle/>
          <a:p>
            <a:pPr algn="l"/>
            <a:r>
              <a:rPr lang="nl-NL" sz="3200" dirty="0" err="1">
                <a:latin typeface="DINPro"/>
              </a:rPr>
              <a:t>D</a:t>
            </a:r>
            <a:r>
              <a:rPr lang="nl-NL" sz="3200" b="0" i="0" u="none" strike="noStrike" baseline="0" dirty="0" err="1">
                <a:latin typeface="DINPro"/>
              </a:rPr>
              <a:t>eveloping</a:t>
            </a:r>
            <a:r>
              <a:rPr lang="nl-NL" sz="3200" b="0" i="0" u="none" strike="noStrike" baseline="0" dirty="0">
                <a:latin typeface="DINPro"/>
              </a:rPr>
              <a:t> </a:t>
            </a:r>
            <a:r>
              <a:rPr lang="nl-NL" sz="3200" b="0" i="0" u="none" strike="noStrike" baseline="0" dirty="0" err="1">
                <a:latin typeface="DINPro"/>
              </a:rPr>
              <a:t>self-knowledge</a:t>
            </a:r>
            <a:r>
              <a:rPr lang="nl-NL" sz="3200" b="0" i="0" u="none" strike="noStrike" baseline="0" dirty="0">
                <a:latin typeface="DINPro"/>
              </a:rPr>
              <a:t> </a:t>
            </a:r>
            <a:r>
              <a:rPr lang="nl-NL" sz="3200" b="0" i="0" u="none" strike="noStrike" baseline="0" dirty="0" err="1">
                <a:latin typeface="DINPro"/>
              </a:rPr>
              <a:t>and</a:t>
            </a:r>
            <a:r>
              <a:rPr lang="nl-NL" sz="3200" b="0" i="0" u="none" strike="noStrike" baseline="0" dirty="0">
                <a:latin typeface="DINPro"/>
              </a:rPr>
              <a:t> </a:t>
            </a:r>
            <a:r>
              <a:rPr lang="en-US" sz="3200" b="0" i="0" u="none" strike="noStrike" baseline="0" dirty="0">
                <a:latin typeface="DINPro"/>
              </a:rPr>
              <a:t>reflective capacity by getting to know your strengths and weaknesses by:</a:t>
            </a:r>
            <a:endParaRPr lang="nl-NL" sz="3200" b="0" i="0" u="none" strike="noStrike" baseline="0" dirty="0">
              <a:latin typeface="DINPro"/>
            </a:endParaRPr>
          </a:p>
          <a:p>
            <a:pPr algn="l"/>
            <a:endParaRPr lang="nl-NL" sz="3200" dirty="0">
              <a:latin typeface="DIN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 err="1">
                <a:latin typeface="DINPro"/>
              </a:rPr>
              <a:t>Organising</a:t>
            </a:r>
            <a:r>
              <a:rPr lang="nl-NL" sz="3200" dirty="0">
                <a:latin typeface="DINPro"/>
              </a:rPr>
              <a:t> feedback and take </a:t>
            </a:r>
            <a:r>
              <a:rPr lang="nl-NL" sz="3200" dirty="0" err="1">
                <a:latin typeface="DINPro"/>
              </a:rPr>
              <a:t>seriously</a:t>
            </a:r>
            <a:r>
              <a:rPr lang="nl-NL" sz="3200" dirty="0">
                <a:latin typeface="DINPro"/>
              </a:rPr>
              <a:t> </a:t>
            </a:r>
            <a:r>
              <a:rPr lang="nl-NL" sz="3200" dirty="0" err="1">
                <a:latin typeface="DINPro"/>
              </a:rPr>
              <a:t>into</a:t>
            </a:r>
            <a:r>
              <a:rPr lang="nl-NL" sz="3200" dirty="0">
                <a:latin typeface="DINPro"/>
              </a:rPr>
              <a:t> account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3200" dirty="0">
                <a:latin typeface="DINPro"/>
              </a:rPr>
              <a:t>Learning </a:t>
            </a:r>
            <a:r>
              <a:rPr lang="nl-NL" sz="3200" dirty="0" err="1">
                <a:latin typeface="DINPro"/>
              </a:rPr>
              <a:t>from</a:t>
            </a:r>
            <a:r>
              <a:rPr lang="nl-NL" sz="3200" dirty="0">
                <a:latin typeface="DINPro"/>
              </a:rPr>
              <a:t> </a:t>
            </a:r>
            <a:r>
              <a:rPr lang="nl-NL" sz="3200" dirty="0" err="1">
                <a:latin typeface="DINPro"/>
              </a:rPr>
              <a:t>your</a:t>
            </a:r>
            <a:r>
              <a:rPr lang="nl-NL" sz="3200" dirty="0">
                <a:latin typeface="DINPro"/>
              </a:rPr>
              <a:t> </a:t>
            </a:r>
            <a:r>
              <a:rPr lang="nl-NL" sz="3200" dirty="0" err="1">
                <a:latin typeface="DINPro"/>
              </a:rPr>
              <a:t>own</a:t>
            </a:r>
            <a:r>
              <a:rPr lang="nl-NL" sz="3200" dirty="0">
                <a:latin typeface="DINPro"/>
              </a:rPr>
              <a:t> mistakes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3200" dirty="0" err="1">
                <a:latin typeface="DINPro"/>
              </a:rPr>
              <a:t>Being</a:t>
            </a:r>
            <a:r>
              <a:rPr lang="nl-NL" sz="3200" dirty="0">
                <a:latin typeface="DINPro"/>
              </a:rPr>
              <a:t> transparant on </a:t>
            </a:r>
            <a:r>
              <a:rPr lang="nl-NL" sz="3200" dirty="0" err="1">
                <a:latin typeface="DINPro"/>
              </a:rPr>
              <a:t>your</a:t>
            </a:r>
            <a:r>
              <a:rPr lang="nl-NL" sz="3200" dirty="0">
                <a:latin typeface="DINPro"/>
              </a:rPr>
              <a:t> </a:t>
            </a:r>
            <a:r>
              <a:rPr lang="nl-NL" sz="3200" dirty="0" err="1">
                <a:latin typeface="DINPro"/>
              </a:rPr>
              <a:t>ambitions</a:t>
            </a:r>
            <a:r>
              <a:rPr lang="nl-NL" sz="3200" dirty="0">
                <a:latin typeface="DINPro"/>
              </a:rPr>
              <a:t>, </a:t>
            </a:r>
            <a:r>
              <a:rPr lang="nl-NL" sz="3200" dirty="0" err="1">
                <a:latin typeface="DINPro"/>
              </a:rPr>
              <a:t>vision</a:t>
            </a:r>
            <a:r>
              <a:rPr lang="nl-NL" sz="3200" dirty="0">
                <a:latin typeface="DINPro"/>
              </a:rPr>
              <a:t> </a:t>
            </a:r>
            <a:r>
              <a:rPr lang="nl-NL" sz="3200" dirty="0" err="1">
                <a:latin typeface="DINPro"/>
              </a:rPr>
              <a:t>and</a:t>
            </a:r>
            <a:r>
              <a:rPr lang="nl-NL" sz="3200" dirty="0">
                <a:latin typeface="DINPro"/>
              </a:rPr>
              <a:t> </a:t>
            </a:r>
            <a:r>
              <a:rPr lang="nl-NL" sz="3200" dirty="0" err="1">
                <a:latin typeface="DINPro"/>
              </a:rPr>
              <a:t>decisions</a:t>
            </a:r>
            <a:endParaRPr lang="nl-NL" sz="3200" dirty="0">
              <a:latin typeface="DINPro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3200" dirty="0">
                <a:latin typeface="DINPro"/>
              </a:rPr>
              <a:t>Train </a:t>
            </a:r>
            <a:r>
              <a:rPr lang="nl-NL" sz="3200" dirty="0" err="1">
                <a:latin typeface="DINPro"/>
              </a:rPr>
              <a:t>yourself</a:t>
            </a:r>
            <a:r>
              <a:rPr lang="nl-NL" sz="3200" dirty="0">
                <a:latin typeface="DINPro"/>
              </a:rPr>
              <a:t> in </a:t>
            </a:r>
            <a:r>
              <a:rPr lang="nl-NL" sz="3200" dirty="0" err="1">
                <a:latin typeface="DINPro"/>
              </a:rPr>
              <a:t>difficult</a:t>
            </a:r>
            <a:r>
              <a:rPr lang="nl-NL" sz="3200" dirty="0">
                <a:latin typeface="DINPro"/>
              </a:rPr>
              <a:t> </a:t>
            </a:r>
            <a:r>
              <a:rPr lang="nl-NL" sz="3200" dirty="0" err="1">
                <a:latin typeface="DINPro"/>
              </a:rPr>
              <a:t>conversations</a:t>
            </a:r>
            <a:r>
              <a:rPr lang="nl-NL" sz="3200" dirty="0">
                <a:latin typeface="DINPro"/>
              </a:rPr>
              <a:t> (e.g. bad </a:t>
            </a:r>
            <a:r>
              <a:rPr lang="nl-NL" sz="3200" dirty="0" err="1">
                <a:latin typeface="DINPro"/>
              </a:rPr>
              <a:t>news</a:t>
            </a:r>
            <a:r>
              <a:rPr lang="nl-NL" sz="3200" dirty="0">
                <a:latin typeface="DINPro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l-NL" sz="2800" dirty="0">
              <a:latin typeface="DINPro"/>
            </a:endParaRPr>
          </a:p>
          <a:p>
            <a:pPr algn="l"/>
            <a:endParaRPr lang="nl-NL" sz="2800" b="0" i="0" u="none" strike="noStrike" baseline="0" dirty="0">
              <a:latin typeface="DINPro"/>
            </a:endParaRPr>
          </a:p>
          <a:p>
            <a:pPr algn="l"/>
            <a:endParaRPr lang="nl-NL" sz="1800" dirty="0">
              <a:latin typeface="DINPro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D855845-48E0-0615-1E8B-B8B130AE337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t>How does leadership become everyone’s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DINPro" pitchFamily="2" charset="0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941F995-916A-B0AD-A07A-6482567F2E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C1E0B-154D-844F-9C3C-CB8827A7EAB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t> 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DINPro" pitchFamily="2" charset="0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6A02601-8D0B-9FB1-0AA9-55AE40D81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0830" y="302581"/>
            <a:ext cx="1871908" cy="13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790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U layout">
  <a:themeElements>
    <a:clrScheme name="VU colors">
      <a:dk1>
        <a:srgbClr val="000000"/>
      </a:dk1>
      <a:lt1>
        <a:srgbClr val="0089CF"/>
      </a:lt1>
      <a:dk2>
        <a:srgbClr val="0089CF"/>
      </a:dk2>
      <a:lt2>
        <a:srgbClr val="FFFFFF"/>
      </a:lt2>
      <a:accent1>
        <a:srgbClr val="0089CF"/>
      </a:accent1>
      <a:accent2>
        <a:srgbClr val="4FAF48"/>
      </a:accent2>
      <a:accent3>
        <a:srgbClr val="E8692D"/>
      </a:accent3>
      <a:accent4>
        <a:srgbClr val="8E4DA4"/>
      </a:accent4>
      <a:accent5>
        <a:srgbClr val="F3BA30"/>
      </a:accent5>
      <a:accent6>
        <a:srgbClr val="666666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8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bg1"/>
        </a:solidFill>
        <a:effectLst>
          <a:outerShdw blurRad="254000" dist="127000" dir="2700000" algn="ctr" rotWithShape="0">
            <a:schemeClr val="tx1">
              <a:alpha val="5000"/>
            </a:schemeClr>
          </a:outerShdw>
        </a:effectLst>
      </a:spPr>
      <a:bodyPr wrap="square" lIns="360000" tIns="360000" rIns="360000" bIns="360000" rtlCol="0">
        <a:noAutofit/>
      </a:bodyPr>
      <a:lstStyle>
        <a:defPPr algn="l">
          <a:defRPr sz="2400" dirty="0">
            <a:solidFill>
              <a:srgbClr val="005CA9"/>
            </a:solidFill>
          </a:defRPr>
        </a:defPPr>
      </a:lstStyle>
    </a:txDef>
  </a:objectDefaults>
  <a:extraClrSchemeLst/>
  <a:custClrLst>
    <a:custClr name="VU blue">
      <a:srgbClr val="0077B3"/>
    </a:custClr>
    <a:custClr name="Orange-red">
      <a:srgbClr val="CC4100"/>
    </a:custClr>
    <a:custClr name="Green">
      <a:srgbClr val="008053"/>
    </a:custClr>
    <a:custClr name="Purple">
      <a:srgbClr val="3B2171"/>
    </a:custClr>
    <a:custClr name="Blue">
      <a:srgbClr val="66AFD4"/>
    </a:custClr>
    <a:custClr name="Chart green">
      <a:srgbClr val="66AFD4"/>
    </a:custClr>
    <a:custClr name="Chart orange">
      <a:srgbClr val="E8692D"/>
    </a:custClr>
    <a:custClr name="Chart purple">
      <a:srgbClr val="8E4DA4"/>
    </a:custClr>
    <a:custClr name="Chart yellow">
      <a:srgbClr val="F3BA30"/>
    </a:custClr>
    <a:custClr name="Chart light grey">
      <a:srgbClr val="D8D3D0"/>
    </a:custClr>
    <a:custClr name="Chart dart grey">
      <a:srgbClr val="066666"/>
    </a:custClr>
    <a:custClr name="Light blue">
      <a:srgbClr val="DFF2FD"/>
    </a:custClr>
    <a:custClr name="Light orange">
      <a:srgbClr val="FCD3B6"/>
    </a:custClr>
    <a:custClr name="Light green">
      <a:srgbClr val="EBF0C6"/>
    </a:custClr>
    <a:custClr name="Light purple">
      <a:srgbClr val="DDC6EE"/>
    </a:custClr>
    <a:custClr name="Change your world">
      <a:srgbClr val="005B9D"/>
    </a:custClr>
  </a:custClrLst>
  <a:extLst>
    <a:ext uri="{05A4C25C-085E-4340-85A3-A5531E510DB2}">
      <thm15:themeFamily xmlns:thm15="http://schemas.microsoft.com/office/thememl/2012/main" name="VU presentation.potx" id="{B491838A-1F74-4D87-B398-7CDD8260CE70}" vid="{3D16D61C-C7BD-4AEA-844B-7B33D039B996}"/>
    </a:ext>
  </a:extLst>
</a:theme>
</file>

<file path=ppt/theme/theme3.xml><?xml version="1.0" encoding="utf-8"?>
<a:theme xmlns:a="http://schemas.openxmlformats.org/drawingml/2006/main" name="3_VSNU presentatie sjabloon_20160719">
  <a:themeElements>
    <a:clrScheme name="VSNU">
      <a:dk1>
        <a:srgbClr val="000000"/>
      </a:dk1>
      <a:lt1>
        <a:srgbClr val="FFFFFF"/>
      </a:lt1>
      <a:dk2>
        <a:srgbClr val="D90E15"/>
      </a:dk2>
      <a:lt2>
        <a:srgbClr val="DCDCDC"/>
      </a:lt2>
      <a:accent1>
        <a:srgbClr val="D90E15"/>
      </a:accent1>
      <a:accent2>
        <a:srgbClr val="F07300"/>
      </a:accent2>
      <a:accent3>
        <a:srgbClr val="008CD2"/>
      </a:accent3>
      <a:accent4>
        <a:srgbClr val="96D2FA"/>
      </a:accent4>
      <a:accent5>
        <a:srgbClr val="285A32"/>
      </a:accent5>
      <a:accent6>
        <a:srgbClr val="7DB414"/>
      </a:accent6>
      <a:hlink>
        <a:srgbClr val="760E15"/>
      </a:hlink>
      <a:folHlink>
        <a:srgbClr val="B400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EB0084FBCE9A4BAD442284696698AC" ma:contentTypeVersion="15" ma:contentTypeDescription="Een nieuw document maken." ma:contentTypeScope="" ma:versionID="c21b28562d318ce695be52fab1637fa0">
  <xsd:schema xmlns:xsd="http://www.w3.org/2001/XMLSchema" xmlns:xs="http://www.w3.org/2001/XMLSchema" xmlns:p="http://schemas.microsoft.com/office/2006/metadata/properties" xmlns:ns2="18df8e80-b32d-43b1-9a90-fcdfc7f58439" xmlns:ns3="ab9836ab-b394-4614-bca2-e914f858e95f" targetNamespace="http://schemas.microsoft.com/office/2006/metadata/properties" ma:root="true" ma:fieldsID="a1e6ef60d4902925386532d4dcca55fb" ns2:_="" ns3:_="">
    <xsd:import namespace="18df8e80-b32d-43b1-9a90-fcdfc7f58439"/>
    <xsd:import namespace="ab9836ab-b394-4614-bca2-e914f858e9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f8e80-b32d-43b1-9a90-fcdfc7f584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a699ef98-48e4-4496-8b93-6028222a0a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836ab-b394-4614-bca2-e914f858e95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f8e80-b32d-43b1-9a90-fcdfc7f5843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95AC11-8036-4CFF-9C61-4AFD68BB4BEC}"/>
</file>

<file path=customXml/itemProps2.xml><?xml version="1.0" encoding="utf-8"?>
<ds:datastoreItem xmlns:ds="http://schemas.openxmlformats.org/officeDocument/2006/customXml" ds:itemID="{EAF9EBB2-665A-44CE-B3CD-27EA4A5172E6}"/>
</file>

<file path=customXml/itemProps3.xml><?xml version="1.0" encoding="utf-8"?>
<ds:datastoreItem xmlns:ds="http://schemas.openxmlformats.org/officeDocument/2006/customXml" ds:itemID="{A0BD8083-6343-448A-8C00-A11F53CCDA3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899</TotalTime>
  <Words>755</Words>
  <Application>Microsoft Office PowerPoint</Application>
  <PresentationFormat>Aangepast</PresentationFormat>
  <Paragraphs>148</Paragraphs>
  <Slides>16</Slides>
  <Notes>11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3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16</vt:i4>
      </vt:variant>
    </vt:vector>
  </HeadingPairs>
  <TitlesOfParts>
    <vt:vector size="31" baseType="lpstr">
      <vt:lpstr>Arial</vt:lpstr>
      <vt:lpstr>Avenir</vt:lpstr>
      <vt:lpstr>Avenir Book</vt:lpstr>
      <vt:lpstr>Avenir Roman</vt:lpstr>
      <vt:lpstr>Calibri</vt:lpstr>
      <vt:lpstr>Calibri Light</vt:lpstr>
      <vt:lpstr>Courier New</vt:lpstr>
      <vt:lpstr>DIN Pro Medium</vt:lpstr>
      <vt:lpstr>DINPro</vt:lpstr>
      <vt:lpstr>Verdana</vt:lpstr>
      <vt:lpstr>Kantoorthema</vt:lpstr>
      <vt:lpstr>VU layout</vt:lpstr>
      <vt:lpstr>3_VSNU presentatie sjabloon_20160719</vt:lpstr>
      <vt:lpstr>Acrobat Document</vt:lpstr>
      <vt:lpstr>Presentation</vt:lpstr>
      <vt:lpstr>PowerPoint-presentatie</vt:lpstr>
      <vt:lpstr>PowerPoint-presentatie</vt:lpstr>
      <vt:lpstr>Why leadership?</vt:lpstr>
      <vt:lpstr>How we conceptualize leadership and management?</vt:lpstr>
      <vt:lpstr>Leadership aspects</vt:lpstr>
      <vt:lpstr>PowerPoint-presentatie</vt:lpstr>
      <vt:lpstr>PowerPoint-presentatie</vt:lpstr>
      <vt:lpstr>PowerPoint-presentatie</vt:lpstr>
      <vt:lpstr>Personal leadership</vt:lpstr>
      <vt:lpstr>Why teamwork is important</vt:lpstr>
      <vt:lpstr>Teamscan as instrument to improve teamwork</vt:lpstr>
      <vt:lpstr>10 dimensions of good teamwork</vt:lpstr>
      <vt:lpstr>Academic / professional leadership</vt:lpstr>
      <vt:lpstr>Framework Management – 4 levels</vt:lpstr>
      <vt:lpstr>Task areas for management – insight in aspects</vt:lpstr>
      <vt:lpstr>Thank you for visiting this workshop!  For more information: erkennenwaarderen@vu.nl https://vu.nl/en/medewerker/opleiding-ontwikkeling/teamscan-voor-vu-leidinggevenden https://vu.nl/nl/over-de-vu/meer-over/erkennen-en-waarderen          For contact, questions, suggestions:    m.verbree@vu.nl    b.r.walinga@vu.nl  </vt:lpstr>
    </vt:vector>
  </TitlesOfParts>
  <Manager/>
  <Company>Vrije Universiteit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slide types</dc:title>
  <dc:subject/>
  <dc:creator>Verbree, M. (Maaike)</dc:creator>
  <cp:keywords/>
  <dc:description/>
  <cp:lastModifiedBy>Simone Kuipers</cp:lastModifiedBy>
  <cp:revision>22</cp:revision>
  <dcterms:created xsi:type="dcterms:W3CDTF">2023-03-10T16:23:08Z</dcterms:created>
  <dcterms:modified xsi:type="dcterms:W3CDTF">2023-04-12T08:44:14Z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Name">
    <vt:lpwstr>VU</vt:lpwstr>
  </property>
  <property fmtid="{D5CDD505-2E9C-101B-9397-08002B2CF9AE}" pid="3" name="SjabloonVersiedatum">
    <vt:lpwstr>11 12 2020</vt:lpwstr>
  </property>
  <property fmtid="{D5CDD505-2E9C-101B-9397-08002B2CF9AE}" pid="4" name="ContentTypeId">
    <vt:lpwstr>0x01010039EB0084FBCE9A4BAD442284696698AC</vt:lpwstr>
  </property>
</Properties>
</file>