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15A9E5-BFFE-4D60-A1CC-A6C4D974E3DD}">
  <a:tblStyle styleId="{1115A9E5-BFFE-4D60-A1CC-A6C4D974E3D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10aba25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e10aba25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d30ee373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d30ee373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d2eef750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2d2eef750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d30ee373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d30ee373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d30ee373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d30ee373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d30ee373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d30ee373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d30ee373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d30ee373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b6560ec2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b6560ec2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10aba258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10aba258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575" y="6271483"/>
            <a:ext cx="119922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 1">
  <p:cSld name="TITLE_AND_BOD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727650" y="6504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4297652" y="627150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575" y="6271483"/>
            <a:ext cx="119922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 2">
  <p:cSld name="TITLE_AND_BODY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27650" y="6504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297652" y="627150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7567" y="151033"/>
            <a:ext cx="1274883" cy="2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75" y="116600"/>
            <a:ext cx="1479274" cy="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467640" y="1546920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467640" y="1546920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40158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84680" y="1546920"/>
            <a:ext cx="40158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1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3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737640" y="6381328"/>
            <a:ext cx="59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4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1439652" y="6381328"/>
            <a:ext cx="324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4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und Grafik">
  <p:cSld name="Inhalt und Grafi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13539" y="476672"/>
            <a:ext cx="3996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13538" y="1700808"/>
            <a:ext cx="3996000" cy="4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>
            <a:spLocks noGrp="1"/>
          </p:cNvSpPr>
          <p:nvPr>
            <p:ph type="pic" idx="2"/>
          </p:nvPr>
        </p:nvSpPr>
        <p:spPr>
          <a:xfrm>
            <a:off x="4734018" y="548680"/>
            <a:ext cx="2997300" cy="3038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413538" y="692698"/>
            <a:ext cx="8316900" cy="4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75"/>
              <a:buFont typeface="Arial"/>
              <a:buNone/>
              <a:defRPr sz="3375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subTitle" idx="1"/>
          </p:nvPr>
        </p:nvSpPr>
        <p:spPr>
          <a:xfrm>
            <a:off x="250826" y="4451400"/>
            <a:ext cx="8626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ctrTitle"/>
          </p:nvPr>
        </p:nvSpPr>
        <p:spPr>
          <a:xfrm>
            <a:off x="250825" y="3429000"/>
            <a:ext cx="86361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6117299"/>
            <a:ext cx="1890000" cy="11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179512" y="6365824"/>
            <a:ext cx="3672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nl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Gefördert im Rahmen der Exzellenzstrategie von Bund und Ländern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subTitle" idx="1"/>
          </p:nvPr>
        </p:nvSpPr>
        <p:spPr>
          <a:xfrm>
            <a:off x="1835640" y="363240"/>
            <a:ext cx="4824000" cy="52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2"/>
          </p:nvPr>
        </p:nvSpPr>
        <p:spPr>
          <a:xfrm>
            <a:off x="467640" y="391104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3"/>
          </p:nvPr>
        </p:nvSpPr>
        <p:spPr>
          <a:xfrm>
            <a:off x="4684680" y="1546920"/>
            <a:ext cx="40158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40158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2"/>
          </p:nvPr>
        </p:nvSpPr>
        <p:spPr>
          <a:xfrm>
            <a:off x="4684680" y="15469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3"/>
          </p:nvPr>
        </p:nvSpPr>
        <p:spPr>
          <a:xfrm>
            <a:off x="4684680" y="391104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2"/>
          </p:nvPr>
        </p:nvSpPr>
        <p:spPr>
          <a:xfrm>
            <a:off x="4684680" y="15469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3"/>
          </p:nvPr>
        </p:nvSpPr>
        <p:spPr>
          <a:xfrm>
            <a:off x="467640" y="3911040"/>
            <a:ext cx="82293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82293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2"/>
          </p:nvPr>
        </p:nvSpPr>
        <p:spPr>
          <a:xfrm>
            <a:off x="467640" y="3911040"/>
            <a:ext cx="82293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4684680" y="15469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3"/>
          </p:nvPr>
        </p:nvSpPr>
        <p:spPr>
          <a:xfrm>
            <a:off x="4684680" y="391104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4"/>
          </p:nvPr>
        </p:nvSpPr>
        <p:spPr>
          <a:xfrm>
            <a:off x="467640" y="391104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575" y="6271483"/>
            <a:ext cx="119922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1835640" y="363240"/>
            <a:ext cx="48240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467640" y="1546920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body" idx="2"/>
          </p:nvPr>
        </p:nvSpPr>
        <p:spPr>
          <a:xfrm>
            <a:off x="467640" y="1546920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6000" y="1546560"/>
            <a:ext cx="3190590" cy="254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6000" y="1546560"/>
            <a:ext cx="3190590" cy="254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575" y="6271483"/>
            <a:ext cx="119922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575" y="6271483"/>
            <a:ext cx="119922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725575" y="6271483"/>
            <a:ext cx="1199222" cy="269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18">
            <a:alphaModFix/>
          </a:blip>
          <a:srcRect l="-100" t="35312" r="-291" b="28829"/>
          <a:stretch/>
        </p:blipFill>
        <p:spPr>
          <a:xfrm>
            <a:off x="-7920" y="-27720"/>
            <a:ext cx="9191160" cy="154655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1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08360" y="6440039"/>
            <a:ext cx="504630" cy="1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3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-dashboard.charite.de/#tabSta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quest-dashboard.charite.de/#tabBSS" TargetMode="External"/><Relationship Id="rId4" Type="http://schemas.openxmlformats.org/officeDocument/2006/relationships/hyperlink" Target="https://quest-dashboard.charite.de/#tabFAI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quest-dashboard.charite.de/#tabFAIR" TargetMode="External"/><Relationship Id="rId3" Type="http://schemas.openxmlformats.org/officeDocument/2006/relationships/hyperlink" Target="https://barometredelascienceouverte.esr.gouv.fr/" TargetMode="External"/><Relationship Id="rId7" Type="http://schemas.openxmlformats.org/officeDocument/2006/relationships/hyperlink" Target="https://quest-dashboard.charite.de/#tabSta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sobservatory.openaire.eu/home" TargetMode="External"/><Relationship Id="rId5" Type="http://schemas.openxmlformats.org/officeDocument/2006/relationships/hyperlink" Target="https://research-and-innovation.ec.europa.eu/strategy/strategy-2020-2024/our-digital-future/open-science/open-science-monitor_en" TargetMode="External"/><Relationship Id="rId10" Type="http://schemas.openxmlformats.org/officeDocument/2006/relationships/hyperlink" Target="https://theplosblog.plos.org/2023/04/open-science-indicators/" TargetMode="External"/><Relationship Id="rId4" Type="http://schemas.openxmlformats.org/officeDocument/2006/relationships/hyperlink" Target="https://bi-poc.dataverse.tk/superset/dashboard/6/?preselect_filters=%7B%7D&amp;standalone=true&amp;native_filters=%28%29" TargetMode="External"/><Relationship Id="rId9" Type="http://schemas.openxmlformats.org/officeDocument/2006/relationships/hyperlink" Target="https://www.dimensions.ai/resources/university-of-oxford-measuring-the-evolution-of-science/?utm_source=pardot&amp;utm_medium=email&amp;utm_campaign=nurture_flow&amp;utm_term=dimension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3-3412-7192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-access-berlin/blog" TargetMode="External"/><Relationship Id="rId11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berlin.social/@openaccess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open-access-berlin.de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4800" y="-115500"/>
            <a:ext cx="9348800" cy="70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Outline Workshop</a:t>
            </a:r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Introductions (15 mins)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>
                <a:solidFill>
                  <a:schemeClr val="dk1"/>
                </a:solidFill>
              </a:rPr>
              <a:t>Please introduce yourself and tell us a bit more about your background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>
                <a:solidFill>
                  <a:schemeClr val="dk1"/>
                </a:solidFill>
              </a:rPr>
              <a:t>What is your experience with Open Science?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>
                <a:solidFill>
                  <a:schemeClr val="dk1"/>
                </a:solidFill>
              </a:rPr>
              <a:t>Have you already worked with (Open Science) Dashboards?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BUA Open Science Dashboards Project and discipline-specific Open Science Indicators (5 mins)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Assessing and discussing different OS Dashboards and Indicators in smaller groups (30 mins)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Plenary presentation of findings and discussion (20 mins)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Wrap-up (5 mins)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452625" y="1326825"/>
            <a:ext cx="8003400" cy="729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" sz="2800">
                <a:latin typeface="Source Sans Pro"/>
                <a:ea typeface="Source Sans Pro"/>
                <a:cs typeface="Source Sans Pro"/>
                <a:sym typeface="Source Sans Pro"/>
              </a:rPr>
              <a:t>Project: Open Science Dashboards</a:t>
            </a:r>
            <a:br>
              <a:rPr lang="nl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nl" sz="1800">
                <a:latin typeface="Source Sans Pro"/>
                <a:ea typeface="Source Sans Pro"/>
                <a:cs typeface="Source Sans Pro"/>
                <a:sym typeface="Source Sans Pro"/>
              </a:rPr>
              <a:t>Part of BUA Objective 3: Advancing Research Quality and Value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61" name="Google Shape;161;p35"/>
          <p:cNvGraphicFramePr/>
          <p:nvPr/>
        </p:nvGraphicFramePr>
        <p:xfrm>
          <a:off x="452637" y="2508108"/>
          <a:ext cx="8003250" cy="1981230"/>
        </p:xfrm>
        <a:graphic>
          <a:graphicData uri="http://schemas.openxmlformats.org/drawingml/2006/table">
            <a:tbl>
              <a:tblPr firstRow="1" bandRow="1">
                <a:noFill/>
                <a:tableStyleId>{1115A9E5-BFFE-4D60-A1CC-A6C4D974E3DD}</a:tableStyleId>
              </a:tblPr>
              <a:tblGrid>
                <a:gridCol w="19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 b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Objectives</a:t>
                      </a: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ource Sans Pro"/>
                        <a:buChar char="●"/>
                      </a:pPr>
                      <a:r>
                        <a:rPr lang="nl" sz="1600" b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Monitoring of Open Science practices across different disciplines</a:t>
                      </a: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ource Sans Pro"/>
                        <a:buChar char="●"/>
                      </a:pPr>
                      <a:r>
                        <a:rPr lang="nl" sz="1600" b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Development of (semi)automated screening tools</a:t>
                      </a:r>
                      <a:endParaRPr sz="1600" b="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ource Sans Pro"/>
                        <a:buChar char="●"/>
                      </a:pPr>
                      <a:r>
                        <a:rPr lang="nl" sz="1600" b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Visualisation of Open Science Indicators in Dashboards</a:t>
                      </a: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Timeline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nl" sz="16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10/2021—09/2023</a:t>
                      </a:r>
                      <a:r>
                        <a:rPr lang="nl" sz="1600" b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Proje</a:t>
                      </a:r>
                      <a:r>
                        <a:rPr lang="nl" sz="16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 Partners</a:t>
                      </a: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nl" sz="16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BIH QUEST Center, Charité</a:t>
                      </a:r>
                      <a:endParaRPr sz="16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ource Sans Pro"/>
                        <a:buChar char="●"/>
                      </a:pPr>
                      <a:r>
                        <a:rPr lang="nl" sz="16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Open-Access-Büro Berlin</a:t>
                      </a: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2" name="Google Shape;162;p35"/>
          <p:cNvPicPr preferRelativeResize="0"/>
          <p:nvPr/>
        </p:nvPicPr>
        <p:blipFill rotWithShape="1">
          <a:blip r:embed="rId3">
            <a:alphaModFix/>
          </a:blip>
          <a:srcRect r="-999"/>
          <a:stretch/>
        </p:blipFill>
        <p:spPr>
          <a:xfrm>
            <a:off x="4002225" y="117450"/>
            <a:ext cx="6305900" cy="3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/>
          <p:nvPr/>
        </p:nvSpPr>
        <p:spPr>
          <a:xfrm>
            <a:off x="4572000" y="493825"/>
            <a:ext cx="4408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/>
              <a:t>Gefördert im Rahmen der Exzellenzstrategie von Bund und Ländern durch die Berlin University Alliance</a:t>
            </a:r>
            <a:endParaRPr sz="700"/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029" y="4690078"/>
            <a:ext cx="1399081" cy="54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852" y="5794049"/>
            <a:ext cx="982105" cy="3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7650" y="5698838"/>
            <a:ext cx="1741894" cy="4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7650" y="4813875"/>
            <a:ext cx="1640625" cy="3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045" y="5756750"/>
            <a:ext cx="755591" cy="4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58525" y="5356699"/>
            <a:ext cx="982106" cy="97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Project partner Charité: Recognizing Open Science Practices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Biomedical Research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Charité Dashboard for Responsible Research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Data Dashboard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Berlin Science Survey Dashboard</a:t>
            </a:r>
            <a:endParaRPr/>
          </a:p>
        </p:txBody>
      </p:sp>
      <p:pic>
        <p:nvPicPr>
          <p:cNvPr id="176" name="Google Shape;17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249" y="2605025"/>
            <a:ext cx="6019150" cy="36215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36"/>
          <p:cNvSpPr txBox="1"/>
          <p:nvPr/>
        </p:nvSpPr>
        <p:spPr>
          <a:xfrm>
            <a:off x="559250" y="6388375"/>
            <a:ext cx="500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Source Sans Pro"/>
                <a:ea typeface="Source Sans Pro"/>
                <a:cs typeface="Source Sans Pro"/>
                <a:sym typeface="Source Sans Pro"/>
              </a:rPr>
              <a:t>Screenshot Charité FAIR Data Dashboard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Under development: Open Science Dashboard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 Geographical Sciences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536625"/>
            <a:ext cx="7820025" cy="4343400"/>
          </a:xfrm>
          <a:prstGeom prst="rect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5" name="Google Shape;185;p37"/>
          <p:cNvSpPr txBox="1"/>
          <p:nvPr/>
        </p:nvSpPr>
        <p:spPr>
          <a:xfrm>
            <a:off x="311700" y="6059775"/>
            <a:ext cx="500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Source Sans Pro"/>
                <a:ea typeface="Source Sans Pro"/>
                <a:cs typeface="Source Sans Pro"/>
                <a:sym typeface="Source Sans Pro"/>
              </a:rPr>
              <a:t>Screenshot  Dashboard Geographische Wissenschaften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Challenges</a:t>
            </a:r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Finding project partners in a variety of disciplines (due to time constraints/lack of awareness)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Defining Research field/ Scientific discipline (heterogeneous and interdisciplinary)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Lack of and/or limited data available (diversity of research outputs, defining categories)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Quality of available data (incomplete metadata, no DOIs)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Time constraints (non-automated analysis)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Developing qualitative indicators (to value quality and avoid focus on outputs)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Discussion (30 mins, in smaller groups; 25 mins, plenary)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 b="1">
                <a:solidFill>
                  <a:schemeClr val="dk1"/>
                </a:solidFill>
              </a:rPr>
              <a:t>Dashboard Initiatives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Group 1: Country level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 Open Science Monitor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Group 2: Country level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Dutch Open Science Dashboard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Group 3: European level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Monitor</a:t>
            </a:r>
            <a:r>
              <a:rPr lang="nl" sz="1600">
                <a:solidFill>
                  <a:schemeClr val="dk1"/>
                </a:solidFill>
              </a:rPr>
              <a:t> (EC)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Group 4: European level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Observatory</a:t>
            </a:r>
            <a:r>
              <a:rPr lang="nl" sz="1600">
                <a:solidFill>
                  <a:schemeClr val="dk1"/>
                </a:solidFill>
              </a:rPr>
              <a:t> (OpenAire)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Group 5: Discipline level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Charité Dashboard for Responsible Research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Data Dashboard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nl" sz="1600">
                <a:solidFill>
                  <a:schemeClr val="dk1"/>
                </a:solidFill>
              </a:rPr>
              <a:t>Read more about commercial initiatives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Dimensions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</a:pPr>
            <a:r>
              <a:rPr lang="nl" sz="1600" u="sng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PLOS</a:t>
            </a:r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 b="1">
                <a:solidFill>
                  <a:schemeClr val="dk1"/>
                </a:solidFill>
                <a:highlight>
                  <a:schemeClr val="lt1"/>
                </a:highlight>
              </a:rPr>
              <a:t>Discussion questions</a:t>
            </a:r>
            <a:endParaRPr sz="20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lang="nl" sz="1600">
                <a:solidFill>
                  <a:schemeClr val="dk1"/>
                </a:solidFill>
                <a:highlight>
                  <a:schemeClr val="lt1"/>
                </a:highlight>
              </a:rPr>
              <a:t>What do you like/dislike about the dashboard? (Tips/Tops)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lang="nl" sz="1600">
                <a:solidFill>
                  <a:schemeClr val="dk1"/>
                </a:solidFill>
                <a:highlight>
                  <a:schemeClr val="lt1"/>
                </a:highlight>
              </a:rPr>
              <a:t>For what other OS practices can we develop meaningful indicators?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lang="nl" sz="1600">
                <a:solidFill>
                  <a:schemeClr val="dk1"/>
                </a:solidFill>
                <a:highlight>
                  <a:schemeClr val="lt1"/>
                </a:highlight>
              </a:rPr>
              <a:t>How do we avoid focusing on research outputs?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lang="nl" sz="1600" i="1">
                <a:solidFill>
                  <a:schemeClr val="dk1"/>
                </a:solidFill>
                <a:highlight>
                  <a:schemeClr val="lt1"/>
                </a:highlight>
              </a:rPr>
              <a:t>How can we ensure the diversity of Open Science Research Practices across different disciplines and communities is recognized and valued?</a:t>
            </a:r>
            <a:endParaRPr sz="1600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nl" sz="1600" i="1">
                <a:solidFill>
                  <a:schemeClr val="dk1"/>
                </a:solidFill>
                <a:highlight>
                  <a:schemeClr val="lt1"/>
                </a:highlight>
              </a:rPr>
              <a:t>How can we ensure that the Open Science indicators we use to monitor the OS practices will not be used inappropriately and that Open Science is promoted as a positive research culture in all research disciplines?</a:t>
            </a:r>
            <a:endParaRPr sz="1600" i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00"/>
            <a:ext cx="672080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/>
          <p:nvPr/>
        </p:nvSpPr>
        <p:spPr>
          <a:xfrm>
            <a:off x="228600" y="5203500"/>
            <a:ext cx="4124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❖"/>
            </a:pPr>
            <a:r>
              <a:rPr lang="nl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Website: </a:t>
            </a:r>
            <a:r>
              <a:rPr lang="nl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http://www.open-access-berlin.de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❖"/>
            </a:pPr>
            <a:r>
              <a:rPr lang="nl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Mastodon: </a:t>
            </a:r>
            <a:r>
              <a:rPr lang="nl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https://berlin.social/@openaccess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❖"/>
            </a:pPr>
            <a:r>
              <a:rPr lang="nl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Blog: </a:t>
            </a:r>
            <a:r>
              <a:rPr lang="nl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https://open-access-berlin/blog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" name="Google Shape;20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0775" y="203200"/>
            <a:ext cx="2642325" cy="29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/>
        </p:nvSpPr>
        <p:spPr>
          <a:xfrm>
            <a:off x="5654200" y="5198225"/>
            <a:ext cx="321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Maaike Duine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nl" u="sng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0000-0003-3412-7192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maaike.duine@open-access-berlin.de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7" name="Google Shape;207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3193" y="5492525"/>
            <a:ext cx="242684" cy="2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3090" y="6260900"/>
            <a:ext cx="628290" cy="22113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 txBox="1"/>
          <p:nvPr/>
        </p:nvSpPr>
        <p:spPr>
          <a:xfrm>
            <a:off x="299275" y="6482025"/>
            <a:ext cx="528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Content is licensed under a </a:t>
            </a:r>
            <a:r>
              <a:rPr lang="nl" sz="10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nl" sz="100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0" name="Google Shape;210;p40"/>
          <p:cNvSpPr txBox="1"/>
          <p:nvPr/>
        </p:nvSpPr>
        <p:spPr>
          <a:xfrm>
            <a:off x="7115875" y="203200"/>
            <a:ext cx="1724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Source Sans Pro"/>
                <a:ea typeface="Source Sans Pro"/>
                <a:cs typeface="Source Sans Pro"/>
                <a:sym typeface="Source Sans Pro"/>
              </a:rPr>
              <a:t>for your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Source Sans Pro"/>
                <a:ea typeface="Source Sans Pro"/>
                <a:cs typeface="Source Sans Pro"/>
                <a:sym typeface="Source Sans Pro"/>
              </a:rPr>
              <a:t>attention!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300" y="-86625"/>
            <a:ext cx="9310300" cy="69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hel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B0084FBCE9A4BAD442284696698AC" ma:contentTypeVersion="15" ma:contentTypeDescription="Een nieuw document maken." ma:contentTypeScope="" ma:versionID="c21b28562d318ce695be52fab1637fa0">
  <xsd:schema xmlns:xsd="http://www.w3.org/2001/XMLSchema" xmlns:xs="http://www.w3.org/2001/XMLSchema" xmlns:p="http://schemas.microsoft.com/office/2006/metadata/properties" xmlns:ns2="18df8e80-b32d-43b1-9a90-fcdfc7f58439" xmlns:ns3="ab9836ab-b394-4614-bca2-e914f858e95f" targetNamespace="http://schemas.microsoft.com/office/2006/metadata/properties" ma:root="true" ma:fieldsID="a1e6ef60d4902925386532d4dcca55fb" ns2:_="" ns3:_="">
    <xsd:import namespace="18df8e80-b32d-43b1-9a90-fcdfc7f58439"/>
    <xsd:import namespace="ab9836ab-b394-4614-bca2-e914f858e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f8e80-b32d-43b1-9a90-fcdfc7f58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699ef98-48e4-4496-8b93-6028222a0a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836ab-b394-4614-bca2-e914f858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f8e80-b32d-43b1-9a90-fcdfc7f584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73F0E1-65D9-4832-BE06-6A9C406DCA3E}"/>
</file>

<file path=customXml/itemProps2.xml><?xml version="1.0" encoding="utf-8"?>
<ds:datastoreItem xmlns:ds="http://schemas.openxmlformats.org/officeDocument/2006/customXml" ds:itemID="{C4F1D7CE-0B39-4049-A1E3-3F40243E13B3}"/>
</file>

<file path=customXml/itemProps3.xml><?xml version="1.0" encoding="utf-8"?>
<ds:datastoreItem xmlns:ds="http://schemas.openxmlformats.org/officeDocument/2006/customXml" ds:itemID="{78A3961B-8B96-4C35-8074-4BD3DC678D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Diavoorstelling (4:3)</PresentationFormat>
  <Paragraphs>69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Source Sans Pro</vt:lpstr>
      <vt:lpstr>Arial</vt:lpstr>
      <vt:lpstr>Calibri</vt:lpstr>
      <vt:lpstr>Times New Roman</vt:lpstr>
      <vt:lpstr>Standard hell</vt:lpstr>
      <vt:lpstr>Office Theme</vt:lpstr>
      <vt:lpstr>PowerPoint-presentatie</vt:lpstr>
      <vt:lpstr>Outline Workshop</vt:lpstr>
      <vt:lpstr>Project: Open Science Dashboards Part of BUA Objective 3: Advancing Research Quality and Value</vt:lpstr>
      <vt:lpstr>Project partner Charité: Recognizing Open Science Practices in Biomedical Research  </vt:lpstr>
      <vt:lpstr>Under development: Open Science Dashboard FU Geographical Sciences </vt:lpstr>
      <vt:lpstr>Challenges</vt:lpstr>
      <vt:lpstr>Discussion (30 mins, in smaller groups; 25 mins, plenary)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Duine</dc:creator>
  <cp:lastModifiedBy>Simone Kuipers</cp:lastModifiedBy>
  <cp:revision>2</cp:revision>
  <dcterms:modified xsi:type="dcterms:W3CDTF">2023-04-12T17:08:39Z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0x01010039EB0084FBCE9A4BAD442284696698AC</vt:lpwstr>
  </property>
</Properties>
</file>