
<file path=[Content_Types].xml><?xml version="1.0" encoding="utf-8"?>
<Types xmlns="http://schemas.openxmlformats.org/package/2006/content-types">
  <Default Extension="jfif" ContentType="image/jpeg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1"/>
  </p:notesMasterIdLst>
  <p:sldIdLst>
    <p:sldId id="418" r:id="rId2"/>
    <p:sldId id="362" r:id="rId3"/>
    <p:sldId id="363" r:id="rId4"/>
    <p:sldId id="364" r:id="rId5"/>
    <p:sldId id="391" r:id="rId6"/>
    <p:sldId id="392" r:id="rId7"/>
    <p:sldId id="336" r:id="rId8"/>
    <p:sldId id="393" r:id="rId9"/>
    <p:sldId id="382" r:id="rId10"/>
    <p:sldId id="403" r:id="rId11"/>
    <p:sldId id="385" r:id="rId12"/>
    <p:sldId id="384" r:id="rId13"/>
    <p:sldId id="386" r:id="rId14"/>
    <p:sldId id="319" r:id="rId15"/>
    <p:sldId id="300" r:id="rId16"/>
    <p:sldId id="387" r:id="rId17"/>
    <p:sldId id="313" r:id="rId18"/>
    <p:sldId id="334" r:id="rId19"/>
    <p:sldId id="394" r:id="rId20"/>
    <p:sldId id="395" r:id="rId21"/>
    <p:sldId id="401" r:id="rId22"/>
    <p:sldId id="371" r:id="rId23"/>
    <p:sldId id="409" r:id="rId24"/>
    <p:sldId id="412" r:id="rId25"/>
    <p:sldId id="416" r:id="rId26"/>
    <p:sldId id="413" r:id="rId27"/>
    <p:sldId id="375" r:id="rId28"/>
    <p:sldId id="408" r:id="rId29"/>
    <p:sldId id="415" r:id="rId30"/>
    <p:sldId id="411" r:id="rId31"/>
    <p:sldId id="410" r:id="rId32"/>
    <p:sldId id="404" r:id="rId33"/>
    <p:sldId id="405" r:id="rId34"/>
    <p:sldId id="406" r:id="rId35"/>
    <p:sldId id="407" r:id="rId36"/>
    <p:sldId id="417" r:id="rId37"/>
    <p:sldId id="338" r:id="rId38"/>
    <p:sldId id="360" r:id="rId39"/>
    <p:sldId id="388" r:id="rId40"/>
    <p:sldId id="389" r:id="rId41"/>
    <p:sldId id="421" r:id="rId42"/>
    <p:sldId id="390" r:id="rId43"/>
    <p:sldId id="423" r:id="rId44"/>
    <p:sldId id="356" r:id="rId45"/>
    <p:sldId id="400" r:id="rId46"/>
    <p:sldId id="422" r:id="rId47"/>
    <p:sldId id="414" r:id="rId48"/>
    <p:sldId id="402" r:id="rId49"/>
    <p:sldId id="419" r:id="rId50"/>
  </p:sldIdLst>
  <p:sldSz cx="9144000" cy="5143500" type="screen16x9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dde, Anne van der" initials="HAvd" lastIdx="17" clrIdx="0">
    <p:extLst>
      <p:ext uri="{19B8F6BF-5375-455C-9EA6-DF929625EA0E}">
        <p15:presenceInfo xmlns:p15="http://schemas.microsoft.com/office/powerpoint/2012/main" userId="S::Anne.vanderHidde@radboudumc.nl::9bb506e7-197e-43ec-9a66-daa315f0dc4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Stijl, licht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ijl, licht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Stijl, gemiddeld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Stijl, gemiddeld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631" autoAdjust="0"/>
    <p:restoredTop sz="87443" autoAdjust="0"/>
  </p:normalViewPr>
  <p:slideViewPr>
    <p:cSldViewPr snapToGrid="0">
      <p:cViewPr varScale="1">
        <p:scale>
          <a:sx n="77" d="100"/>
          <a:sy n="77" d="100"/>
        </p:scale>
        <p:origin x="480" y="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872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8" Type="http://schemas.openxmlformats.org/officeDocument/2006/relationships/customXml" Target="../customXml/item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ustomXml" Target="../customXml/item3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ustomXml" Target="../customXml/item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FC41F4-3F09-46EE-8767-B8E4ABEAF086}" type="datetimeFigureOut">
              <a:rPr lang="nl-NL" smtClean="0"/>
              <a:t>14-4-2023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4A5AA8-08E1-4B00-973B-4962607B2AA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5016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01925" y="511175"/>
            <a:ext cx="4537075" cy="255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3:notes"/>
          <p:cNvSpPr txBox="1">
            <a:spLocks noGrp="1"/>
          </p:cNvSpPr>
          <p:nvPr>
            <p:ph type="body" idx="1"/>
          </p:nvPr>
        </p:nvSpPr>
        <p:spPr>
          <a:xfrm>
            <a:off x="994093" y="3234174"/>
            <a:ext cx="7952740" cy="3063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l" rtl="0"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200"/>
              <a:buFont typeface="Arial"/>
              <a:buNone/>
            </a:pPr>
            <a:endParaRPr dirty="0"/>
          </a:p>
        </p:txBody>
      </p:sp>
      <p:sp>
        <p:nvSpPr>
          <p:cNvPr id="136" name="Google Shape;136;p3:notes"/>
          <p:cNvSpPr txBox="1">
            <a:spLocks noGrp="1"/>
          </p:cNvSpPr>
          <p:nvPr>
            <p:ph type="sldNum" idx="12"/>
          </p:nvPr>
        </p:nvSpPr>
        <p:spPr>
          <a:xfrm>
            <a:off x="5630891" y="6467167"/>
            <a:ext cx="4307734" cy="340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nl-N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14823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Men </a:t>
            </a:r>
            <a:r>
              <a:rPr lang="nl-NL" dirty="0" err="1"/>
              <a:t>self</a:t>
            </a:r>
            <a:r>
              <a:rPr lang="nl-NL" dirty="0"/>
              <a:t> </a:t>
            </a:r>
            <a:r>
              <a:rPr lang="nl-NL" dirty="0" err="1"/>
              <a:t>cite</a:t>
            </a:r>
            <a:r>
              <a:rPr lang="nl-NL" dirty="0"/>
              <a:t> 56% more</a:t>
            </a:r>
            <a:r>
              <a:rPr lang="nl-NL" dirty="0">
                <a:sym typeface="Wingdings" panose="05000000000000000000" pitchFamily="2" charset="2"/>
              </a:rPr>
              <a:t> 70% more in </a:t>
            </a:r>
            <a:r>
              <a:rPr lang="nl-NL" dirty="0" err="1">
                <a:sym typeface="Wingdings" panose="05000000000000000000" pitchFamily="2" charset="2"/>
              </a:rPr>
              <a:t>the</a:t>
            </a:r>
            <a:r>
              <a:rPr lang="nl-NL" dirty="0">
                <a:sym typeface="Wingdings" panose="05000000000000000000" pitchFamily="2" charset="2"/>
              </a:rPr>
              <a:t> last </a:t>
            </a:r>
            <a:r>
              <a:rPr lang="nl-NL" dirty="0" err="1">
                <a:sym typeface="Wingdings" panose="05000000000000000000" pitchFamily="2" charset="2"/>
              </a:rPr>
              <a:t>two</a:t>
            </a:r>
            <a:r>
              <a:rPr lang="nl-NL" dirty="0">
                <a:sym typeface="Wingdings" panose="05000000000000000000" pitchFamily="2" charset="2"/>
              </a:rPr>
              <a:t> decades of </a:t>
            </a:r>
            <a:r>
              <a:rPr lang="nl-NL" dirty="0" err="1">
                <a:sym typeface="Wingdings" panose="05000000000000000000" pitchFamily="2" charset="2"/>
              </a:rPr>
              <a:t>the</a:t>
            </a:r>
            <a:r>
              <a:rPr lang="nl-NL" dirty="0">
                <a:sym typeface="Wingdings" panose="05000000000000000000" pitchFamily="2" charset="2"/>
              </a:rPr>
              <a:t> </a:t>
            </a:r>
            <a:r>
              <a:rPr lang="nl-NL" dirty="0" err="1">
                <a:sym typeface="Wingdings" panose="05000000000000000000" pitchFamily="2" charset="2"/>
              </a:rPr>
              <a:t>study</a:t>
            </a:r>
            <a:endParaRPr lang="nl-NL" dirty="0"/>
          </a:p>
          <a:p>
            <a:r>
              <a:rPr lang="nl-NL" dirty="0"/>
              <a:t>10% of </a:t>
            </a:r>
            <a:r>
              <a:rPr lang="nl-NL" dirty="0" err="1"/>
              <a:t>citations</a:t>
            </a:r>
            <a:r>
              <a:rPr lang="nl-NL" baseline="0" dirty="0"/>
              <a:t> are </a:t>
            </a:r>
            <a:r>
              <a:rPr lang="nl-NL" baseline="0" dirty="0" err="1"/>
              <a:t>self</a:t>
            </a:r>
            <a:r>
              <a:rPr lang="nl-NL" baseline="0" dirty="0"/>
              <a:t> </a:t>
            </a:r>
            <a:r>
              <a:rPr lang="nl-NL" baseline="0" dirty="0" err="1"/>
              <a:t>citations</a:t>
            </a:r>
            <a:r>
              <a:rPr lang="nl-NL" baseline="0" dirty="0">
                <a:sym typeface="Wingdings" panose="05000000000000000000" pitchFamily="2" charset="2"/>
              </a:rPr>
              <a:t> </a:t>
            </a:r>
            <a:r>
              <a:rPr lang="nl-NL" baseline="0" dirty="0" err="1">
                <a:sym typeface="Wingdings" panose="05000000000000000000" pitchFamily="2" charset="2"/>
              </a:rPr>
              <a:t>each</a:t>
            </a:r>
            <a:r>
              <a:rPr lang="nl-NL" baseline="0" dirty="0">
                <a:sym typeface="Wingdings" panose="05000000000000000000" pitchFamily="2" charset="2"/>
              </a:rPr>
              <a:t> </a:t>
            </a:r>
            <a:r>
              <a:rPr lang="nl-NL" baseline="0" dirty="0" err="1">
                <a:sym typeface="Wingdings" panose="05000000000000000000" pitchFamily="2" charset="2"/>
              </a:rPr>
              <a:t>citation</a:t>
            </a:r>
            <a:r>
              <a:rPr lang="nl-NL" baseline="0" dirty="0">
                <a:sym typeface="Wingdings" panose="05000000000000000000" pitchFamily="2" charset="2"/>
              </a:rPr>
              <a:t> leads </a:t>
            </a:r>
            <a:r>
              <a:rPr lang="nl-NL" baseline="0" dirty="0" err="1">
                <a:sym typeface="Wingdings" panose="05000000000000000000" pitchFamily="2" charset="2"/>
              </a:rPr>
              <a:t>to</a:t>
            </a:r>
            <a:r>
              <a:rPr lang="nl-NL" baseline="0" dirty="0">
                <a:sym typeface="Wingdings" panose="05000000000000000000" pitchFamily="2" charset="2"/>
              </a:rPr>
              <a:t> 4 new </a:t>
            </a:r>
            <a:r>
              <a:rPr lang="nl-NL" baseline="0" dirty="0" err="1">
                <a:sym typeface="Wingdings" panose="05000000000000000000" pitchFamily="2" charset="2"/>
              </a:rPr>
              <a:t>ones</a:t>
            </a:r>
            <a:endParaRPr lang="nl-NL" baseline="0" dirty="0">
              <a:sym typeface="Wingdings" panose="05000000000000000000" pitchFamily="2" charset="2"/>
            </a:endParaRPr>
          </a:p>
          <a:p>
            <a:r>
              <a:rPr lang="nl-NL" baseline="0" dirty="0" err="1">
                <a:sym typeface="Wingdings" panose="05000000000000000000" pitchFamily="2" charset="2"/>
              </a:rPr>
              <a:t>Women</a:t>
            </a:r>
            <a:r>
              <a:rPr lang="nl-NL" baseline="0" dirty="0">
                <a:sym typeface="Wingdings" panose="05000000000000000000" pitchFamily="2" charset="2"/>
              </a:rPr>
              <a:t> (of colour) more backlash (</a:t>
            </a:r>
            <a:r>
              <a:rPr lang="nl-NL" baseline="0" dirty="0" err="1">
                <a:sym typeface="Wingdings" panose="05000000000000000000" pitchFamily="2" charset="2"/>
              </a:rPr>
              <a:t>williams</a:t>
            </a:r>
            <a:r>
              <a:rPr lang="nl-NL" baseline="0" dirty="0">
                <a:sym typeface="Wingdings" panose="05000000000000000000" pitchFamily="2" charset="2"/>
              </a:rPr>
              <a:t> 2014)</a:t>
            </a:r>
          </a:p>
          <a:p>
            <a:r>
              <a:rPr lang="nl-NL" baseline="0" dirty="0">
                <a:sym typeface="Wingdings" panose="05000000000000000000" pitchFamily="2" charset="2"/>
              </a:rPr>
              <a:t>First </a:t>
            </a:r>
            <a:r>
              <a:rPr lang="nl-NL" baseline="0" dirty="0" err="1">
                <a:sym typeface="Wingdings" panose="05000000000000000000" pitchFamily="2" charset="2"/>
              </a:rPr>
              <a:t>and</a:t>
            </a:r>
            <a:r>
              <a:rPr lang="nl-NL" baseline="0" dirty="0">
                <a:sym typeface="Wingdings" panose="05000000000000000000" pitchFamily="2" charset="2"/>
              </a:rPr>
              <a:t> last </a:t>
            </a:r>
            <a:r>
              <a:rPr lang="nl-NL" baseline="0" dirty="0" err="1">
                <a:sym typeface="Wingdings" panose="05000000000000000000" pitchFamily="2" charset="2"/>
              </a:rPr>
              <a:t>authorship</a:t>
            </a:r>
            <a:r>
              <a:rPr lang="nl-NL" baseline="0" dirty="0">
                <a:sym typeface="Wingdings" panose="05000000000000000000" pitchFamily="2" charset="2"/>
              </a:rPr>
              <a:t> </a:t>
            </a:r>
            <a:r>
              <a:rPr lang="nl-NL" baseline="0" dirty="0" err="1">
                <a:sym typeface="Wingdings" panose="05000000000000000000" pitchFamily="2" charset="2"/>
              </a:rPr>
              <a:t>disproportionally</a:t>
            </a:r>
            <a:r>
              <a:rPr lang="nl-NL" baseline="0" dirty="0">
                <a:sym typeface="Wingdings" panose="05000000000000000000" pitchFamily="2" charset="2"/>
              </a:rPr>
              <a:t> more men west et al, 2013)</a:t>
            </a:r>
          </a:p>
          <a:p>
            <a:endParaRPr lang="nl-NL" baseline="0" dirty="0">
              <a:sym typeface="Wingdings" panose="05000000000000000000" pitchFamily="2" charset="2"/>
            </a:endParaRP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A5AA8-08E1-4B00-973B-4962607B2AAB}" type="slidenum">
              <a:rPr lang="nl-NL" smtClean="0"/>
              <a:t>23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833399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2014 small</a:t>
            </a:r>
            <a:r>
              <a:rPr lang="nl-NL" baseline="0" dirty="0"/>
              <a:t> sample </a:t>
            </a:r>
            <a:r>
              <a:rPr lang="nl-NL" baseline="0" dirty="0" err="1"/>
              <a:t>size</a:t>
            </a:r>
            <a:endParaRPr lang="nl-NL" baseline="0" dirty="0"/>
          </a:p>
          <a:p>
            <a:r>
              <a:rPr lang="en-GB" dirty="0" err="1"/>
              <a:t>Kreitzer</a:t>
            </a:r>
            <a:r>
              <a:rPr lang="en-GB" dirty="0"/>
              <a:t> &amp; Sweet-Cushman, 2021</a:t>
            </a:r>
            <a:endParaRPr lang="nl-NL" baseline="0" dirty="0"/>
          </a:p>
          <a:p>
            <a:r>
              <a:rPr lang="nl-NL" baseline="0" dirty="0"/>
              <a:t>Mengel et al 2017,2019</a:t>
            </a:r>
            <a:r>
              <a:rPr lang="nl-NL" baseline="0" dirty="0">
                <a:sym typeface="Wingdings" panose="05000000000000000000" pitchFamily="2" charset="2"/>
              </a:rPr>
              <a:t> gender bias, </a:t>
            </a:r>
            <a:r>
              <a:rPr lang="nl-NL" baseline="0" dirty="0" err="1">
                <a:sym typeface="Wingdings" panose="05000000000000000000" pitchFamily="2" charset="2"/>
              </a:rPr>
              <a:t>graded</a:t>
            </a:r>
            <a:r>
              <a:rPr lang="nl-NL" baseline="0" dirty="0">
                <a:sym typeface="Wingdings" panose="05000000000000000000" pitchFamily="2" charset="2"/>
              </a:rPr>
              <a:t> on </a:t>
            </a:r>
            <a:r>
              <a:rPr lang="nl-NL" baseline="0" dirty="0" err="1">
                <a:sym typeface="Wingdings" panose="05000000000000000000" pitchFamily="2" charset="2"/>
              </a:rPr>
              <a:t>for</a:t>
            </a:r>
            <a:r>
              <a:rPr lang="nl-NL" baseline="0" dirty="0">
                <a:sym typeface="Wingdings" panose="05000000000000000000" pitchFamily="2" charset="2"/>
              </a:rPr>
              <a:t> </a:t>
            </a:r>
            <a:r>
              <a:rPr lang="nl-NL" baseline="0" dirty="0" err="1">
                <a:sym typeface="Wingdings" panose="05000000000000000000" pitchFamily="2" charset="2"/>
              </a:rPr>
              <a:t>example</a:t>
            </a:r>
            <a:r>
              <a:rPr lang="nl-NL" baseline="0" dirty="0">
                <a:sym typeface="Wingdings" panose="05000000000000000000" pitchFamily="2" charset="2"/>
              </a:rPr>
              <a:t> </a:t>
            </a:r>
            <a:r>
              <a:rPr lang="nl-NL" baseline="0" dirty="0" err="1">
                <a:sym typeface="Wingdings" panose="05000000000000000000" pitchFamily="2" charset="2"/>
              </a:rPr>
              <a:t>self</a:t>
            </a:r>
            <a:r>
              <a:rPr lang="nl-NL" baseline="0" dirty="0">
                <a:sym typeface="Wingdings" panose="05000000000000000000" pitchFamily="2" charset="2"/>
              </a:rPr>
              <a:t> </a:t>
            </a:r>
            <a:r>
              <a:rPr lang="nl-NL" baseline="0" dirty="0" err="1">
                <a:sym typeface="Wingdings" panose="05000000000000000000" pitchFamily="2" charset="2"/>
              </a:rPr>
              <a:t>study</a:t>
            </a:r>
            <a:r>
              <a:rPr lang="nl-NL" baseline="0" dirty="0">
                <a:sym typeface="Wingdings" panose="05000000000000000000" pitchFamily="2" charset="2"/>
              </a:rPr>
              <a:t> </a:t>
            </a:r>
            <a:r>
              <a:rPr lang="nl-NL" baseline="0" dirty="0" err="1">
                <a:sym typeface="Wingdings" panose="05000000000000000000" pitchFamily="2" charset="2"/>
              </a:rPr>
              <a:t>hours</a:t>
            </a:r>
            <a:r>
              <a:rPr lang="nl-NL" baseline="0" dirty="0">
                <a:sym typeface="Wingdings" panose="05000000000000000000" pitchFamily="2" charset="2"/>
              </a:rPr>
              <a:t> or </a:t>
            </a:r>
            <a:r>
              <a:rPr lang="nl-NL" baseline="0" dirty="0" err="1">
                <a:sym typeface="Wingdings" panose="05000000000000000000" pitchFamily="2" charset="2"/>
              </a:rPr>
              <a:t>grades</a:t>
            </a:r>
            <a:r>
              <a:rPr lang="nl-NL" baseline="0" dirty="0">
                <a:sym typeface="Wingdings" panose="05000000000000000000" pitchFamily="2" charset="2"/>
              </a:rPr>
              <a:t> </a:t>
            </a:r>
            <a:r>
              <a:rPr lang="nl-NL" baseline="0" dirty="0" err="1">
                <a:sym typeface="Wingdings" panose="05000000000000000000" pitchFamily="2" charset="2"/>
              </a:rPr>
              <a:t>not</a:t>
            </a:r>
            <a:r>
              <a:rPr lang="nl-NL" baseline="0" dirty="0">
                <a:sym typeface="Wingdings" panose="05000000000000000000" pitchFamily="2" charset="2"/>
              </a:rPr>
              <a:t> </a:t>
            </a:r>
            <a:r>
              <a:rPr lang="nl-NL" baseline="0" dirty="0" err="1">
                <a:sym typeface="Wingdings" panose="05000000000000000000" pitchFamily="2" charset="2"/>
              </a:rPr>
              <a:t>diff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A5AA8-08E1-4B00-973B-4962607B2AAB}" type="slidenum">
              <a:rPr lang="nl-NL" smtClean="0"/>
              <a:t>26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1304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A5AA8-08E1-4B00-973B-4962607B2AAB}" type="slidenum">
              <a:rPr lang="nl-NL" smtClean="0"/>
              <a:t>30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537474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Women</a:t>
            </a:r>
            <a:r>
              <a:rPr lang="nl-NL" dirty="0"/>
              <a:t>,</a:t>
            </a:r>
            <a:r>
              <a:rPr lang="nl-NL" baseline="0" dirty="0"/>
              <a:t> </a:t>
            </a:r>
            <a:r>
              <a:rPr lang="nl-NL" dirty="0"/>
              <a:t>People of colour,</a:t>
            </a:r>
            <a:r>
              <a:rPr lang="nl-NL" baseline="0" dirty="0"/>
              <a:t> </a:t>
            </a:r>
            <a:r>
              <a:rPr lang="nl-NL" dirty="0"/>
              <a:t>People</a:t>
            </a:r>
            <a:r>
              <a:rPr lang="nl-NL" baseline="0" dirty="0"/>
              <a:t> </a:t>
            </a:r>
            <a:r>
              <a:rPr lang="nl-NL" baseline="0" dirty="0" err="1"/>
              <a:t>with</a:t>
            </a:r>
            <a:r>
              <a:rPr lang="nl-NL" baseline="0" dirty="0"/>
              <a:t> a handicap, </a:t>
            </a:r>
            <a:r>
              <a:rPr lang="nl-NL" baseline="0" dirty="0" err="1"/>
              <a:t>Older</a:t>
            </a:r>
            <a:r>
              <a:rPr lang="nl-NL" baseline="0" dirty="0"/>
              <a:t> </a:t>
            </a:r>
            <a:r>
              <a:rPr lang="nl-NL" baseline="0" dirty="0" err="1"/>
              <a:t>people</a:t>
            </a:r>
            <a:r>
              <a:rPr lang="nl-NL" baseline="0" dirty="0"/>
              <a:t>, People </a:t>
            </a:r>
            <a:r>
              <a:rPr lang="nl-NL" baseline="0" dirty="0" err="1"/>
              <a:t>from</a:t>
            </a:r>
            <a:r>
              <a:rPr lang="nl-NL" baseline="0" dirty="0"/>
              <a:t> </a:t>
            </a:r>
            <a:r>
              <a:rPr lang="nl-NL" baseline="0" dirty="0" err="1"/>
              <a:t>the</a:t>
            </a:r>
            <a:r>
              <a:rPr lang="nl-NL" baseline="0" dirty="0"/>
              <a:t> </a:t>
            </a:r>
            <a:r>
              <a:rPr lang="nl-NL" baseline="0" dirty="0" err="1"/>
              <a:t>lgbtqi</a:t>
            </a:r>
            <a:r>
              <a:rPr lang="nl-NL" baseline="0" dirty="0"/>
              <a:t>+ </a:t>
            </a:r>
            <a:r>
              <a:rPr lang="nl-NL" baseline="0" dirty="0" err="1"/>
              <a:t>comm</a:t>
            </a:r>
            <a:r>
              <a:rPr lang="nl-NL" baseline="0" dirty="0"/>
              <a:t>, People </a:t>
            </a:r>
            <a:r>
              <a:rPr lang="nl-NL" baseline="0" dirty="0" err="1"/>
              <a:t>with</a:t>
            </a:r>
            <a:r>
              <a:rPr lang="nl-NL" baseline="0" dirty="0"/>
              <a:t> a low </a:t>
            </a:r>
            <a:r>
              <a:rPr lang="nl-NL" baseline="0" dirty="0" err="1"/>
              <a:t>socio-economic</a:t>
            </a:r>
            <a:r>
              <a:rPr lang="nl-NL" baseline="0" dirty="0"/>
              <a:t> status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A5AA8-08E1-4B00-973B-4962607B2AAB}" type="slidenum">
              <a:rPr lang="nl-NL" smtClean="0"/>
              <a:t>32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032252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>
                <a:latin typeface="+mn-lt"/>
                <a:ea typeface="+mn-ea"/>
                <a:cs typeface="+mn-cs"/>
              </a:rPr>
              <a:t>vrouwen, mensen van kleur, mensen met een lage sociale-economische status, introverte/ verlegen mannen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A5AA8-08E1-4B00-973B-4962607B2AAB}" type="slidenum">
              <a:rPr lang="nl-NL" smtClean="0"/>
              <a:t>33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146412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A5AA8-08E1-4B00-973B-4962607B2AAB}" type="slidenum">
              <a:rPr lang="nl-NL" smtClean="0"/>
              <a:t>37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509598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A5AA8-08E1-4B00-973B-4962607B2AAB}" type="slidenum">
              <a:rPr lang="nl-NL" smtClean="0"/>
              <a:t>44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621713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A5AA8-08E1-4B00-973B-4962607B2AAB}" type="slidenum">
              <a:rPr lang="nl-NL" smtClean="0"/>
              <a:t>47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76582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Metrics</a:t>
            </a:r>
            <a:r>
              <a:rPr lang="nl-NL" baseline="0" dirty="0"/>
              <a:t> like: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your performance evaluations show consistently higher ratings for majority men than for women, people of color, or other relevant groups?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Keep metrics by: 1) individual supervisor; 2) department; and 3) the organization as a whole.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A5AA8-08E1-4B00-973B-4962607B2AAB}" type="slidenum">
              <a:rPr lang="nl-NL" smtClean="0"/>
              <a:t>48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747416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01925" y="511175"/>
            <a:ext cx="4537075" cy="255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3:notes"/>
          <p:cNvSpPr txBox="1">
            <a:spLocks noGrp="1"/>
          </p:cNvSpPr>
          <p:nvPr>
            <p:ph type="body" idx="1"/>
          </p:nvPr>
        </p:nvSpPr>
        <p:spPr>
          <a:xfrm>
            <a:off x="994093" y="3234174"/>
            <a:ext cx="7952740" cy="3063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l" rtl="0"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36" name="Google Shape;136;p3:notes"/>
          <p:cNvSpPr txBox="1">
            <a:spLocks noGrp="1"/>
          </p:cNvSpPr>
          <p:nvPr>
            <p:ph type="sldNum" idx="12"/>
          </p:nvPr>
        </p:nvSpPr>
        <p:spPr>
          <a:xfrm>
            <a:off x="5630891" y="6467167"/>
            <a:ext cx="4307734" cy="340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nl-N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8761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Who</a:t>
            </a:r>
            <a:r>
              <a:rPr lang="nl-NL" dirty="0"/>
              <a:t> of </a:t>
            </a:r>
            <a:r>
              <a:rPr lang="nl-NL" dirty="0" err="1"/>
              <a:t>you</a:t>
            </a:r>
            <a:r>
              <a:rPr lang="nl-NL" dirty="0"/>
              <a:t> is a </a:t>
            </a:r>
            <a:r>
              <a:rPr lang="nl-NL" dirty="0" err="1"/>
              <a:t>scientist</a:t>
            </a:r>
            <a:r>
              <a:rPr lang="nl-NL" dirty="0"/>
              <a:t>? Or a student?</a:t>
            </a:r>
            <a:endParaRPr lang="nl-NL" baseline="0" dirty="0"/>
          </a:p>
          <a:p>
            <a:r>
              <a:rPr lang="nl-NL" baseline="0" dirty="0" err="1"/>
              <a:t>Who</a:t>
            </a:r>
            <a:r>
              <a:rPr lang="nl-NL" baseline="0" dirty="0"/>
              <a:t> of </a:t>
            </a:r>
            <a:r>
              <a:rPr lang="nl-NL" baseline="0" dirty="0" err="1"/>
              <a:t>you</a:t>
            </a:r>
            <a:r>
              <a:rPr lang="nl-NL" baseline="0" dirty="0"/>
              <a:t> is </a:t>
            </a:r>
            <a:r>
              <a:rPr lang="nl-NL" baseline="0" dirty="0" err="1"/>
              <a:t>involved</a:t>
            </a:r>
            <a:r>
              <a:rPr lang="nl-NL" baseline="0" dirty="0"/>
              <a:t> in policy making?</a:t>
            </a:r>
          </a:p>
          <a:p>
            <a:r>
              <a:rPr lang="nl-NL" baseline="0" dirty="0" err="1"/>
              <a:t>Who</a:t>
            </a:r>
            <a:r>
              <a:rPr lang="nl-NL" baseline="0" dirty="0"/>
              <a:t> of </a:t>
            </a:r>
            <a:r>
              <a:rPr lang="nl-NL" baseline="0" dirty="0" err="1"/>
              <a:t>you</a:t>
            </a:r>
            <a:r>
              <a:rPr lang="nl-NL" baseline="0" dirty="0"/>
              <a:t> is </a:t>
            </a:r>
            <a:r>
              <a:rPr lang="nl-NL" baseline="0" dirty="0" err="1"/>
              <a:t>working</a:t>
            </a:r>
            <a:r>
              <a:rPr lang="nl-NL" baseline="0" dirty="0"/>
              <a:t> in HR?</a:t>
            </a:r>
          </a:p>
          <a:p>
            <a:r>
              <a:rPr lang="nl-NL" baseline="0" dirty="0" err="1"/>
              <a:t>Who</a:t>
            </a:r>
            <a:r>
              <a:rPr lang="nl-NL" baseline="0" dirty="0"/>
              <a:t> of </a:t>
            </a:r>
            <a:r>
              <a:rPr lang="nl-NL" baseline="0" dirty="0" err="1"/>
              <a:t>you</a:t>
            </a:r>
            <a:r>
              <a:rPr lang="nl-NL" baseline="0" dirty="0"/>
              <a:t> has a different background?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A5AA8-08E1-4B00-973B-4962607B2AAB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27931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Leek me goed om vooraf even aan te geven dat we oorspronkelijk twee verschillende sessies zijn en we hebben getracht het beste van beiden samen te voegen.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A5AA8-08E1-4B00-973B-4962607B2AAB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4485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Bijna 5% heeft in een survey aangegeven data te hebben gefabriceerd of </a:t>
            </a:r>
            <a:r>
              <a:rPr lang="nl-NL" dirty="0" err="1"/>
              <a:t>gefalsificeert</a:t>
            </a:r>
            <a:r>
              <a:rPr lang="nl-NL" dirty="0"/>
              <a:t>.</a:t>
            </a:r>
          </a:p>
          <a:p>
            <a:r>
              <a:rPr lang="nl-NL" dirty="0"/>
              <a:t>Een op de twee heeft zich in gelaten met </a:t>
            </a:r>
            <a:r>
              <a:rPr lang="nl-NL" dirty="0" err="1"/>
              <a:t>sloppy</a:t>
            </a:r>
            <a:r>
              <a:rPr lang="nl-NL" dirty="0"/>
              <a:t> </a:t>
            </a:r>
            <a:r>
              <a:rPr lang="nl-NL" dirty="0" err="1"/>
              <a:t>science</a:t>
            </a:r>
            <a:r>
              <a:rPr lang="nl-NL" dirty="0"/>
              <a:t>..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A5AA8-08E1-4B00-973B-4962607B2AAB}" type="slidenum">
              <a:rPr lang="nl-NL" smtClean="0"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57398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A5AA8-08E1-4B00-973B-4962607B2AAB}" type="slidenum">
              <a:rPr lang="nl-NL" smtClean="0"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508475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A5AA8-08E1-4B00-973B-4962607B2AAB}" type="slidenum">
              <a:rPr lang="nl-NL" smtClean="0"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61580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A5AA8-08E1-4B00-973B-4962607B2AAB}" type="slidenum">
              <a:rPr lang="nl-NL" smtClean="0"/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838738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A5AA8-08E1-4B00-973B-4962607B2AAB}" type="slidenum">
              <a:rPr lang="nl-NL" smtClean="0"/>
              <a:t>15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32888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A5AA8-08E1-4B00-973B-4962607B2AAB}" type="slidenum">
              <a:rPr lang="nl-NL" smtClean="0"/>
              <a:t>17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9456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" name="Rechthoek 7"/>
          <p:cNvSpPr/>
          <p:nvPr/>
        </p:nvSpPr>
        <p:spPr>
          <a:xfrm>
            <a:off x="521500" y="468000"/>
            <a:ext cx="8100000" cy="2905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46000" y="942026"/>
            <a:ext cx="7452000" cy="533400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45540" y="1427086"/>
            <a:ext cx="7452000" cy="533400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1" name="Rechthoek 10"/>
          <p:cNvSpPr/>
          <p:nvPr/>
        </p:nvSpPr>
        <p:spPr>
          <a:xfrm>
            <a:off x="521500" y="3708000"/>
            <a:ext cx="8100000" cy="1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846000" y="2657578"/>
            <a:ext cx="5346157" cy="635000"/>
          </a:xfr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000" y="4383446"/>
            <a:ext cx="2440350" cy="3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479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sluitende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22000" y="788400"/>
            <a:ext cx="8100000" cy="5328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Dank voor uw aandacht</a:t>
            </a:r>
          </a:p>
        </p:txBody>
      </p:sp>
      <p:sp>
        <p:nvSpPr>
          <p:cNvPr id="7" name="Rechthoek 6"/>
          <p:cNvSpPr/>
          <p:nvPr/>
        </p:nvSpPr>
        <p:spPr>
          <a:xfrm>
            <a:off x="0" y="4637505"/>
            <a:ext cx="9144000" cy="5059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grpSp>
        <p:nvGrpSpPr>
          <p:cNvPr id="59" name="Groep 58"/>
          <p:cNvGrpSpPr/>
          <p:nvPr/>
        </p:nvGrpSpPr>
        <p:grpSpPr>
          <a:xfrm>
            <a:off x="7488238" y="4356100"/>
            <a:ext cx="647700" cy="928688"/>
            <a:chOff x="7488238" y="4356100"/>
            <a:chExt cx="647700" cy="928688"/>
          </a:xfrm>
        </p:grpSpPr>
        <p:sp>
          <p:nvSpPr>
            <p:cNvPr id="33" name="AutoShape 31"/>
            <p:cNvSpPr>
              <a:spLocks noChangeAspect="1" noChangeArrowheads="1" noTextEdit="1"/>
            </p:cNvSpPr>
            <p:nvPr/>
          </p:nvSpPr>
          <p:spPr bwMode="auto">
            <a:xfrm>
              <a:off x="7488238" y="4356100"/>
              <a:ext cx="647700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7488238" y="4356100"/>
              <a:ext cx="647700" cy="787400"/>
            </a:xfrm>
            <a:prstGeom prst="rect">
              <a:avLst/>
            </a:prstGeom>
            <a:solidFill>
              <a:srgbClr val="00AF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7608888" y="4745038"/>
              <a:ext cx="39688" cy="39688"/>
            </a:xfrm>
            <a:custGeom>
              <a:avLst/>
              <a:gdLst>
                <a:gd name="T0" fmla="*/ 58 w 62"/>
                <a:gd name="T1" fmla="*/ 2 h 62"/>
                <a:gd name="T2" fmla="*/ 57 w 62"/>
                <a:gd name="T3" fmla="*/ 6 h 62"/>
                <a:gd name="T4" fmla="*/ 7 w 62"/>
                <a:gd name="T5" fmla="*/ 4 h 62"/>
                <a:gd name="T6" fmla="*/ 3 w 62"/>
                <a:gd name="T7" fmla="*/ 0 h 62"/>
                <a:gd name="T8" fmla="*/ 0 w 62"/>
                <a:gd name="T9" fmla="*/ 0 h 62"/>
                <a:gd name="T10" fmla="*/ 0 w 62"/>
                <a:gd name="T11" fmla="*/ 31 h 62"/>
                <a:gd name="T12" fmla="*/ 32 w 62"/>
                <a:gd name="T13" fmla="*/ 62 h 62"/>
                <a:gd name="T14" fmla="*/ 61 w 62"/>
                <a:gd name="T15" fmla="*/ 28 h 62"/>
                <a:gd name="T16" fmla="*/ 62 w 62"/>
                <a:gd name="T17" fmla="*/ 2 h 62"/>
                <a:gd name="T18" fmla="*/ 58 w 62"/>
                <a:gd name="T19" fmla="*/ 2 h 62"/>
                <a:gd name="T20" fmla="*/ 52 w 62"/>
                <a:gd name="T21" fmla="*/ 32 h 62"/>
                <a:gd name="T22" fmla="*/ 32 w 62"/>
                <a:gd name="T23" fmla="*/ 49 h 62"/>
                <a:gd name="T24" fmla="*/ 7 w 62"/>
                <a:gd name="T25" fmla="*/ 29 h 62"/>
                <a:gd name="T26" fmla="*/ 7 w 62"/>
                <a:gd name="T27" fmla="*/ 17 h 62"/>
                <a:gd name="T28" fmla="*/ 53 w 62"/>
                <a:gd name="T29" fmla="*/ 19 h 62"/>
                <a:gd name="T30" fmla="*/ 52 w 62"/>
                <a:gd name="T31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62">
                  <a:moveTo>
                    <a:pt x="58" y="2"/>
                  </a:moveTo>
                  <a:cubicBezTo>
                    <a:pt x="57" y="6"/>
                    <a:pt x="57" y="6"/>
                    <a:pt x="5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45"/>
                    <a:pt x="13" y="62"/>
                    <a:pt x="32" y="62"/>
                  </a:cubicBezTo>
                  <a:cubicBezTo>
                    <a:pt x="51" y="61"/>
                    <a:pt x="59" y="44"/>
                    <a:pt x="61" y="28"/>
                  </a:cubicBezTo>
                  <a:cubicBezTo>
                    <a:pt x="62" y="2"/>
                    <a:pt x="62" y="2"/>
                    <a:pt x="62" y="2"/>
                  </a:cubicBezTo>
                  <a:lnTo>
                    <a:pt x="58" y="2"/>
                  </a:lnTo>
                  <a:close/>
                  <a:moveTo>
                    <a:pt x="52" y="32"/>
                  </a:moveTo>
                  <a:cubicBezTo>
                    <a:pt x="51" y="39"/>
                    <a:pt x="43" y="48"/>
                    <a:pt x="32" y="49"/>
                  </a:cubicBezTo>
                  <a:cubicBezTo>
                    <a:pt x="18" y="49"/>
                    <a:pt x="8" y="38"/>
                    <a:pt x="7" y="29"/>
                  </a:cubicBezTo>
                  <a:cubicBezTo>
                    <a:pt x="7" y="20"/>
                    <a:pt x="7" y="17"/>
                    <a:pt x="7" y="17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3" y="24"/>
                    <a:pt x="54" y="27"/>
                    <a:pt x="52" y="3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7621588" y="4824413"/>
              <a:ext cx="41275" cy="26988"/>
            </a:xfrm>
            <a:custGeom>
              <a:avLst/>
              <a:gdLst>
                <a:gd name="T0" fmla="*/ 0 w 26"/>
                <a:gd name="T1" fmla="*/ 9 h 17"/>
                <a:gd name="T2" fmla="*/ 4 w 26"/>
                <a:gd name="T3" fmla="*/ 17 h 17"/>
                <a:gd name="T4" fmla="*/ 5 w 26"/>
                <a:gd name="T5" fmla="*/ 16 h 17"/>
                <a:gd name="T6" fmla="*/ 4 w 26"/>
                <a:gd name="T7" fmla="*/ 14 h 17"/>
                <a:gd name="T8" fmla="*/ 23 w 26"/>
                <a:gd name="T9" fmla="*/ 6 h 17"/>
                <a:gd name="T10" fmla="*/ 24 w 26"/>
                <a:gd name="T11" fmla="*/ 7 h 17"/>
                <a:gd name="T12" fmla="*/ 26 w 26"/>
                <a:gd name="T13" fmla="*/ 6 h 17"/>
                <a:gd name="T14" fmla="*/ 22 w 26"/>
                <a:gd name="T15" fmla="*/ 0 h 17"/>
                <a:gd name="T16" fmla="*/ 21 w 26"/>
                <a:gd name="T17" fmla="*/ 0 h 17"/>
                <a:gd name="T18" fmla="*/ 21 w 26"/>
                <a:gd name="T19" fmla="*/ 2 h 17"/>
                <a:gd name="T20" fmla="*/ 3 w 26"/>
                <a:gd name="T21" fmla="*/ 10 h 17"/>
                <a:gd name="T22" fmla="*/ 1 w 26"/>
                <a:gd name="T23" fmla="*/ 9 h 17"/>
                <a:gd name="T24" fmla="*/ 0 w 26"/>
                <a:gd name="T25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17">
                  <a:moveTo>
                    <a:pt x="0" y="9"/>
                  </a:moveTo>
                  <a:lnTo>
                    <a:pt x="4" y="17"/>
                  </a:lnTo>
                  <a:lnTo>
                    <a:pt x="5" y="16"/>
                  </a:lnTo>
                  <a:lnTo>
                    <a:pt x="4" y="14"/>
                  </a:lnTo>
                  <a:lnTo>
                    <a:pt x="23" y="6"/>
                  </a:lnTo>
                  <a:lnTo>
                    <a:pt x="24" y="7"/>
                  </a:lnTo>
                  <a:lnTo>
                    <a:pt x="26" y="6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1" y="2"/>
                  </a:lnTo>
                  <a:lnTo>
                    <a:pt x="3" y="10"/>
                  </a:lnTo>
                  <a:lnTo>
                    <a:pt x="1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7612063" y="4787900"/>
              <a:ext cx="42863" cy="41275"/>
            </a:xfrm>
            <a:custGeom>
              <a:avLst/>
              <a:gdLst>
                <a:gd name="T0" fmla="*/ 31 w 67"/>
                <a:gd name="T1" fmla="*/ 60 h 65"/>
                <a:gd name="T2" fmla="*/ 31 w 67"/>
                <a:gd name="T3" fmla="*/ 62 h 65"/>
                <a:gd name="T4" fmla="*/ 17 w 67"/>
                <a:gd name="T5" fmla="*/ 65 h 65"/>
                <a:gd name="T6" fmla="*/ 5 w 67"/>
                <a:gd name="T7" fmla="*/ 45 h 65"/>
                <a:gd name="T8" fmla="*/ 26 w 67"/>
                <a:gd name="T9" fmla="*/ 7 h 65"/>
                <a:gd name="T10" fmla="*/ 65 w 67"/>
                <a:gd name="T11" fmla="*/ 32 h 65"/>
                <a:gd name="T12" fmla="*/ 67 w 67"/>
                <a:gd name="T13" fmla="*/ 47 h 65"/>
                <a:gd name="T14" fmla="*/ 55 w 67"/>
                <a:gd name="T15" fmla="*/ 50 h 65"/>
                <a:gd name="T16" fmla="*/ 54 w 67"/>
                <a:gd name="T17" fmla="*/ 48 h 65"/>
                <a:gd name="T18" fmla="*/ 58 w 67"/>
                <a:gd name="T19" fmla="*/ 31 h 65"/>
                <a:gd name="T20" fmla="*/ 36 w 67"/>
                <a:gd name="T21" fmla="*/ 19 h 65"/>
                <a:gd name="T22" fmla="*/ 43 w 67"/>
                <a:gd name="T23" fmla="*/ 48 h 65"/>
                <a:gd name="T24" fmla="*/ 48 w 67"/>
                <a:gd name="T25" fmla="*/ 50 h 65"/>
                <a:gd name="T26" fmla="*/ 48 w 67"/>
                <a:gd name="T27" fmla="*/ 52 h 65"/>
                <a:gd name="T28" fmla="*/ 35 w 67"/>
                <a:gd name="T29" fmla="*/ 56 h 65"/>
                <a:gd name="T30" fmla="*/ 34 w 67"/>
                <a:gd name="T31" fmla="*/ 53 h 65"/>
                <a:gd name="T32" fmla="*/ 36 w 67"/>
                <a:gd name="T33" fmla="*/ 50 h 65"/>
                <a:gd name="T34" fmla="*/ 28 w 67"/>
                <a:gd name="T35" fmla="*/ 22 h 65"/>
                <a:gd name="T36" fmla="*/ 11 w 67"/>
                <a:gd name="T37" fmla="*/ 44 h 65"/>
                <a:gd name="T38" fmla="*/ 31 w 67"/>
                <a:gd name="T39" fmla="*/ 6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" h="65">
                  <a:moveTo>
                    <a:pt x="31" y="60"/>
                  </a:moveTo>
                  <a:cubicBezTo>
                    <a:pt x="31" y="62"/>
                    <a:pt x="31" y="62"/>
                    <a:pt x="31" y="62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0" y="60"/>
                    <a:pt x="6" y="54"/>
                    <a:pt x="5" y="45"/>
                  </a:cubicBezTo>
                  <a:cubicBezTo>
                    <a:pt x="0" y="29"/>
                    <a:pt x="5" y="13"/>
                    <a:pt x="26" y="7"/>
                  </a:cubicBezTo>
                  <a:cubicBezTo>
                    <a:pt x="51" y="0"/>
                    <a:pt x="60" y="14"/>
                    <a:pt x="65" y="32"/>
                  </a:cubicBezTo>
                  <a:cubicBezTo>
                    <a:pt x="66" y="37"/>
                    <a:pt x="66" y="41"/>
                    <a:pt x="67" y="47"/>
                  </a:cubicBezTo>
                  <a:cubicBezTo>
                    <a:pt x="55" y="50"/>
                    <a:pt x="55" y="50"/>
                    <a:pt x="55" y="50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58" y="44"/>
                    <a:pt x="60" y="37"/>
                    <a:pt x="58" y="31"/>
                  </a:cubicBezTo>
                  <a:cubicBezTo>
                    <a:pt x="56" y="21"/>
                    <a:pt x="45" y="16"/>
                    <a:pt x="36" y="19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17" y="22"/>
                    <a:pt x="9" y="33"/>
                    <a:pt x="11" y="44"/>
                  </a:cubicBezTo>
                  <a:cubicBezTo>
                    <a:pt x="13" y="51"/>
                    <a:pt x="21" y="59"/>
                    <a:pt x="31" y="6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7624763" y="4732338"/>
              <a:ext cx="9525" cy="9525"/>
            </a:xfrm>
            <a:custGeom>
              <a:avLst/>
              <a:gdLst>
                <a:gd name="T0" fmla="*/ 1 w 17"/>
                <a:gd name="T1" fmla="*/ 11 h 16"/>
                <a:gd name="T2" fmla="*/ 5 w 17"/>
                <a:gd name="T3" fmla="*/ 1 h 16"/>
                <a:gd name="T4" fmla="*/ 15 w 17"/>
                <a:gd name="T5" fmla="*/ 4 h 16"/>
                <a:gd name="T6" fmla="*/ 11 w 17"/>
                <a:gd name="T7" fmla="*/ 14 h 16"/>
                <a:gd name="T8" fmla="*/ 1 w 17"/>
                <a:gd name="T9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1" y="11"/>
                  </a:moveTo>
                  <a:cubicBezTo>
                    <a:pt x="0" y="7"/>
                    <a:pt x="1" y="3"/>
                    <a:pt x="5" y="1"/>
                  </a:cubicBezTo>
                  <a:cubicBezTo>
                    <a:pt x="9" y="0"/>
                    <a:pt x="13" y="1"/>
                    <a:pt x="15" y="4"/>
                  </a:cubicBezTo>
                  <a:cubicBezTo>
                    <a:pt x="17" y="7"/>
                    <a:pt x="15" y="12"/>
                    <a:pt x="11" y="14"/>
                  </a:cubicBezTo>
                  <a:cubicBezTo>
                    <a:pt x="7" y="16"/>
                    <a:pt x="3" y="14"/>
                    <a:pt x="1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7650163" y="4846638"/>
              <a:ext cx="9525" cy="9525"/>
            </a:xfrm>
            <a:custGeom>
              <a:avLst/>
              <a:gdLst>
                <a:gd name="T0" fmla="*/ 1 w 15"/>
                <a:gd name="T1" fmla="*/ 11 h 16"/>
                <a:gd name="T2" fmla="*/ 3 w 15"/>
                <a:gd name="T3" fmla="*/ 2 h 16"/>
                <a:gd name="T4" fmla="*/ 14 w 15"/>
                <a:gd name="T5" fmla="*/ 6 h 16"/>
                <a:gd name="T6" fmla="*/ 10 w 15"/>
                <a:gd name="T7" fmla="*/ 15 h 16"/>
                <a:gd name="T8" fmla="*/ 1 w 15"/>
                <a:gd name="T9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" y="11"/>
                  </a:moveTo>
                  <a:cubicBezTo>
                    <a:pt x="0" y="8"/>
                    <a:pt x="1" y="3"/>
                    <a:pt x="3" y="2"/>
                  </a:cubicBezTo>
                  <a:cubicBezTo>
                    <a:pt x="6" y="0"/>
                    <a:pt x="11" y="2"/>
                    <a:pt x="14" y="6"/>
                  </a:cubicBezTo>
                  <a:cubicBezTo>
                    <a:pt x="15" y="9"/>
                    <a:pt x="14" y="13"/>
                    <a:pt x="10" y="15"/>
                  </a:cubicBezTo>
                  <a:cubicBezTo>
                    <a:pt x="7" y="16"/>
                    <a:pt x="3" y="15"/>
                    <a:pt x="1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7870826" y="4930775"/>
              <a:ext cx="11113" cy="11113"/>
            </a:xfrm>
            <a:custGeom>
              <a:avLst/>
              <a:gdLst>
                <a:gd name="T0" fmla="*/ 2 w 16"/>
                <a:gd name="T1" fmla="*/ 11 h 16"/>
                <a:gd name="T2" fmla="*/ 6 w 16"/>
                <a:gd name="T3" fmla="*/ 1 h 16"/>
                <a:gd name="T4" fmla="*/ 15 w 16"/>
                <a:gd name="T5" fmla="*/ 5 h 16"/>
                <a:gd name="T6" fmla="*/ 11 w 16"/>
                <a:gd name="T7" fmla="*/ 14 h 16"/>
                <a:gd name="T8" fmla="*/ 2 w 16"/>
                <a:gd name="T9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2" y="11"/>
                  </a:moveTo>
                  <a:cubicBezTo>
                    <a:pt x="0" y="7"/>
                    <a:pt x="2" y="3"/>
                    <a:pt x="6" y="1"/>
                  </a:cubicBezTo>
                  <a:cubicBezTo>
                    <a:pt x="9" y="0"/>
                    <a:pt x="13" y="1"/>
                    <a:pt x="15" y="5"/>
                  </a:cubicBezTo>
                  <a:cubicBezTo>
                    <a:pt x="16" y="8"/>
                    <a:pt x="15" y="12"/>
                    <a:pt x="11" y="14"/>
                  </a:cubicBezTo>
                  <a:cubicBezTo>
                    <a:pt x="8" y="16"/>
                    <a:pt x="4" y="14"/>
                    <a:pt x="2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7627938" y="4665663"/>
              <a:ext cx="39688" cy="28575"/>
            </a:xfrm>
            <a:custGeom>
              <a:avLst/>
              <a:gdLst>
                <a:gd name="T0" fmla="*/ 4 w 25"/>
                <a:gd name="T1" fmla="*/ 0 h 18"/>
                <a:gd name="T2" fmla="*/ 0 w 25"/>
                <a:gd name="T3" fmla="*/ 8 h 18"/>
                <a:gd name="T4" fmla="*/ 1 w 25"/>
                <a:gd name="T5" fmla="*/ 9 h 18"/>
                <a:gd name="T6" fmla="*/ 3 w 25"/>
                <a:gd name="T7" fmla="*/ 7 h 18"/>
                <a:gd name="T8" fmla="*/ 20 w 25"/>
                <a:gd name="T9" fmla="*/ 16 h 18"/>
                <a:gd name="T10" fmla="*/ 20 w 25"/>
                <a:gd name="T11" fmla="*/ 18 h 18"/>
                <a:gd name="T12" fmla="*/ 22 w 25"/>
                <a:gd name="T13" fmla="*/ 18 h 18"/>
                <a:gd name="T14" fmla="*/ 25 w 25"/>
                <a:gd name="T15" fmla="*/ 12 h 18"/>
                <a:gd name="T16" fmla="*/ 24 w 25"/>
                <a:gd name="T17" fmla="*/ 11 h 18"/>
                <a:gd name="T18" fmla="*/ 22 w 25"/>
                <a:gd name="T19" fmla="*/ 12 h 18"/>
                <a:gd name="T20" fmla="*/ 5 w 25"/>
                <a:gd name="T21" fmla="*/ 3 h 18"/>
                <a:gd name="T22" fmla="*/ 5 w 25"/>
                <a:gd name="T23" fmla="*/ 1 h 18"/>
                <a:gd name="T24" fmla="*/ 4 w 25"/>
                <a:gd name="T2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18">
                  <a:moveTo>
                    <a:pt x="4" y="0"/>
                  </a:moveTo>
                  <a:lnTo>
                    <a:pt x="0" y="8"/>
                  </a:lnTo>
                  <a:lnTo>
                    <a:pt x="1" y="9"/>
                  </a:lnTo>
                  <a:lnTo>
                    <a:pt x="3" y="7"/>
                  </a:lnTo>
                  <a:lnTo>
                    <a:pt x="20" y="16"/>
                  </a:lnTo>
                  <a:lnTo>
                    <a:pt x="20" y="18"/>
                  </a:lnTo>
                  <a:lnTo>
                    <a:pt x="22" y="18"/>
                  </a:lnTo>
                  <a:lnTo>
                    <a:pt x="25" y="12"/>
                  </a:lnTo>
                  <a:lnTo>
                    <a:pt x="24" y="11"/>
                  </a:lnTo>
                  <a:lnTo>
                    <a:pt x="22" y="12"/>
                  </a:lnTo>
                  <a:lnTo>
                    <a:pt x="5" y="3"/>
                  </a:lnTo>
                  <a:lnTo>
                    <a:pt x="5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7613651" y="4684713"/>
              <a:ext cx="46038" cy="44450"/>
            </a:xfrm>
            <a:custGeom>
              <a:avLst/>
              <a:gdLst>
                <a:gd name="T0" fmla="*/ 24 w 29"/>
                <a:gd name="T1" fmla="*/ 23 h 28"/>
                <a:gd name="T2" fmla="*/ 23 w 29"/>
                <a:gd name="T3" fmla="*/ 22 h 28"/>
                <a:gd name="T4" fmla="*/ 22 w 29"/>
                <a:gd name="T5" fmla="*/ 23 h 28"/>
                <a:gd name="T6" fmla="*/ 9 w 29"/>
                <a:gd name="T7" fmla="*/ 20 h 28"/>
                <a:gd name="T8" fmla="*/ 27 w 29"/>
                <a:gd name="T9" fmla="*/ 13 h 28"/>
                <a:gd name="T10" fmla="*/ 29 w 29"/>
                <a:gd name="T11" fmla="*/ 9 h 28"/>
                <a:gd name="T12" fmla="*/ 28 w 29"/>
                <a:gd name="T13" fmla="*/ 8 h 28"/>
                <a:gd name="T14" fmla="*/ 27 w 29"/>
                <a:gd name="T15" fmla="*/ 9 h 28"/>
                <a:gd name="T16" fmla="*/ 9 w 29"/>
                <a:gd name="T17" fmla="*/ 2 h 28"/>
                <a:gd name="T18" fmla="*/ 9 w 29"/>
                <a:gd name="T19" fmla="*/ 0 h 28"/>
                <a:gd name="T20" fmla="*/ 7 w 29"/>
                <a:gd name="T21" fmla="*/ 0 h 28"/>
                <a:gd name="T22" fmla="*/ 5 w 29"/>
                <a:gd name="T23" fmla="*/ 6 h 28"/>
                <a:gd name="T24" fmla="*/ 7 w 29"/>
                <a:gd name="T25" fmla="*/ 6 h 28"/>
                <a:gd name="T26" fmla="*/ 8 w 29"/>
                <a:gd name="T27" fmla="*/ 6 h 28"/>
                <a:gd name="T28" fmla="*/ 21 w 29"/>
                <a:gd name="T29" fmla="*/ 11 h 28"/>
                <a:gd name="T30" fmla="*/ 1 w 29"/>
                <a:gd name="T31" fmla="*/ 18 h 28"/>
                <a:gd name="T32" fmla="*/ 0 w 29"/>
                <a:gd name="T33" fmla="*/ 22 h 28"/>
                <a:gd name="T34" fmla="*/ 21 w 29"/>
                <a:gd name="T35" fmla="*/ 26 h 28"/>
                <a:gd name="T36" fmla="*/ 22 w 29"/>
                <a:gd name="T37" fmla="*/ 27 h 28"/>
                <a:gd name="T38" fmla="*/ 23 w 29"/>
                <a:gd name="T39" fmla="*/ 28 h 28"/>
                <a:gd name="T40" fmla="*/ 24 w 29"/>
                <a:gd name="T41" fmla="*/ 2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" h="28">
                  <a:moveTo>
                    <a:pt x="24" y="23"/>
                  </a:moveTo>
                  <a:lnTo>
                    <a:pt x="23" y="22"/>
                  </a:lnTo>
                  <a:lnTo>
                    <a:pt x="22" y="23"/>
                  </a:lnTo>
                  <a:lnTo>
                    <a:pt x="9" y="20"/>
                  </a:lnTo>
                  <a:lnTo>
                    <a:pt x="27" y="13"/>
                  </a:lnTo>
                  <a:lnTo>
                    <a:pt x="29" y="9"/>
                  </a:lnTo>
                  <a:lnTo>
                    <a:pt x="28" y="8"/>
                  </a:lnTo>
                  <a:lnTo>
                    <a:pt x="27" y="9"/>
                  </a:lnTo>
                  <a:lnTo>
                    <a:pt x="9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6"/>
                  </a:lnTo>
                  <a:lnTo>
                    <a:pt x="7" y="6"/>
                  </a:lnTo>
                  <a:lnTo>
                    <a:pt x="8" y="6"/>
                  </a:lnTo>
                  <a:lnTo>
                    <a:pt x="21" y="11"/>
                  </a:lnTo>
                  <a:lnTo>
                    <a:pt x="1" y="18"/>
                  </a:lnTo>
                  <a:lnTo>
                    <a:pt x="0" y="22"/>
                  </a:lnTo>
                  <a:lnTo>
                    <a:pt x="21" y="26"/>
                  </a:lnTo>
                  <a:lnTo>
                    <a:pt x="22" y="27"/>
                  </a:lnTo>
                  <a:lnTo>
                    <a:pt x="23" y="28"/>
                  </a:lnTo>
                  <a:lnTo>
                    <a:pt x="24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3" name="Freeform 42"/>
            <p:cNvSpPr>
              <a:spLocks noEditPoints="1"/>
            </p:cNvSpPr>
            <p:nvPr/>
          </p:nvSpPr>
          <p:spPr bwMode="auto">
            <a:xfrm>
              <a:off x="7677151" y="4889500"/>
              <a:ext cx="39688" cy="39688"/>
            </a:xfrm>
            <a:custGeom>
              <a:avLst/>
              <a:gdLst>
                <a:gd name="T0" fmla="*/ 63 w 63"/>
                <a:gd name="T1" fmla="*/ 30 h 63"/>
                <a:gd name="T2" fmla="*/ 63 w 63"/>
                <a:gd name="T3" fmla="*/ 30 h 63"/>
                <a:gd name="T4" fmla="*/ 56 w 63"/>
                <a:gd name="T5" fmla="*/ 9 h 63"/>
                <a:gd name="T6" fmla="*/ 55 w 63"/>
                <a:gd name="T7" fmla="*/ 8 h 63"/>
                <a:gd name="T8" fmla="*/ 55 w 63"/>
                <a:gd name="T9" fmla="*/ 7 h 63"/>
                <a:gd name="T10" fmla="*/ 55 w 63"/>
                <a:gd name="T11" fmla="*/ 7 h 63"/>
                <a:gd name="T12" fmla="*/ 54 w 63"/>
                <a:gd name="T13" fmla="*/ 7 h 63"/>
                <a:gd name="T14" fmla="*/ 54 w 63"/>
                <a:gd name="T15" fmla="*/ 6 h 63"/>
                <a:gd name="T16" fmla="*/ 32 w 63"/>
                <a:gd name="T17" fmla="*/ 0 h 63"/>
                <a:gd name="T18" fmla="*/ 9 w 63"/>
                <a:gd name="T19" fmla="*/ 14 h 63"/>
                <a:gd name="T20" fmla="*/ 11 w 63"/>
                <a:gd name="T21" fmla="*/ 53 h 63"/>
                <a:gd name="T22" fmla="*/ 11 w 63"/>
                <a:gd name="T23" fmla="*/ 53 h 63"/>
                <a:gd name="T24" fmla="*/ 11 w 63"/>
                <a:gd name="T25" fmla="*/ 53 h 63"/>
                <a:gd name="T26" fmla="*/ 11 w 63"/>
                <a:gd name="T27" fmla="*/ 53 h 63"/>
                <a:gd name="T28" fmla="*/ 11 w 63"/>
                <a:gd name="T29" fmla="*/ 53 h 63"/>
                <a:gd name="T30" fmla="*/ 51 w 63"/>
                <a:gd name="T31" fmla="*/ 53 h 63"/>
                <a:gd name="T32" fmla="*/ 63 w 63"/>
                <a:gd name="T33" fmla="*/ 30 h 63"/>
                <a:gd name="T34" fmla="*/ 43 w 63"/>
                <a:gd name="T35" fmla="*/ 41 h 63"/>
                <a:gd name="T36" fmla="*/ 26 w 63"/>
                <a:gd name="T37" fmla="*/ 50 h 63"/>
                <a:gd name="T38" fmla="*/ 17 w 63"/>
                <a:gd name="T39" fmla="*/ 47 h 63"/>
                <a:gd name="T40" fmla="*/ 16 w 63"/>
                <a:gd name="T41" fmla="*/ 46 h 63"/>
                <a:gd name="T42" fmla="*/ 13 w 63"/>
                <a:gd name="T43" fmla="*/ 38 h 63"/>
                <a:gd name="T44" fmla="*/ 22 w 63"/>
                <a:gd name="T45" fmla="*/ 19 h 63"/>
                <a:gd name="T46" fmla="*/ 48 w 63"/>
                <a:gd name="T47" fmla="*/ 12 h 63"/>
                <a:gd name="T48" fmla="*/ 50 w 63"/>
                <a:gd name="T49" fmla="*/ 12 h 63"/>
                <a:gd name="T50" fmla="*/ 43 w 63"/>
                <a:gd name="T51" fmla="*/ 4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3" h="63">
                  <a:moveTo>
                    <a:pt x="63" y="30"/>
                  </a:moveTo>
                  <a:cubicBezTo>
                    <a:pt x="63" y="30"/>
                    <a:pt x="63" y="30"/>
                    <a:pt x="63" y="30"/>
                  </a:cubicBezTo>
                  <a:cubicBezTo>
                    <a:pt x="63" y="21"/>
                    <a:pt x="62" y="14"/>
                    <a:pt x="56" y="9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48" y="1"/>
                    <a:pt x="40" y="0"/>
                    <a:pt x="32" y="0"/>
                  </a:cubicBezTo>
                  <a:cubicBezTo>
                    <a:pt x="23" y="1"/>
                    <a:pt x="15" y="6"/>
                    <a:pt x="9" y="14"/>
                  </a:cubicBezTo>
                  <a:cubicBezTo>
                    <a:pt x="0" y="26"/>
                    <a:pt x="0" y="41"/>
                    <a:pt x="11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24" y="63"/>
                    <a:pt x="39" y="62"/>
                    <a:pt x="51" y="53"/>
                  </a:cubicBezTo>
                  <a:cubicBezTo>
                    <a:pt x="58" y="47"/>
                    <a:pt x="62" y="38"/>
                    <a:pt x="63" y="30"/>
                  </a:cubicBezTo>
                  <a:moveTo>
                    <a:pt x="43" y="41"/>
                  </a:moveTo>
                  <a:cubicBezTo>
                    <a:pt x="42" y="43"/>
                    <a:pt x="34" y="50"/>
                    <a:pt x="26" y="50"/>
                  </a:cubicBezTo>
                  <a:cubicBezTo>
                    <a:pt x="23" y="50"/>
                    <a:pt x="20" y="49"/>
                    <a:pt x="17" y="47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4" y="44"/>
                    <a:pt x="13" y="41"/>
                    <a:pt x="13" y="38"/>
                  </a:cubicBezTo>
                  <a:cubicBezTo>
                    <a:pt x="12" y="32"/>
                    <a:pt x="18" y="23"/>
                    <a:pt x="22" y="19"/>
                  </a:cubicBezTo>
                  <a:cubicBezTo>
                    <a:pt x="26" y="16"/>
                    <a:pt x="38" y="3"/>
                    <a:pt x="48" y="12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9" y="22"/>
                    <a:pt x="46" y="38"/>
                    <a:pt x="43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7762876" y="4924425"/>
              <a:ext cx="20638" cy="38100"/>
            </a:xfrm>
            <a:custGeom>
              <a:avLst/>
              <a:gdLst>
                <a:gd name="T0" fmla="*/ 0 w 13"/>
                <a:gd name="T1" fmla="*/ 23 h 24"/>
                <a:gd name="T2" fmla="*/ 8 w 13"/>
                <a:gd name="T3" fmla="*/ 24 h 24"/>
                <a:gd name="T4" fmla="*/ 8 w 13"/>
                <a:gd name="T5" fmla="*/ 24 h 24"/>
                <a:gd name="T6" fmla="*/ 7 w 13"/>
                <a:gd name="T7" fmla="*/ 22 h 24"/>
                <a:gd name="T8" fmla="*/ 11 w 13"/>
                <a:gd name="T9" fmla="*/ 3 h 24"/>
                <a:gd name="T10" fmla="*/ 12 w 13"/>
                <a:gd name="T11" fmla="*/ 3 h 24"/>
                <a:gd name="T12" fmla="*/ 13 w 13"/>
                <a:gd name="T13" fmla="*/ 1 h 24"/>
                <a:gd name="T14" fmla="*/ 5 w 13"/>
                <a:gd name="T15" fmla="*/ 0 h 24"/>
                <a:gd name="T16" fmla="*/ 5 w 13"/>
                <a:gd name="T17" fmla="*/ 1 h 24"/>
                <a:gd name="T18" fmla="*/ 6 w 13"/>
                <a:gd name="T19" fmla="*/ 2 h 24"/>
                <a:gd name="T20" fmla="*/ 3 w 13"/>
                <a:gd name="T21" fmla="*/ 21 h 24"/>
                <a:gd name="T22" fmla="*/ 1 w 13"/>
                <a:gd name="T23" fmla="*/ 22 h 24"/>
                <a:gd name="T24" fmla="*/ 0 w 13"/>
                <a:gd name="T2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24">
                  <a:moveTo>
                    <a:pt x="0" y="23"/>
                  </a:moveTo>
                  <a:lnTo>
                    <a:pt x="8" y="24"/>
                  </a:lnTo>
                  <a:lnTo>
                    <a:pt x="8" y="24"/>
                  </a:lnTo>
                  <a:lnTo>
                    <a:pt x="7" y="22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3" y="1"/>
                  </a:lnTo>
                  <a:lnTo>
                    <a:pt x="5" y="0"/>
                  </a:lnTo>
                  <a:lnTo>
                    <a:pt x="5" y="1"/>
                  </a:lnTo>
                  <a:lnTo>
                    <a:pt x="6" y="2"/>
                  </a:lnTo>
                  <a:lnTo>
                    <a:pt x="3" y="21"/>
                  </a:lnTo>
                  <a:lnTo>
                    <a:pt x="1" y="22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7824788" y="4922838"/>
              <a:ext cx="42863" cy="42863"/>
            </a:xfrm>
            <a:custGeom>
              <a:avLst/>
              <a:gdLst>
                <a:gd name="T0" fmla="*/ 59 w 66"/>
                <a:gd name="T1" fmla="*/ 37 h 66"/>
                <a:gd name="T2" fmla="*/ 62 w 66"/>
                <a:gd name="T3" fmla="*/ 37 h 66"/>
                <a:gd name="T4" fmla="*/ 66 w 66"/>
                <a:gd name="T5" fmla="*/ 50 h 66"/>
                <a:gd name="T6" fmla="*/ 46 w 66"/>
                <a:gd name="T7" fmla="*/ 62 h 66"/>
                <a:gd name="T8" fmla="*/ 8 w 66"/>
                <a:gd name="T9" fmla="*/ 40 h 66"/>
                <a:gd name="T10" fmla="*/ 33 w 66"/>
                <a:gd name="T11" fmla="*/ 2 h 66"/>
                <a:gd name="T12" fmla="*/ 48 w 66"/>
                <a:gd name="T13" fmla="*/ 0 h 66"/>
                <a:gd name="T14" fmla="*/ 52 w 66"/>
                <a:gd name="T15" fmla="*/ 12 h 66"/>
                <a:gd name="T16" fmla="*/ 49 w 66"/>
                <a:gd name="T17" fmla="*/ 14 h 66"/>
                <a:gd name="T18" fmla="*/ 32 w 66"/>
                <a:gd name="T19" fmla="*/ 9 h 66"/>
                <a:gd name="T20" fmla="*/ 19 w 66"/>
                <a:gd name="T21" fmla="*/ 32 h 66"/>
                <a:gd name="T22" fmla="*/ 48 w 66"/>
                <a:gd name="T23" fmla="*/ 25 h 66"/>
                <a:gd name="T24" fmla="*/ 50 w 66"/>
                <a:gd name="T25" fmla="*/ 20 h 66"/>
                <a:gd name="T26" fmla="*/ 53 w 66"/>
                <a:gd name="T27" fmla="*/ 19 h 66"/>
                <a:gd name="T28" fmla="*/ 57 w 66"/>
                <a:gd name="T29" fmla="*/ 32 h 66"/>
                <a:gd name="T30" fmla="*/ 54 w 66"/>
                <a:gd name="T31" fmla="*/ 33 h 66"/>
                <a:gd name="T32" fmla="*/ 51 w 66"/>
                <a:gd name="T33" fmla="*/ 31 h 66"/>
                <a:gd name="T34" fmla="*/ 22 w 66"/>
                <a:gd name="T35" fmla="*/ 38 h 66"/>
                <a:gd name="T36" fmla="*/ 45 w 66"/>
                <a:gd name="T37" fmla="*/ 55 h 66"/>
                <a:gd name="T38" fmla="*/ 59 w 66"/>
                <a:gd name="T39" fmla="*/ 3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6" h="66">
                  <a:moveTo>
                    <a:pt x="59" y="37"/>
                  </a:moveTo>
                  <a:cubicBezTo>
                    <a:pt x="62" y="37"/>
                    <a:pt x="62" y="37"/>
                    <a:pt x="62" y="37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0" y="57"/>
                    <a:pt x="55" y="60"/>
                    <a:pt x="46" y="62"/>
                  </a:cubicBezTo>
                  <a:cubicBezTo>
                    <a:pt x="29" y="66"/>
                    <a:pt x="13" y="62"/>
                    <a:pt x="8" y="40"/>
                  </a:cubicBezTo>
                  <a:cubicBezTo>
                    <a:pt x="0" y="16"/>
                    <a:pt x="16" y="7"/>
                    <a:pt x="33" y="2"/>
                  </a:cubicBezTo>
                  <a:cubicBezTo>
                    <a:pt x="39" y="0"/>
                    <a:pt x="43" y="0"/>
                    <a:pt x="48" y="0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5" y="9"/>
                    <a:pt x="38" y="7"/>
                    <a:pt x="32" y="9"/>
                  </a:cubicBezTo>
                  <a:cubicBezTo>
                    <a:pt x="22" y="11"/>
                    <a:pt x="16" y="22"/>
                    <a:pt x="19" y="32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54" y="33"/>
                    <a:pt x="54" y="33"/>
                    <a:pt x="54" y="33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3" y="49"/>
                    <a:pt x="34" y="57"/>
                    <a:pt x="45" y="55"/>
                  </a:cubicBezTo>
                  <a:cubicBezTo>
                    <a:pt x="52" y="53"/>
                    <a:pt x="60" y="46"/>
                    <a:pt x="59" y="3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7642226" y="4854575"/>
              <a:ext cx="50800" cy="49213"/>
            </a:xfrm>
            <a:custGeom>
              <a:avLst/>
              <a:gdLst>
                <a:gd name="T0" fmla="*/ 29 w 32"/>
                <a:gd name="T1" fmla="*/ 11 h 31"/>
                <a:gd name="T2" fmla="*/ 28 w 32"/>
                <a:gd name="T3" fmla="*/ 12 h 31"/>
                <a:gd name="T4" fmla="*/ 28 w 32"/>
                <a:gd name="T5" fmla="*/ 13 h 31"/>
                <a:gd name="T6" fmla="*/ 18 w 32"/>
                <a:gd name="T7" fmla="*/ 23 h 31"/>
                <a:gd name="T8" fmla="*/ 22 w 32"/>
                <a:gd name="T9" fmla="*/ 3 h 31"/>
                <a:gd name="T10" fmla="*/ 19 w 32"/>
                <a:gd name="T11" fmla="*/ 0 h 31"/>
                <a:gd name="T12" fmla="*/ 19 w 32"/>
                <a:gd name="T13" fmla="*/ 1 h 31"/>
                <a:gd name="T14" fmla="*/ 18 w 32"/>
                <a:gd name="T15" fmla="*/ 2 h 31"/>
                <a:gd name="T16" fmla="*/ 3 w 32"/>
                <a:gd name="T17" fmla="*/ 13 h 31"/>
                <a:gd name="T18" fmla="*/ 1 w 32"/>
                <a:gd name="T19" fmla="*/ 12 h 31"/>
                <a:gd name="T20" fmla="*/ 0 w 32"/>
                <a:gd name="T21" fmla="*/ 13 h 31"/>
                <a:gd name="T22" fmla="*/ 4 w 32"/>
                <a:gd name="T23" fmla="*/ 18 h 31"/>
                <a:gd name="T24" fmla="*/ 5 w 32"/>
                <a:gd name="T25" fmla="*/ 17 h 31"/>
                <a:gd name="T26" fmla="*/ 5 w 32"/>
                <a:gd name="T27" fmla="*/ 15 h 31"/>
                <a:gd name="T28" fmla="*/ 17 w 32"/>
                <a:gd name="T29" fmla="*/ 8 h 31"/>
                <a:gd name="T30" fmla="*/ 12 w 32"/>
                <a:gd name="T31" fmla="*/ 28 h 31"/>
                <a:gd name="T32" fmla="*/ 14 w 32"/>
                <a:gd name="T33" fmla="*/ 31 h 31"/>
                <a:gd name="T34" fmla="*/ 30 w 32"/>
                <a:gd name="T35" fmla="*/ 16 h 31"/>
                <a:gd name="T36" fmla="*/ 31 w 32"/>
                <a:gd name="T37" fmla="*/ 15 h 31"/>
                <a:gd name="T38" fmla="*/ 32 w 32"/>
                <a:gd name="T39" fmla="*/ 15 h 31"/>
                <a:gd name="T40" fmla="*/ 29 w 32"/>
                <a:gd name="T41" fmla="*/ 1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31">
                  <a:moveTo>
                    <a:pt x="29" y="11"/>
                  </a:moveTo>
                  <a:lnTo>
                    <a:pt x="28" y="12"/>
                  </a:lnTo>
                  <a:lnTo>
                    <a:pt x="28" y="13"/>
                  </a:lnTo>
                  <a:lnTo>
                    <a:pt x="18" y="23"/>
                  </a:lnTo>
                  <a:lnTo>
                    <a:pt x="22" y="3"/>
                  </a:lnTo>
                  <a:lnTo>
                    <a:pt x="19" y="0"/>
                  </a:lnTo>
                  <a:lnTo>
                    <a:pt x="19" y="1"/>
                  </a:lnTo>
                  <a:lnTo>
                    <a:pt x="18" y="2"/>
                  </a:lnTo>
                  <a:lnTo>
                    <a:pt x="3" y="13"/>
                  </a:lnTo>
                  <a:lnTo>
                    <a:pt x="1" y="12"/>
                  </a:lnTo>
                  <a:lnTo>
                    <a:pt x="0" y="13"/>
                  </a:lnTo>
                  <a:lnTo>
                    <a:pt x="4" y="18"/>
                  </a:lnTo>
                  <a:lnTo>
                    <a:pt x="5" y="17"/>
                  </a:lnTo>
                  <a:lnTo>
                    <a:pt x="5" y="15"/>
                  </a:lnTo>
                  <a:lnTo>
                    <a:pt x="17" y="8"/>
                  </a:lnTo>
                  <a:lnTo>
                    <a:pt x="12" y="28"/>
                  </a:lnTo>
                  <a:lnTo>
                    <a:pt x="14" y="31"/>
                  </a:lnTo>
                  <a:lnTo>
                    <a:pt x="30" y="16"/>
                  </a:lnTo>
                  <a:lnTo>
                    <a:pt x="31" y="15"/>
                  </a:lnTo>
                  <a:lnTo>
                    <a:pt x="32" y="15"/>
                  </a:lnTo>
                  <a:lnTo>
                    <a:pt x="29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7786688" y="4927600"/>
              <a:ext cx="36513" cy="38100"/>
            </a:xfrm>
            <a:custGeom>
              <a:avLst/>
              <a:gdLst>
                <a:gd name="T0" fmla="*/ 17 w 23"/>
                <a:gd name="T1" fmla="*/ 1 h 24"/>
                <a:gd name="T2" fmla="*/ 17 w 23"/>
                <a:gd name="T3" fmla="*/ 2 h 24"/>
                <a:gd name="T4" fmla="*/ 18 w 23"/>
                <a:gd name="T5" fmla="*/ 3 h 24"/>
                <a:gd name="T6" fmla="*/ 19 w 23"/>
                <a:gd name="T7" fmla="*/ 17 h 24"/>
                <a:gd name="T8" fmla="*/ 6 w 23"/>
                <a:gd name="T9" fmla="*/ 0 h 24"/>
                <a:gd name="T10" fmla="*/ 2 w 23"/>
                <a:gd name="T11" fmla="*/ 0 h 24"/>
                <a:gd name="T12" fmla="*/ 2 w 23"/>
                <a:gd name="T13" fmla="*/ 1 h 24"/>
                <a:gd name="T14" fmla="*/ 3 w 23"/>
                <a:gd name="T15" fmla="*/ 2 h 24"/>
                <a:gd name="T16" fmla="*/ 1 w 23"/>
                <a:gd name="T17" fmla="*/ 22 h 24"/>
                <a:gd name="T18" fmla="*/ 0 w 23"/>
                <a:gd name="T19" fmla="*/ 22 h 24"/>
                <a:gd name="T20" fmla="*/ 0 w 23"/>
                <a:gd name="T21" fmla="*/ 24 h 24"/>
                <a:gd name="T22" fmla="*/ 6 w 23"/>
                <a:gd name="T23" fmla="*/ 24 h 24"/>
                <a:gd name="T24" fmla="*/ 6 w 23"/>
                <a:gd name="T25" fmla="*/ 22 h 24"/>
                <a:gd name="T26" fmla="*/ 5 w 23"/>
                <a:gd name="T27" fmla="*/ 21 h 24"/>
                <a:gd name="T28" fmla="*/ 6 w 23"/>
                <a:gd name="T29" fmla="*/ 8 h 24"/>
                <a:gd name="T30" fmla="*/ 20 w 23"/>
                <a:gd name="T31" fmla="*/ 24 h 24"/>
                <a:gd name="T32" fmla="*/ 23 w 23"/>
                <a:gd name="T33" fmla="*/ 24 h 24"/>
                <a:gd name="T34" fmla="*/ 21 w 23"/>
                <a:gd name="T35" fmla="*/ 3 h 24"/>
                <a:gd name="T36" fmla="*/ 22 w 23"/>
                <a:gd name="T37" fmla="*/ 2 h 24"/>
                <a:gd name="T38" fmla="*/ 22 w 23"/>
                <a:gd name="T39" fmla="*/ 1 h 24"/>
                <a:gd name="T40" fmla="*/ 17 w 23"/>
                <a:gd name="T41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" h="24">
                  <a:moveTo>
                    <a:pt x="17" y="1"/>
                  </a:moveTo>
                  <a:lnTo>
                    <a:pt x="17" y="2"/>
                  </a:lnTo>
                  <a:lnTo>
                    <a:pt x="18" y="3"/>
                  </a:lnTo>
                  <a:lnTo>
                    <a:pt x="19" y="17"/>
                  </a:lnTo>
                  <a:lnTo>
                    <a:pt x="6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1" y="22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6" y="24"/>
                  </a:lnTo>
                  <a:lnTo>
                    <a:pt x="6" y="22"/>
                  </a:lnTo>
                  <a:lnTo>
                    <a:pt x="5" y="21"/>
                  </a:lnTo>
                  <a:lnTo>
                    <a:pt x="6" y="8"/>
                  </a:lnTo>
                  <a:lnTo>
                    <a:pt x="20" y="24"/>
                  </a:lnTo>
                  <a:lnTo>
                    <a:pt x="23" y="24"/>
                  </a:lnTo>
                  <a:lnTo>
                    <a:pt x="21" y="3"/>
                  </a:lnTo>
                  <a:lnTo>
                    <a:pt x="22" y="2"/>
                  </a:lnTo>
                  <a:lnTo>
                    <a:pt x="22" y="1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7705726" y="4906963"/>
              <a:ext cx="52388" cy="50800"/>
            </a:xfrm>
            <a:custGeom>
              <a:avLst/>
              <a:gdLst>
                <a:gd name="T0" fmla="*/ 0 w 33"/>
                <a:gd name="T1" fmla="*/ 19 h 32"/>
                <a:gd name="T2" fmla="*/ 1 w 33"/>
                <a:gd name="T3" fmla="*/ 17 h 32"/>
                <a:gd name="T4" fmla="*/ 3 w 33"/>
                <a:gd name="T5" fmla="*/ 17 h 32"/>
                <a:gd name="T6" fmla="*/ 15 w 33"/>
                <a:gd name="T7" fmla="*/ 3 h 32"/>
                <a:gd name="T8" fmla="*/ 15 w 33"/>
                <a:gd name="T9" fmla="*/ 1 h 32"/>
                <a:gd name="T10" fmla="*/ 16 w 33"/>
                <a:gd name="T11" fmla="*/ 0 h 32"/>
                <a:gd name="T12" fmla="*/ 20 w 33"/>
                <a:gd name="T13" fmla="*/ 2 h 32"/>
                <a:gd name="T14" fmla="*/ 19 w 33"/>
                <a:gd name="T15" fmla="*/ 17 h 32"/>
                <a:gd name="T16" fmla="*/ 27 w 33"/>
                <a:gd name="T17" fmla="*/ 7 h 32"/>
                <a:gd name="T18" fmla="*/ 27 w 33"/>
                <a:gd name="T19" fmla="*/ 6 h 32"/>
                <a:gd name="T20" fmla="*/ 28 w 33"/>
                <a:gd name="T21" fmla="*/ 6 h 32"/>
                <a:gd name="T22" fmla="*/ 33 w 33"/>
                <a:gd name="T23" fmla="*/ 8 h 32"/>
                <a:gd name="T24" fmla="*/ 33 w 33"/>
                <a:gd name="T25" fmla="*/ 9 h 32"/>
                <a:gd name="T26" fmla="*/ 32 w 33"/>
                <a:gd name="T27" fmla="*/ 10 h 32"/>
                <a:gd name="T28" fmla="*/ 30 w 33"/>
                <a:gd name="T29" fmla="*/ 30 h 32"/>
                <a:gd name="T30" fmla="*/ 31 w 33"/>
                <a:gd name="T31" fmla="*/ 31 h 32"/>
                <a:gd name="T32" fmla="*/ 31 w 33"/>
                <a:gd name="T33" fmla="*/ 32 h 32"/>
                <a:gd name="T34" fmla="*/ 24 w 33"/>
                <a:gd name="T35" fmla="*/ 29 h 32"/>
                <a:gd name="T36" fmla="*/ 24 w 33"/>
                <a:gd name="T37" fmla="*/ 28 h 32"/>
                <a:gd name="T38" fmla="*/ 25 w 33"/>
                <a:gd name="T39" fmla="*/ 28 h 32"/>
                <a:gd name="T40" fmla="*/ 27 w 33"/>
                <a:gd name="T41" fmla="*/ 12 h 32"/>
                <a:gd name="T42" fmla="*/ 15 w 33"/>
                <a:gd name="T43" fmla="*/ 27 h 32"/>
                <a:gd name="T44" fmla="*/ 13 w 33"/>
                <a:gd name="T45" fmla="*/ 26 h 32"/>
                <a:gd name="T46" fmla="*/ 15 w 33"/>
                <a:gd name="T47" fmla="*/ 8 h 32"/>
                <a:gd name="T48" fmla="*/ 5 w 33"/>
                <a:gd name="T49" fmla="*/ 19 h 32"/>
                <a:gd name="T50" fmla="*/ 6 w 33"/>
                <a:gd name="T51" fmla="*/ 21 h 32"/>
                <a:gd name="T52" fmla="*/ 5 w 33"/>
                <a:gd name="T53" fmla="*/ 22 h 32"/>
                <a:gd name="T54" fmla="*/ 0 w 33"/>
                <a:gd name="T55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3" h="32">
                  <a:moveTo>
                    <a:pt x="0" y="19"/>
                  </a:moveTo>
                  <a:lnTo>
                    <a:pt x="1" y="17"/>
                  </a:lnTo>
                  <a:lnTo>
                    <a:pt x="3" y="17"/>
                  </a:lnTo>
                  <a:lnTo>
                    <a:pt x="15" y="3"/>
                  </a:lnTo>
                  <a:lnTo>
                    <a:pt x="15" y="1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19" y="17"/>
                  </a:lnTo>
                  <a:lnTo>
                    <a:pt x="27" y="7"/>
                  </a:lnTo>
                  <a:lnTo>
                    <a:pt x="27" y="6"/>
                  </a:lnTo>
                  <a:lnTo>
                    <a:pt x="28" y="6"/>
                  </a:lnTo>
                  <a:lnTo>
                    <a:pt x="33" y="8"/>
                  </a:lnTo>
                  <a:lnTo>
                    <a:pt x="33" y="9"/>
                  </a:lnTo>
                  <a:lnTo>
                    <a:pt x="32" y="10"/>
                  </a:lnTo>
                  <a:lnTo>
                    <a:pt x="30" y="30"/>
                  </a:lnTo>
                  <a:lnTo>
                    <a:pt x="31" y="31"/>
                  </a:lnTo>
                  <a:lnTo>
                    <a:pt x="31" y="32"/>
                  </a:lnTo>
                  <a:lnTo>
                    <a:pt x="24" y="29"/>
                  </a:lnTo>
                  <a:lnTo>
                    <a:pt x="24" y="28"/>
                  </a:lnTo>
                  <a:lnTo>
                    <a:pt x="25" y="28"/>
                  </a:lnTo>
                  <a:lnTo>
                    <a:pt x="27" y="12"/>
                  </a:lnTo>
                  <a:lnTo>
                    <a:pt x="15" y="27"/>
                  </a:lnTo>
                  <a:lnTo>
                    <a:pt x="13" y="26"/>
                  </a:lnTo>
                  <a:lnTo>
                    <a:pt x="15" y="8"/>
                  </a:lnTo>
                  <a:lnTo>
                    <a:pt x="5" y="19"/>
                  </a:lnTo>
                  <a:lnTo>
                    <a:pt x="6" y="21"/>
                  </a:lnTo>
                  <a:lnTo>
                    <a:pt x="5" y="22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7908926" y="4879975"/>
              <a:ext cx="46038" cy="46038"/>
            </a:xfrm>
            <a:custGeom>
              <a:avLst/>
              <a:gdLst>
                <a:gd name="T0" fmla="*/ 62 w 73"/>
                <a:gd name="T1" fmla="*/ 26 h 72"/>
                <a:gd name="T2" fmla="*/ 64 w 73"/>
                <a:gd name="T3" fmla="*/ 25 h 72"/>
                <a:gd name="T4" fmla="*/ 73 w 73"/>
                <a:gd name="T5" fmla="*/ 35 h 72"/>
                <a:gd name="T6" fmla="*/ 62 w 73"/>
                <a:gd name="T7" fmla="*/ 55 h 72"/>
                <a:gd name="T8" fmla="*/ 17 w 73"/>
                <a:gd name="T9" fmla="*/ 55 h 72"/>
                <a:gd name="T10" fmla="*/ 22 w 73"/>
                <a:gd name="T11" fmla="*/ 9 h 72"/>
                <a:gd name="T12" fmla="*/ 34 w 73"/>
                <a:gd name="T13" fmla="*/ 0 h 72"/>
                <a:gd name="T14" fmla="*/ 43 w 73"/>
                <a:gd name="T15" fmla="*/ 9 h 72"/>
                <a:gd name="T16" fmla="*/ 42 w 73"/>
                <a:gd name="T17" fmla="*/ 12 h 72"/>
                <a:gd name="T18" fmla="*/ 24 w 73"/>
                <a:gd name="T19" fmla="*/ 16 h 72"/>
                <a:gd name="T20" fmla="*/ 24 w 73"/>
                <a:gd name="T21" fmla="*/ 41 h 72"/>
                <a:gd name="T22" fmla="*/ 47 w 73"/>
                <a:gd name="T23" fmla="*/ 22 h 72"/>
                <a:gd name="T24" fmla="*/ 46 w 73"/>
                <a:gd name="T25" fmla="*/ 17 h 72"/>
                <a:gd name="T26" fmla="*/ 48 w 73"/>
                <a:gd name="T27" fmla="*/ 14 h 72"/>
                <a:gd name="T28" fmla="*/ 57 w 73"/>
                <a:gd name="T29" fmla="*/ 24 h 72"/>
                <a:gd name="T30" fmla="*/ 55 w 73"/>
                <a:gd name="T31" fmla="*/ 26 h 72"/>
                <a:gd name="T32" fmla="*/ 52 w 73"/>
                <a:gd name="T33" fmla="*/ 26 h 72"/>
                <a:gd name="T34" fmla="*/ 29 w 73"/>
                <a:gd name="T35" fmla="*/ 46 h 72"/>
                <a:gd name="T36" fmla="*/ 57 w 73"/>
                <a:gd name="T37" fmla="*/ 50 h 72"/>
                <a:gd name="T38" fmla="*/ 62 w 73"/>
                <a:gd name="T39" fmla="*/ 2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72">
                  <a:moveTo>
                    <a:pt x="62" y="26"/>
                  </a:moveTo>
                  <a:cubicBezTo>
                    <a:pt x="64" y="25"/>
                    <a:pt x="64" y="25"/>
                    <a:pt x="64" y="25"/>
                  </a:cubicBezTo>
                  <a:cubicBezTo>
                    <a:pt x="73" y="35"/>
                    <a:pt x="73" y="35"/>
                    <a:pt x="73" y="35"/>
                  </a:cubicBezTo>
                  <a:cubicBezTo>
                    <a:pt x="72" y="44"/>
                    <a:pt x="69" y="49"/>
                    <a:pt x="62" y="55"/>
                  </a:cubicBezTo>
                  <a:cubicBezTo>
                    <a:pt x="48" y="68"/>
                    <a:pt x="32" y="72"/>
                    <a:pt x="17" y="55"/>
                  </a:cubicBezTo>
                  <a:cubicBezTo>
                    <a:pt x="0" y="37"/>
                    <a:pt x="8" y="22"/>
                    <a:pt x="22" y="9"/>
                  </a:cubicBezTo>
                  <a:cubicBezTo>
                    <a:pt x="26" y="5"/>
                    <a:pt x="29" y="3"/>
                    <a:pt x="34" y="0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35" y="10"/>
                    <a:pt x="29" y="11"/>
                    <a:pt x="24" y="16"/>
                  </a:cubicBezTo>
                  <a:cubicBezTo>
                    <a:pt x="16" y="22"/>
                    <a:pt x="17" y="35"/>
                    <a:pt x="24" y="41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35" y="56"/>
                    <a:pt x="49" y="58"/>
                    <a:pt x="57" y="50"/>
                  </a:cubicBezTo>
                  <a:cubicBezTo>
                    <a:pt x="63" y="45"/>
                    <a:pt x="66" y="34"/>
                    <a:pt x="62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7970838" y="4703763"/>
              <a:ext cx="41275" cy="41275"/>
            </a:xfrm>
            <a:custGeom>
              <a:avLst/>
              <a:gdLst>
                <a:gd name="T0" fmla="*/ 37 w 67"/>
                <a:gd name="T1" fmla="*/ 5 h 65"/>
                <a:gd name="T2" fmla="*/ 37 w 67"/>
                <a:gd name="T3" fmla="*/ 3 h 65"/>
                <a:gd name="T4" fmla="*/ 50 w 67"/>
                <a:gd name="T5" fmla="*/ 0 h 65"/>
                <a:gd name="T6" fmla="*/ 63 w 67"/>
                <a:gd name="T7" fmla="*/ 19 h 65"/>
                <a:gd name="T8" fmla="*/ 41 w 67"/>
                <a:gd name="T9" fmla="*/ 58 h 65"/>
                <a:gd name="T10" fmla="*/ 2 w 67"/>
                <a:gd name="T11" fmla="*/ 32 h 65"/>
                <a:gd name="T12" fmla="*/ 0 w 67"/>
                <a:gd name="T13" fmla="*/ 18 h 65"/>
                <a:gd name="T14" fmla="*/ 12 w 67"/>
                <a:gd name="T15" fmla="*/ 15 h 65"/>
                <a:gd name="T16" fmla="*/ 14 w 67"/>
                <a:gd name="T17" fmla="*/ 17 h 65"/>
                <a:gd name="T18" fmla="*/ 9 w 67"/>
                <a:gd name="T19" fmla="*/ 34 h 65"/>
                <a:gd name="T20" fmla="*/ 31 w 67"/>
                <a:gd name="T21" fmla="*/ 46 h 65"/>
                <a:gd name="T22" fmla="*/ 25 w 67"/>
                <a:gd name="T23" fmla="*/ 17 h 65"/>
                <a:gd name="T24" fmla="*/ 20 w 67"/>
                <a:gd name="T25" fmla="*/ 15 h 65"/>
                <a:gd name="T26" fmla="*/ 19 w 67"/>
                <a:gd name="T27" fmla="*/ 12 h 65"/>
                <a:gd name="T28" fmla="*/ 33 w 67"/>
                <a:gd name="T29" fmla="*/ 9 h 65"/>
                <a:gd name="T30" fmla="*/ 33 w 67"/>
                <a:gd name="T31" fmla="*/ 11 h 65"/>
                <a:gd name="T32" fmla="*/ 31 w 67"/>
                <a:gd name="T33" fmla="*/ 15 h 65"/>
                <a:gd name="T34" fmla="*/ 39 w 67"/>
                <a:gd name="T35" fmla="*/ 43 h 65"/>
                <a:gd name="T36" fmla="*/ 56 w 67"/>
                <a:gd name="T37" fmla="*/ 21 h 65"/>
                <a:gd name="T38" fmla="*/ 37 w 67"/>
                <a:gd name="T39" fmla="*/ 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" h="65">
                  <a:moveTo>
                    <a:pt x="37" y="5"/>
                  </a:moveTo>
                  <a:cubicBezTo>
                    <a:pt x="37" y="3"/>
                    <a:pt x="37" y="3"/>
                    <a:pt x="37" y="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7" y="6"/>
                    <a:pt x="61" y="11"/>
                    <a:pt x="63" y="19"/>
                  </a:cubicBezTo>
                  <a:cubicBezTo>
                    <a:pt x="67" y="37"/>
                    <a:pt x="63" y="52"/>
                    <a:pt x="41" y="58"/>
                  </a:cubicBezTo>
                  <a:cubicBezTo>
                    <a:pt x="17" y="65"/>
                    <a:pt x="7" y="50"/>
                    <a:pt x="2" y="32"/>
                  </a:cubicBezTo>
                  <a:cubicBezTo>
                    <a:pt x="0" y="27"/>
                    <a:pt x="0" y="23"/>
                    <a:pt x="0" y="18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9" y="21"/>
                    <a:pt x="7" y="28"/>
                    <a:pt x="9" y="34"/>
                  </a:cubicBezTo>
                  <a:cubicBezTo>
                    <a:pt x="11" y="44"/>
                    <a:pt x="22" y="50"/>
                    <a:pt x="31" y="46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50" y="43"/>
                    <a:pt x="58" y="32"/>
                    <a:pt x="56" y="21"/>
                  </a:cubicBezTo>
                  <a:cubicBezTo>
                    <a:pt x="54" y="13"/>
                    <a:pt x="46" y="6"/>
                    <a:pt x="37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1" name="Freeform 50"/>
            <p:cNvSpPr>
              <a:spLocks noEditPoints="1"/>
            </p:cNvSpPr>
            <p:nvPr/>
          </p:nvSpPr>
          <p:spPr bwMode="auto">
            <a:xfrm>
              <a:off x="7954963" y="4657725"/>
              <a:ext cx="47625" cy="50800"/>
            </a:xfrm>
            <a:custGeom>
              <a:avLst/>
              <a:gdLst>
                <a:gd name="T0" fmla="*/ 67 w 73"/>
                <a:gd name="T1" fmla="*/ 40 h 80"/>
                <a:gd name="T2" fmla="*/ 52 w 73"/>
                <a:gd name="T3" fmla="*/ 48 h 80"/>
                <a:gd name="T4" fmla="*/ 54 w 73"/>
                <a:gd name="T5" fmla="*/ 17 h 80"/>
                <a:gd name="T6" fmla="*/ 41 w 73"/>
                <a:gd name="T7" fmla="*/ 0 h 80"/>
                <a:gd name="T8" fmla="*/ 39 w 73"/>
                <a:gd name="T9" fmla="*/ 1 h 80"/>
                <a:gd name="T10" fmla="*/ 43 w 73"/>
                <a:gd name="T11" fmla="*/ 11 h 80"/>
                <a:gd name="T12" fmla="*/ 43 w 73"/>
                <a:gd name="T13" fmla="*/ 31 h 80"/>
                <a:gd name="T14" fmla="*/ 19 w 73"/>
                <a:gd name="T15" fmla="*/ 23 h 80"/>
                <a:gd name="T16" fmla="*/ 5 w 73"/>
                <a:gd name="T17" fmla="*/ 51 h 80"/>
                <a:gd name="T18" fmla="*/ 18 w 73"/>
                <a:gd name="T19" fmla="*/ 80 h 80"/>
                <a:gd name="T20" fmla="*/ 22 w 73"/>
                <a:gd name="T21" fmla="*/ 78 h 80"/>
                <a:gd name="T22" fmla="*/ 23 w 73"/>
                <a:gd name="T23" fmla="*/ 75 h 80"/>
                <a:gd name="T24" fmla="*/ 68 w 73"/>
                <a:gd name="T25" fmla="*/ 52 h 80"/>
                <a:gd name="T26" fmla="*/ 71 w 73"/>
                <a:gd name="T27" fmla="*/ 54 h 80"/>
                <a:gd name="T28" fmla="*/ 73 w 73"/>
                <a:gd name="T29" fmla="*/ 54 h 80"/>
                <a:gd name="T30" fmla="*/ 67 w 73"/>
                <a:gd name="T31" fmla="*/ 40 h 80"/>
                <a:gd name="T32" fmla="*/ 17 w 73"/>
                <a:gd name="T33" fmla="*/ 66 h 80"/>
                <a:gd name="T34" fmla="*/ 23 w 73"/>
                <a:gd name="T35" fmla="*/ 33 h 80"/>
                <a:gd name="T36" fmla="*/ 45 w 73"/>
                <a:gd name="T37" fmla="*/ 51 h 80"/>
                <a:gd name="T38" fmla="*/ 17 w 73"/>
                <a:gd name="T39" fmla="*/ 6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80">
                  <a:moveTo>
                    <a:pt x="67" y="40"/>
                  </a:moveTo>
                  <a:cubicBezTo>
                    <a:pt x="52" y="48"/>
                    <a:pt x="52" y="48"/>
                    <a:pt x="52" y="48"/>
                  </a:cubicBezTo>
                  <a:cubicBezTo>
                    <a:pt x="52" y="36"/>
                    <a:pt x="55" y="24"/>
                    <a:pt x="54" y="17"/>
                  </a:cubicBezTo>
                  <a:cubicBezTo>
                    <a:pt x="51" y="8"/>
                    <a:pt x="49" y="6"/>
                    <a:pt x="41" y="0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41" y="5"/>
                    <a:pt x="42" y="5"/>
                    <a:pt x="43" y="11"/>
                  </a:cubicBezTo>
                  <a:cubicBezTo>
                    <a:pt x="46" y="18"/>
                    <a:pt x="45" y="23"/>
                    <a:pt x="43" y="31"/>
                  </a:cubicBezTo>
                  <a:cubicBezTo>
                    <a:pt x="39" y="23"/>
                    <a:pt x="29" y="20"/>
                    <a:pt x="19" y="23"/>
                  </a:cubicBezTo>
                  <a:cubicBezTo>
                    <a:pt x="7" y="26"/>
                    <a:pt x="0" y="39"/>
                    <a:pt x="5" y="51"/>
                  </a:cubicBezTo>
                  <a:cubicBezTo>
                    <a:pt x="18" y="80"/>
                    <a:pt x="18" y="80"/>
                    <a:pt x="18" y="80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68" y="52"/>
                    <a:pt x="68" y="52"/>
                    <a:pt x="68" y="52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73" y="54"/>
                    <a:pt x="73" y="54"/>
                    <a:pt x="73" y="54"/>
                  </a:cubicBezTo>
                  <a:lnTo>
                    <a:pt x="67" y="40"/>
                  </a:lnTo>
                  <a:close/>
                  <a:moveTo>
                    <a:pt x="17" y="66"/>
                  </a:moveTo>
                  <a:cubicBezTo>
                    <a:pt x="11" y="54"/>
                    <a:pt x="8" y="37"/>
                    <a:pt x="23" y="33"/>
                  </a:cubicBezTo>
                  <a:cubicBezTo>
                    <a:pt x="36" y="30"/>
                    <a:pt x="44" y="42"/>
                    <a:pt x="45" y="51"/>
                  </a:cubicBezTo>
                  <a:lnTo>
                    <a:pt x="17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7975601" y="4741863"/>
              <a:ext cx="39688" cy="44450"/>
            </a:xfrm>
            <a:custGeom>
              <a:avLst/>
              <a:gdLst>
                <a:gd name="T0" fmla="*/ 3 w 64"/>
                <a:gd name="T1" fmla="*/ 59 h 68"/>
                <a:gd name="T2" fmla="*/ 4 w 64"/>
                <a:gd name="T3" fmla="*/ 13 h 68"/>
                <a:gd name="T4" fmla="*/ 0 w 64"/>
                <a:gd name="T5" fmla="*/ 0 h 68"/>
                <a:gd name="T6" fmla="*/ 16 w 64"/>
                <a:gd name="T7" fmla="*/ 10 h 68"/>
                <a:gd name="T8" fmla="*/ 12 w 64"/>
                <a:gd name="T9" fmla="*/ 12 h 68"/>
                <a:gd name="T10" fmla="*/ 10 w 64"/>
                <a:gd name="T11" fmla="*/ 31 h 68"/>
                <a:gd name="T12" fmla="*/ 61 w 64"/>
                <a:gd name="T13" fmla="*/ 30 h 68"/>
                <a:gd name="T14" fmla="*/ 62 w 64"/>
                <a:gd name="T15" fmla="*/ 28 h 68"/>
                <a:gd name="T16" fmla="*/ 64 w 64"/>
                <a:gd name="T17" fmla="*/ 28 h 68"/>
                <a:gd name="T18" fmla="*/ 64 w 64"/>
                <a:gd name="T19" fmla="*/ 46 h 68"/>
                <a:gd name="T20" fmla="*/ 63 w 64"/>
                <a:gd name="T21" fmla="*/ 46 h 68"/>
                <a:gd name="T22" fmla="*/ 61 w 64"/>
                <a:gd name="T23" fmla="*/ 42 h 68"/>
                <a:gd name="T24" fmla="*/ 10 w 64"/>
                <a:gd name="T25" fmla="*/ 43 h 68"/>
                <a:gd name="T26" fmla="*/ 11 w 64"/>
                <a:gd name="T27" fmla="*/ 57 h 68"/>
                <a:gd name="T28" fmla="*/ 14 w 64"/>
                <a:gd name="T29" fmla="*/ 59 h 68"/>
                <a:gd name="T30" fmla="*/ 1 w 64"/>
                <a:gd name="T31" fmla="*/ 68 h 68"/>
                <a:gd name="T32" fmla="*/ 3 w 64"/>
                <a:gd name="T33" fmla="*/ 5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68">
                  <a:moveTo>
                    <a:pt x="3" y="59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4" y="11"/>
                    <a:pt x="13" y="11"/>
                    <a:pt x="12" y="12"/>
                  </a:cubicBezTo>
                  <a:cubicBezTo>
                    <a:pt x="10" y="14"/>
                    <a:pt x="10" y="20"/>
                    <a:pt x="10" y="31"/>
                  </a:cubicBezTo>
                  <a:cubicBezTo>
                    <a:pt x="61" y="30"/>
                    <a:pt x="61" y="30"/>
                    <a:pt x="61" y="30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8"/>
                    <a:pt x="10" y="56"/>
                    <a:pt x="11" y="57"/>
                  </a:cubicBezTo>
                  <a:cubicBezTo>
                    <a:pt x="12" y="58"/>
                    <a:pt x="13" y="59"/>
                    <a:pt x="14" y="59"/>
                  </a:cubicBezTo>
                  <a:cubicBezTo>
                    <a:pt x="1" y="68"/>
                    <a:pt x="1" y="68"/>
                    <a:pt x="1" y="68"/>
                  </a:cubicBezTo>
                  <a:lnTo>
                    <a:pt x="3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7974013" y="4789488"/>
              <a:ext cx="39688" cy="17463"/>
            </a:xfrm>
            <a:custGeom>
              <a:avLst/>
              <a:gdLst>
                <a:gd name="T0" fmla="*/ 24 w 25"/>
                <a:gd name="T1" fmla="*/ 11 h 11"/>
                <a:gd name="T2" fmla="*/ 25 w 25"/>
                <a:gd name="T3" fmla="*/ 3 h 11"/>
                <a:gd name="T4" fmla="*/ 24 w 25"/>
                <a:gd name="T5" fmla="*/ 3 h 11"/>
                <a:gd name="T6" fmla="*/ 23 w 25"/>
                <a:gd name="T7" fmla="*/ 4 h 11"/>
                <a:gd name="T8" fmla="*/ 3 w 25"/>
                <a:gd name="T9" fmla="*/ 1 h 11"/>
                <a:gd name="T10" fmla="*/ 3 w 25"/>
                <a:gd name="T11" fmla="*/ 0 h 11"/>
                <a:gd name="T12" fmla="*/ 1 w 25"/>
                <a:gd name="T13" fmla="*/ 0 h 11"/>
                <a:gd name="T14" fmla="*/ 0 w 25"/>
                <a:gd name="T15" fmla="*/ 7 h 11"/>
                <a:gd name="T16" fmla="*/ 1 w 25"/>
                <a:gd name="T17" fmla="*/ 7 h 11"/>
                <a:gd name="T18" fmla="*/ 3 w 25"/>
                <a:gd name="T19" fmla="*/ 6 h 11"/>
                <a:gd name="T20" fmla="*/ 22 w 25"/>
                <a:gd name="T21" fmla="*/ 9 h 11"/>
                <a:gd name="T22" fmla="*/ 23 w 25"/>
                <a:gd name="T23" fmla="*/ 11 h 11"/>
                <a:gd name="T24" fmla="*/ 24 w 25"/>
                <a:gd name="T2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11">
                  <a:moveTo>
                    <a:pt x="24" y="11"/>
                  </a:moveTo>
                  <a:lnTo>
                    <a:pt x="25" y="3"/>
                  </a:lnTo>
                  <a:lnTo>
                    <a:pt x="24" y="3"/>
                  </a:lnTo>
                  <a:lnTo>
                    <a:pt x="23" y="4"/>
                  </a:ln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7"/>
                  </a:lnTo>
                  <a:lnTo>
                    <a:pt x="1" y="7"/>
                  </a:lnTo>
                  <a:lnTo>
                    <a:pt x="3" y="6"/>
                  </a:lnTo>
                  <a:lnTo>
                    <a:pt x="22" y="9"/>
                  </a:lnTo>
                  <a:lnTo>
                    <a:pt x="23" y="11"/>
                  </a:lnTo>
                  <a:lnTo>
                    <a:pt x="24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7962901" y="4805363"/>
              <a:ext cx="44450" cy="42863"/>
            </a:xfrm>
            <a:custGeom>
              <a:avLst/>
              <a:gdLst>
                <a:gd name="T0" fmla="*/ 54 w 70"/>
                <a:gd name="T1" fmla="*/ 13 h 67"/>
                <a:gd name="T2" fmla="*/ 56 w 70"/>
                <a:gd name="T3" fmla="*/ 11 h 67"/>
                <a:gd name="T4" fmla="*/ 68 w 70"/>
                <a:gd name="T5" fmla="*/ 16 h 67"/>
                <a:gd name="T6" fmla="*/ 66 w 70"/>
                <a:gd name="T7" fmla="*/ 41 h 67"/>
                <a:gd name="T8" fmla="*/ 22 w 70"/>
                <a:gd name="T9" fmla="*/ 58 h 67"/>
                <a:gd name="T10" fmla="*/ 10 w 70"/>
                <a:gd name="T11" fmla="*/ 13 h 67"/>
                <a:gd name="T12" fmla="*/ 17 w 70"/>
                <a:gd name="T13" fmla="*/ 0 h 67"/>
                <a:gd name="T14" fmla="*/ 30 w 70"/>
                <a:gd name="T15" fmla="*/ 5 h 67"/>
                <a:gd name="T16" fmla="*/ 29 w 70"/>
                <a:gd name="T17" fmla="*/ 8 h 67"/>
                <a:gd name="T18" fmla="*/ 15 w 70"/>
                <a:gd name="T19" fmla="*/ 17 h 67"/>
                <a:gd name="T20" fmla="*/ 26 w 70"/>
                <a:gd name="T21" fmla="*/ 42 h 67"/>
                <a:gd name="T22" fmla="*/ 59 w 70"/>
                <a:gd name="T23" fmla="*/ 36 h 67"/>
                <a:gd name="T24" fmla="*/ 54 w 70"/>
                <a:gd name="T25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67">
                  <a:moveTo>
                    <a:pt x="54" y="13"/>
                  </a:moveTo>
                  <a:cubicBezTo>
                    <a:pt x="56" y="11"/>
                    <a:pt x="56" y="11"/>
                    <a:pt x="56" y="11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70" y="25"/>
                    <a:pt x="70" y="32"/>
                    <a:pt x="66" y="41"/>
                  </a:cubicBezTo>
                  <a:cubicBezTo>
                    <a:pt x="57" y="57"/>
                    <a:pt x="45" y="67"/>
                    <a:pt x="22" y="58"/>
                  </a:cubicBezTo>
                  <a:cubicBezTo>
                    <a:pt x="0" y="48"/>
                    <a:pt x="3" y="30"/>
                    <a:pt x="10" y="13"/>
                  </a:cubicBezTo>
                  <a:cubicBezTo>
                    <a:pt x="12" y="8"/>
                    <a:pt x="14" y="5"/>
                    <a:pt x="17" y="0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3" y="8"/>
                    <a:pt x="18" y="12"/>
                    <a:pt x="15" y="17"/>
                  </a:cubicBezTo>
                  <a:cubicBezTo>
                    <a:pt x="10" y="27"/>
                    <a:pt x="17" y="35"/>
                    <a:pt x="26" y="42"/>
                  </a:cubicBezTo>
                  <a:cubicBezTo>
                    <a:pt x="35" y="49"/>
                    <a:pt x="54" y="46"/>
                    <a:pt x="59" y="36"/>
                  </a:cubicBezTo>
                  <a:cubicBezTo>
                    <a:pt x="62" y="29"/>
                    <a:pt x="60" y="20"/>
                    <a:pt x="54" y="1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7953376" y="4840288"/>
              <a:ext cx="39688" cy="28575"/>
            </a:xfrm>
            <a:custGeom>
              <a:avLst/>
              <a:gdLst>
                <a:gd name="T0" fmla="*/ 21 w 25"/>
                <a:gd name="T1" fmla="*/ 18 h 18"/>
                <a:gd name="T2" fmla="*/ 25 w 25"/>
                <a:gd name="T3" fmla="*/ 11 h 18"/>
                <a:gd name="T4" fmla="*/ 25 w 25"/>
                <a:gd name="T5" fmla="*/ 11 h 18"/>
                <a:gd name="T6" fmla="*/ 23 w 25"/>
                <a:gd name="T7" fmla="*/ 12 h 18"/>
                <a:gd name="T8" fmla="*/ 4 w 25"/>
                <a:gd name="T9" fmla="*/ 2 h 18"/>
                <a:gd name="T10" fmla="*/ 5 w 25"/>
                <a:gd name="T11" fmla="*/ 1 h 18"/>
                <a:gd name="T12" fmla="*/ 3 w 25"/>
                <a:gd name="T13" fmla="*/ 0 h 18"/>
                <a:gd name="T14" fmla="*/ 0 w 25"/>
                <a:gd name="T15" fmla="*/ 7 h 18"/>
                <a:gd name="T16" fmla="*/ 1 w 25"/>
                <a:gd name="T17" fmla="*/ 8 h 18"/>
                <a:gd name="T18" fmla="*/ 3 w 25"/>
                <a:gd name="T19" fmla="*/ 6 h 18"/>
                <a:gd name="T20" fmla="*/ 20 w 25"/>
                <a:gd name="T21" fmla="*/ 16 h 18"/>
                <a:gd name="T22" fmla="*/ 20 w 25"/>
                <a:gd name="T23" fmla="*/ 18 h 18"/>
                <a:gd name="T24" fmla="*/ 21 w 25"/>
                <a:gd name="T2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18">
                  <a:moveTo>
                    <a:pt x="21" y="18"/>
                  </a:moveTo>
                  <a:lnTo>
                    <a:pt x="25" y="11"/>
                  </a:lnTo>
                  <a:lnTo>
                    <a:pt x="25" y="11"/>
                  </a:lnTo>
                  <a:lnTo>
                    <a:pt x="23" y="12"/>
                  </a:lnTo>
                  <a:lnTo>
                    <a:pt x="4" y="2"/>
                  </a:lnTo>
                  <a:lnTo>
                    <a:pt x="5" y="1"/>
                  </a:lnTo>
                  <a:lnTo>
                    <a:pt x="3" y="0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6"/>
                  </a:lnTo>
                  <a:lnTo>
                    <a:pt x="20" y="16"/>
                  </a:lnTo>
                  <a:lnTo>
                    <a:pt x="20" y="18"/>
                  </a:lnTo>
                  <a:lnTo>
                    <a:pt x="21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7935913" y="4864100"/>
              <a:ext cx="47625" cy="34925"/>
            </a:xfrm>
            <a:custGeom>
              <a:avLst/>
              <a:gdLst>
                <a:gd name="T0" fmla="*/ 46 w 76"/>
                <a:gd name="T1" fmla="*/ 55 h 55"/>
                <a:gd name="T2" fmla="*/ 76 w 76"/>
                <a:gd name="T3" fmla="*/ 21 h 55"/>
                <a:gd name="T4" fmla="*/ 69 w 76"/>
                <a:gd name="T5" fmla="*/ 5 h 55"/>
                <a:gd name="T6" fmla="*/ 65 w 76"/>
                <a:gd name="T7" fmla="*/ 10 h 55"/>
                <a:gd name="T8" fmla="*/ 66 w 76"/>
                <a:gd name="T9" fmla="*/ 20 h 55"/>
                <a:gd name="T10" fmla="*/ 53 w 76"/>
                <a:gd name="T11" fmla="*/ 38 h 55"/>
                <a:gd name="T12" fmla="*/ 15 w 76"/>
                <a:gd name="T13" fmla="*/ 7 h 55"/>
                <a:gd name="T14" fmla="*/ 17 w 76"/>
                <a:gd name="T15" fmla="*/ 3 h 55"/>
                <a:gd name="T16" fmla="*/ 13 w 76"/>
                <a:gd name="T17" fmla="*/ 0 h 55"/>
                <a:gd name="T18" fmla="*/ 0 w 76"/>
                <a:gd name="T19" fmla="*/ 17 h 55"/>
                <a:gd name="T20" fmla="*/ 4 w 76"/>
                <a:gd name="T21" fmla="*/ 19 h 55"/>
                <a:gd name="T22" fmla="*/ 8 w 76"/>
                <a:gd name="T23" fmla="*/ 17 h 55"/>
                <a:gd name="T24" fmla="*/ 45 w 76"/>
                <a:gd name="T25" fmla="*/ 48 h 55"/>
                <a:gd name="T26" fmla="*/ 45 w 76"/>
                <a:gd name="T27" fmla="*/ 53 h 55"/>
                <a:gd name="T28" fmla="*/ 46 w 76"/>
                <a:gd name="T29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55">
                  <a:moveTo>
                    <a:pt x="46" y="55"/>
                  </a:moveTo>
                  <a:cubicBezTo>
                    <a:pt x="76" y="21"/>
                    <a:pt x="76" y="21"/>
                    <a:pt x="76" y="21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0"/>
                    <a:pt x="67" y="16"/>
                    <a:pt x="66" y="20"/>
                  </a:cubicBezTo>
                  <a:cubicBezTo>
                    <a:pt x="65" y="28"/>
                    <a:pt x="53" y="38"/>
                    <a:pt x="53" y="3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53"/>
                    <a:pt x="45" y="53"/>
                    <a:pt x="45" y="53"/>
                  </a:cubicBezTo>
                  <a:lnTo>
                    <a:pt x="46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7880351" y="4895850"/>
              <a:ext cx="33338" cy="52388"/>
            </a:xfrm>
            <a:custGeom>
              <a:avLst/>
              <a:gdLst>
                <a:gd name="T0" fmla="*/ 29 w 52"/>
                <a:gd name="T1" fmla="*/ 81 h 81"/>
                <a:gd name="T2" fmla="*/ 46 w 52"/>
                <a:gd name="T3" fmla="*/ 73 h 81"/>
                <a:gd name="T4" fmla="*/ 44 w 52"/>
                <a:gd name="T5" fmla="*/ 71 h 81"/>
                <a:gd name="T6" fmla="*/ 40 w 52"/>
                <a:gd name="T7" fmla="*/ 70 h 81"/>
                <a:gd name="T8" fmla="*/ 28 w 52"/>
                <a:gd name="T9" fmla="*/ 47 h 81"/>
                <a:gd name="T10" fmla="*/ 44 w 52"/>
                <a:gd name="T11" fmla="*/ 39 h 81"/>
                <a:gd name="T12" fmla="*/ 52 w 52"/>
                <a:gd name="T13" fmla="*/ 38 h 81"/>
                <a:gd name="T14" fmla="*/ 46 w 52"/>
                <a:gd name="T15" fmla="*/ 27 h 81"/>
                <a:gd name="T16" fmla="*/ 41 w 52"/>
                <a:gd name="T17" fmla="*/ 32 h 81"/>
                <a:gd name="T18" fmla="*/ 25 w 52"/>
                <a:gd name="T19" fmla="*/ 41 h 81"/>
                <a:gd name="T20" fmla="*/ 17 w 52"/>
                <a:gd name="T21" fmla="*/ 24 h 81"/>
                <a:gd name="T22" fmla="*/ 35 w 52"/>
                <a:gd name="T23" fmla="*/ 14 h 81"/>
                <a:gd name="T24" fmla="*/ 42 w 52"/>
                <a:gd name="T25" fmla="*/ 12 h 81"/>
                <a:gd name="T26" fmla="*/ 43 w 52"/>
                <a:gd name="T27" fmla="*/ 7 h 81"/>
                <a:gd name="T28" fmla="*/ 47 w 52"/>
                <a:gd name="T29" fmla="*/ 0 h 81"/>
                <a:gd name="T30" fmla="*/ 0 w 52"/>
                <a:gd name="T31" fmla="*/ 27 h 81"/>
                <a:gd name="T32" fmla="*/ 1 w 52"/>
                <a:gd name="T33" fmla="*/ 31 h 81"/>
                <a:gd name="T34" fmla="*/ 6 w 52"/>
                <a:gd name="T35" fmla="*/ 30 h 81"/>
                <a:gd name="T36" fmla="*/ 28 w 52"/>
                <a:gd name="T37" fmla="*/ 75 h 81"/>
                <a:gd name="T38" fmla="*/ 27 w 52"/>
                <a:gd name="T39" fmla="*/ 79 h 81"/>
                <a:gd name="T40" fmla="*/ 29 w 52"/>
                <a:gd name="T41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81">
                  <a:moveTo>
                    <a:pt x="29" y="81"/>
                  </a:moveTo>
                  <a:cubicBezTo>
                    <a:pt x="46" y="73"/>
                    <a:pt x="46" y="73"/>
                    <a:pt x="46" y="73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8" y="47"/>
                    <a:pt x="38" y="41"/>
                    <a:pt x="44" y="39"/>
                  </a:cubicBezTo>
                  <a:cubicBezTo>
                    <a:pt x="47" y="38"/>
                    <a:pt x="52" y="38"/>
                    <a:pt x="52" y="38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3" y="31"/>
                    <a:pt x="41" y="32"/>
                  </a:cubicBezTo>
                  <a:cubicBezTo>
                    <a:pt x="36" y="37"/>
                    <a:pt x="25" y="41"/>
                    <a:pt x="25" y="41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28" y="16"/>
                    <a:pt x="35" y="14"/>
                  </a:cubicBezTo>
                  <a:cubicBezTo>
                    <a:pt x="38" y="13"/>
                    <a:pt x="42" y="12"/>
                    <a:pt x="42" y="12"/>
                  </a:cubicBezTo>
                  <a:cubicBezTo>
                    <a:pt x="42" y="12"/>
                    <a:pt x="43" y="9"/>
                    <a:pt x="43" y="7"/>
                  </a:cubicBezTo>
                  <a:cubicBezTo>
                    <a:pt x="44" y="4"/>
                    <a:pt x="47" y="0"/>
                    <a:pt x="47" y="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7" y="79"/>
                    <a:pt x="27" y="79"/>
                    <a:pt x="27" y="79"/>
                  </a:cubicBezTo>
                  <a:lnTo>
                    <a:pt x="29" y="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8" name="Freeform 57"/>
            <p:cNvSpPr>
              <a:spLocks noEditPoints="1"/>
            </p:cNvSpPr>
            <p:nvPr/>
          </p:nvSpPr>
          <p:spPr bwMode="auto">
            <a:xfrm>
              <a:off x="7685088" y="4448175"/>
              <a:ext cx="254000" cy="468313"/>
            </a:xfrm>
            <a:custGeom>
              <a:avLst/>
              <a:gdLst>
                <a:gd name="T0" fmla="*/ 334 w 401"/>
                <a:gd name="T1" fmla="*/ 149 h 738"/>
                <a:gd name="T2" fmla="*/ 224 w 401"/>
                <a:gd name="T3" fmla="*/ 31 h 738"/>
                <a:gd name="T4" fmla="*/ 177 w 401"/>
                <a:gd name="T5" fmla="*/ 31 h 738"/>
                <a:gd name="T6" fmla="*/ 67 w 401"/>
                <a:gd name="T7" fmla="*/ 149 h 738"/>
                <a:gd name="T8" fmla="*/ 0 w 401"/>
                <a:gd name="T9" fmla="*/ 273 h 738"/>
                <a:gd name="T10" fmla="*/ 200 w 401"/>
                <a:gd name="T11" fmla="*/ 738 h 738"/>
                <a:gd name="T12" fmla="*/ 401 w 401"/>
                <a:gd name="T13" fmla="*/ 273 h 738"/>
                <a:gd name="T14" fmla="*/ 263 w 401"/>
                <a:gd name="T15" fmla="*/ 199 h 738"/>
                <a:gd name="T16" fmla="*/ 312 w 401"/>
                <a:gd name="T17" fmla="*/ 149 h 738"/>
                <a:gd name="T18" fmla="*/ 224 w 401"/>
                <a:gd name="T19" fmla="*/ 89 h 738"/>
                <a:gd name="T20" fmla="*/ 200 w 401"/>
                <a:gd name="T21" fmla="*/ 199 h 738"/>
                <a:gd name="T22" fmla="*/ 241 w 401"/>
                <a:gd name="T23" fmla="*/ 147 h 738"/>
                <a:gd name="T24" fmla="*/ 200 w 401"/>
                <a:gd name="T25" fmla="*/ 17 h 738"/>
                <a:gd name="T26" fmla="*/ 238 w 401"/>
                <a:gd name="T27" fmla="*/ 61 h 738"/>
                <a:gd name="T28" fmla="*/ 194 w 401"/>
                <a:gd name="T29" fmla="*/ 92 h 738"/>
                <a:gd name="T30" fmla="*/ 177 w 401"/>
                <a:gd name="T31" fmla="*/ 89 h 738"/>
                <a:gd name="T32" fmla="*/ 177 w 401"/>
                <a:gd name="T33" fmla="*/ 89 h 738"/>
                <a:gd name="T34" fmla="*/ 138 w 401"/>
                <a:gd name="T35" fmla="*/ 147 h 738"/>
                <a:gd name="T36" fmla="*/ 200 w 401"/>
                <a:gd name="T37" fmla="*/ 221 h 738"/>
                <a:gd name="T38" fmla="*/ 294 w 401"/>
                <a:gd name="T39" fmla="*/ 231 h 738"/>
                <a:gd name="T40" fmla="*/ 225 w 401"/>
                <a:gd name="T41" fmla="*/ 274 h 738"/>
                <a:gd name="T42" fmla="*/ 177 w 401"/>
                <a:gd name="T43" fmla="*/ 241 h 738"/>
                <a:gd name="T44" fmla="*/ 174 w 401"/>
                <a:gd name="T45" fmla="*/ 272 h 738"/>
                <a:gd name="T46" fmla="*/ 106 w 401"/>
                <a:gd name="T47" fmla="*/ 231 h 738"/>
                <a:gd name="T48" fmla="*/ 41 w 401"/>
                <a:gd name="T49" fmla="*/ 391 h 738"/>
                <a:gd name="T50" fmla="*/ 168 w 401"/>
                <a:gd name="T51" fmla="*/ 357 h 738"/>
                <a:gd name="T52" fmla="*/ 47 w 401"/>
                <a:gd name="T53" fmla="*/ 413 h 738"/>
                <a:gd name="T54" fmla="*/ 47 w 401"/>
                <a:gd name="T55" fmla="*/ 413 h 738"/>
                <a:gd name="T56" fmla="*/ 152 w 401"/>
                <a:gd name="T57" fmla="*/ 650 h 738"/>
                <a:gd name="T58" fmla="*/ 249 w 401"/>
                <a:gd name="T59" fmla="*/ 650 h 738"/>
                <a:gd name="T60" fmla="*/ 227 w 401"/>
                <a:gd name="T61" fmla="*/ 534 h 738"/>
                <a:gd name="T62" fmla="*/ 194 w 401"/>
                <a:gd name="T63" fmla="*/ 711 h 738"/>
                <a:gd name="T64" fmla="*/ 93 w 401"/>
                <a:gd name="T65" fmla="*/ 534 h 738"/>
                <a:gd name="T66" fmla="*/ 173 w 401"/>
                <a:gd name="T67" fmla="*/ 413 h 738"/>
                <a:gd name="T68" fmla="*/ 330 w 401"/>
                <a:gd name="T69" fmla="*/ 484 h 738"/>
                <a:gd name="T70" fmla="*/ 189 w 401"/>
                <a:gd name="T71" fmla="*/ 391 h 738"/>
                <a:gd name="T72" fmla="*/ 230 w 401"/>
                <a:gd name="T73" fmla="*/ 391 h 738"/>
                <a:gd name="T74" fmla="*/ 249 w 401"/>
                <a:gd name="T75" fmla="*/ 413 h 738"/>
                <a:gd name="T76" fmla="*/ 307 w 401"/>
                <a:gd name="T77" fmla="*/ 391 h 738"/>
                <a:gd name="T78" fmla="*/ 361 w 401"/>
                <a:gd name="T79" fmla="*/ 391 h 738"/>
                <a:gd name="T80" fmla="*/ 374 w 401"/>
                <a:gd name="T81" fmla="*/ 336 h 738"/>
                <a:gd name="T82" fmla="*/ 200 w 401"/>
                <a:gd name="T83" fmla="*/ 364 h 738"/>
                <a:gd name="T84" fmla="*/ 29 w 401"/>
                <a:gd name="T85" fmla="*/ 336 h 738"/>
                <a:gd name="T86" fmla="*/ 132 w 401"/>
                <a:gd name="T87" fmla="*/ 256 h 738"/>
                <a:gd name="T88" fmla="*/ 145 w 401"/>
                <a:gd name="T89" fmla="*/ 300 h 738"/>
                <a:gd name="T90" fmla="*/ 194 w 401"/>
                <a:gd name="T91" fmla="*/ 273 h 738"/>
                <a:gd name="T92" fmla="*/ 198 w 401"/>
                <a:gd name="T93" fmla="*/ 252 h 738"/>
                <a:gd name="T94" fmla="*/ 205 w 401"/>
                <a:gd name="T95" fmla="*/ 278 h 738"/>
                <a:gd name="T96" fmla="*/ 281 w 401"/>
                <a:gd name="T97" fmla="*/ 280 h 738"/>
                <a:gd name="T98" fmla="*/ 294 w 401"/>
                <a:gd name="T99" fmla="*/ 252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01" h="738">
                  <a:moveTo>
                    <a:pt x="392" y="207"/>
                  </a:moveTo>
                  <a:cubicBezTo>
                    <a:pt x="389" y="199"/>
                    <a:pt x="389" y="199"/>
                    <a:pt x="389" y="199"/>
                  </a:cubicBezTo>
                  <a:cubicBezTo>
                    <a:pt x="334" y="199"/>
                    <a:pt x="334" y="199"/>
                    <a:pt x="334" y="199"/>
                  </a:cubicBezTo>
                  <a:cubicBezTo>
                    <a:pt x="334" y="149"/>
                    <a:pt x="334" y="149"/>
                    <a:pt x="334" y="149"/>
                  </a:cubicBezTo>
                  <a:cubicBezTo>
                    <a:pt x="334" y="135"/>
                    <a:pt x="327" y="121"/>
                    <a:pt x="308" y="115"/>
                  </a:cubicBezTo>
                  <a:cubicBezTo>
                    <a:pt x="295" y="99"/>
                    <a:pt x="276" y="85"/>
                    <a:pt x="255" y="76"/>
                  </a:cubicBezTo>
                  <a:cubicBezTo>
                    <a:pt x="255" y="31"/>
                    <a:pt x="255" y="31"/>
                    <a:pt x="255" y="31"/>
                  </a:cubicBezTo>
                  <a:cubicBezTo>
                    <a:pt x="224" y="31"/>
                    <a:pt x="224" y="31"/>
                    <a:pt x="224" y="31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00" y="0"/>
                    <a:pt x="200" y="0"/>
                    <a:pt x="200" y="0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77" y="31"/>
                    <a:pt x="177" y="31"/>
                    <a:pt x="177" y="31"/>
                  </a:cubicBezTo>
                  <a:cubicBezTo>
                    <a:pt x="146" y="31"/>
                    <a:pt x="146" y="31"/>
                    <a:pt x="146" y="31"/>
                  </a:cubicBezTo>
                  <a:cubicBezTo>
                    <a:pt x="146" y="76"/>
                    <a:pt x="146" y="76"/>
                    <a:pt x="146" y="76"/>
                  </a:cubicBezTo>
                  <a:cubicBezTo>
                    <a:pt x="125" y="85"/>
                    <a:pt x="106" y="99"/>
                    <a:pt x="93" y="115"/>
                  </a:cubicBezTo>
                  <a:cubicBezTo>
                    <a:pt x="74" y="121"/>
                    <a:pt x="67" y="135"/>
                    <a:pt x="67" y="149"/>
                  </a:cubicBezTo>
                  <a:cubicBezTo>
                    <a:pt x="67" y="199"/>
                    <a:pt x="67" y="199"/>
                    <a:pt x="67" y="199"/>
                  </a:cubicBezTo>
                  <a:cubicBezTo>
                    <a:pt x="13" y="199"/>
                    <a:pt x="13" y="199"/>
                    <a:pt x="13" y="199"/>
                  </a:cubicBezTo>
                  <a:cubicBezTo>
                    <a:pt x="10" y="207"/>
                    <a:pt x="10" y="207"/>
                    <a:pt x="10" y="207"/>
                  </a:cubicBezTo>
                  <a:cubicBezTo>
                    <a:pt x="3" y="227"/>
                    <a:pt x="0" y="249"/>
                    <a:pt x="0" y="273"/>
                  </a:cubicBezTo>
                  <a:cubicBezTo>
                    <a:pt x="0" y="347"/>
                    <a:pt x="28" y="433"/>
                    <a:pt x="55" y="501"/>
                  </a:cubicBezTo>
                  <a:cubicBezTo>
                    <a:pt x="96" y="602"/>
                    <a:pt x="150" y="695"/>
                    <a:pt x="179" y="726"/>
                  </a:cubicBezTo>
                  <a:cubicBezTo>
                    <a:pt x="185" y="732"/>
                    <a:pt x="191" y="738"/>
                    <a:pt x="200" y="738"/>
                  </a:cubicBezTo>
                  <a:cubicBezTo>
                    <a:pt x="200" y="738"/>
                    <a:pt x="200" y="738"/>
                    <a:pt x="200" y="738"/>
                  </a:cubicBezTo>
                  <a:cubicBezTo>
                    <a:pt x="201" y="738"/>
                    <a:pt x="201" y="738"/>
                    <a:pt x="201" y="738"/>
                  </a:cubicBezTo>
                  <a:cubicBezTo>
                    <a:pt x="210" y="738"/>
                    <a:pt x="215" y="732"/>
                    <a:pt x="222" y="726"/>
                  </a:cubicBezTo>
                  <a:cubicBezTo>
                    <a:pt x="251" y="695"/>
                    <a:pt x="306" y="602"/>
                    <a:pt x="347" y="501"/>
                  </a:cubicBezTo>
                  <a:cubicBezTo>
                    <a:pt x="374" y="433"/>
                    <a:pt x="401" y="347"/>
                    <a:pt x="401" y="273"/>
                  </a:cubicBezTo>
                  <a:cubicBezTo>
                    <a:pt x="401" y="249"/>
                    <a:pt x="399" y="227"/>
                    <a:pt x="392" y="207"/>
                  </a:cubicBezTo>
                  <a:moveTo>
                    <a:pt x="312" y="149"/>
                  </a:moveTo>
                  <a:cubicBezTo>
                    <a:pt x="312" y="199"/>
                    <a:pt x="312" y="199"/>
                    <a:pt x="312" y="199"/>
                  </a:cubicBezTo>
                  <a:cubicBezTo>
                    <a:pt x="263" y="199"/>
                    <a:pt x="263" y="199"/>
                    <a:pt x="263" y="199"/>
                  </a:cubicBezTo>
                  <a:cubicBezTo>
                    <a:pt x="263" y="147"/>
                    <a:pt x="263" y="147"/>
                    <a:pt x="263" y="147"/>
                  </a:cubicBezTo>
                  <a:cubicBezTo>
                    <a:pt x="263" y="140"/>
                    <a:pt x="264" y="139"/>
                    <a:pt x="266" y="138"/>
                  </a:cubicBezTo>
                  <a:cubicBezTo>
                    <a:pt x="268" y="136"/>
                    <a:pt x="275" y="134"/>
                    <a:pt x="290" y="134"/>
                  </a:cubicBezTo>
                  <a:cubicBezTo>
                    <a:pt x="310" y="134"/>
                    <a:pt x="312" y="143"/>
                    <a:pt x="312" y="149"/>
                  </a:cubicBezTo>
                  <a:moveTo>
                    <a:pt x="276" y="113"/>
                  </a:moveTo>
                  <a:cubicBezTo>
                    <a:pt x="269" y="114"/>
                    <a:pt x="261" y="116"/>
                    <a:pt x="255" y="119"/>
                  </a:cubicBezTo>
                  <a:cubicBezTo>
                    <a:pt x="248" y="108"/>
                    <a:pt x="238" y="101"/>
                    <a:pt x="224" y="97"/>
                  </a:cubicBezTo>
                  <a:cubicBezTo>
                    <a:pt x="224" y="89"/>
                    <a:pt x="224" y="89"/>
                    <a:pt x="224" y="89"/>
                  </a:cubicBezTo>
                  <a:cubicBezTo>
                    <a:pt x="243" y="93"/>
                    <a:pt x="262" y="101"/>
                    <a:pt x="276" y="113"/>
                  </a:cubicBezTo>
                  <a:moveTo>
                    <a:pt x="241" y="147"/>
                  </a:moveTo>
                  <a:cubicBezTo>
                    <a:pt x="241" y="199"/>
                    <a:pt x="241" y="199"/>
                    <a:pt x="241" y="199"/>
                  </a:cubicBezTo>
                  <a:cubicBezTo>
                    <a:pt x="200" y="199"/>
                    <a:pt x="200" y="199"/>
                    <a:pt x="200" y="199"/>
                  </a:cubicBezTo>
                  <a:cubicBezTo>
                    <a:pt x="160" y="199"/>
                    <a:pt x="160" y="199"/>
                    <a:pt x="160" y="199"/>
                  </a:cubicBezTo>
                  <a:cubicBezTo>
                    <a:pt x="160" y="147"/>
                    <a:pt x="160" y="147"/>
                    <a:pt x="160" y="147"/>
                  </a:cubicBezTo>
                  <a:cubicBezTo>
                    <a:pt x="160" y="132"/>
                    <a:pt x="170" y="114"/>
                    <a:pt x="200" y="114"/>
                  </a:cubicBezTo>
                  <a:cubicBezTo>
                    <a:pt x="231" y="114"/>
                    <a:pt x="241" y="132"/>
                    <a:pt x="241" y="147"/>
                  </a:cubicBezTo>
                  <a:moveTo>
                    <a:pt x="163" y="48"/>
                  </a:moveTo>
                  <a:cubicBezTo>
                    <a:pt x="194" y="48"/>
                    <a:pt x="194" y="48"/>
                    <a:pt x="194" y="48"/>
                  </a:cubicBezTo>
                  <a:cubicBezTo>
                    <a:pt x="194" y="17"/>
                    <a:pt x="194" y="17"/>
                    <a:pt x="194" y="17"/>
                  </a:cubicBezTo>
                  <a:cubicBezTo>
                    <a:pt x="200" y="17"/>
                    <a:pt x="200" y="17"/>
                    <a:pt x="200" y="17"/>
                  </a:cubicBezTo>
                  <a:cubicBezTo>
                    <a:pt x="207" y="17"/>
                    <a:pt x="207" y="17"/>
                    <a:pt x="207" y="17"/>
                  </a:cubicBezTo>
                  <a:cubicBezTo>
                    <a:pt x="207" y="48"/>
                    <a:pt x="207" y="48"/>
                    <a:pt x="207" y="48"/>
                  </a:cubicBezTo>
                  <a:cubicBezTo>
                    <a:pt x="238" y="48"/>
                    <a:pt x="238" y="48"/>
                    <a:pt x="238" y="48"/>
                  </a:cubicBezTo>
                  <a:cubicBezTo>
                    <a:pt x="238" y="61"/>
                    <a:pt x="238" y="61"/>
                    <a:pt x="238" y="61"/>
                  </a:cubicBezTo>
                  <a:cubicBezTo>
                    <a:pt x="207" y="61"/>
                    <a:pt x="207" y="61"/>
                    <a:pt x="207" y="61"/>
                  </a:cubicBezTo>
                  <a:cubicBezTo>
                    <a:pt x="207" y="92"/>
                    <a:pt x="207" y="92"/>
                    <a:pt x="207" y="92"/>
                  </a:cubicBezTo>
                  <a:cubicBezTo>
                    <a:pt x="200" y="92"/>
                    <a:pt x="200" y="92"/>
                    <a:pt x="200" y="92"/>
                  </a:cubicBezTo>
                  <a:cubicBezTo>
                    <a:pt x="194" y="92"/>
                    <a:pt x="194" y="92"/>
                    <a:pt x="194" y="92"/>
                  </a:cubicBezTo>
                  <a:cubicBezTo>
                    <a:pt x="194" y="61"/>
                    <a:pt x="194" y="61"/>
                    <a:pt x="194" y="61"/>
                  </a:cubicBezTo>
                  <a:cubicBezTo>
                    <a:pt x="163" y="61"/>
                    <a:pt x="163" y="61"/>
                    <a:pt x="163" y="61"/>
                  </a:cubicBezTo>
                  <a:lnTo>
                    <a:pt x="163" y="48"/>
                  </a:lnTo>
                  <a:close/>
                  <a:moveTo>
                    <a:pt x="177" y="89"/>
                  </a:moveTo>
                  <a:cubicBezTo>
                    <a:pt x="177" y="97"/>
                    <a:pt x="177" y="97"/>
                    <a:pt x="177" y="97"/>
                  </a:cubicBezTo>
                  <a:cubicBezTo>
                    <a:pt x="164" y="101"/>
                    <a:pt x="153" y="108"/>
                    <a:pt x="146" y="119"/>
                  </a:cubicBezTo>
                  <a:cubicBezTo>
                    <a:pt x="140" y="116"/>
                    <a:pt x="133" y="114"/>
                    <a:pt x="125" y="113"/>
                  </a:cubicBezTo>
                  <a:cubicBezTo>
                    <a:pt x="140" y="101"/>
                    <a:pt x="158" y="93"/>
                    <a:pt x="177" y="89"/>
                  </a:cubicBezTo>
                  <a:moveTo>
                    <a:pt x="89" y="149"/>
                  </a:moveTo>
                  <a:cubicBezTo>
                    <a:pt x="89" y="143"/>
                    <a:pt x="91" y="134"/>
                    <a:pt x="111" y="134"/>
                  </a:cubicBezTo>
                  <a:cubicBezTo>
                    <a:pt x="126" y="134"/>
                    <a:pt x="133" y="136"/>
                    <a:pt x="136" y="138"/>
                  </a:cubicBezTo>
                  <a:cubicBezTo>
                    <a:pt x="137" y="139"/>
                    <a:pt x="138" y="140"/>
                    <a:pt x="138" y="147"/>
                  </a:cubicBezTo>
                  <a:cubicBezTo>
                    <a:pt x="138" y="199"/>
                    <a:pt x="138" y="199"/>
                    <a:pt x="138" y="199"/>
                  </a:cubicBezTo>
                  <a:cubicBezTo>
                    <a:pt x="89" y="199"/>
                    <a:pt x="89" y="199"/>
                    <a:pt x="89" y="199"/>
                  </a:cubicBezTo>
                  <a:lnTo>
                    <a:pt x="89" y="149"/>
                  </a:lnTo>
                  <a:close/>
                  <a:moveTo>
                    <a:pt x="200" y="221"/>
                  </a:moveTo>
                  <a:cubicBezTo>
                    <a:pt x="200" y="221"/>
                    <a:pt x="200" y="221"/>
                    <a:pt x="200" y="221"/>
                  </a:cubicBezTo>
                  <a:cubicBezTo>
                    <a:pt x="374" y="221"/>
                    <a:pt x="374" y="221"/>
                    <a:pt x="374" y="221"/>
                  </a:cubicBezTo>
                  <a:cubicBezTo>
                    <a:pt x="374" y="224"/>
                    <a:pt x="375" y="228"/>
                    <a:pt x="376" y="231"/>
                  </a:cubicBezTo>
                  <a:cubicBezTo>
                    <a:pt x="294" y="231"/>
                    <a:pt x="294" y="231"/>
                    <a:pt x="294" y="231"/>
                  </a:cubicBezTo>
                  <a:cubicBezTo>
                    <a:pt x="260" y="231"/>
                    <a:pt x="245" y="240"/>
                    <a:pt x="245" y="259"/>
                  </a:cubicBezTo>
                  <a:cubicBezTo>
                    <a:pt x="245" y="266"/>
                    <a:pt x="248" y="272"/>
                    <a:pt x="254" y="277"/>
                  </a:cubicBezTo>
                  <a:cubicBezTo>
                    <a:pt x="250" y="279"/>
                    <a:pt x="233" y="284"/>
                    <a:pt x="231" y="285"/>
                  </a:cubicBezTo>
                  <a:cubicBezTo>
                    <a:pt x="229" y="283"/>
                    <a:pt x="225" y="280"/>
                    <a:pt x="225" y="274"/>
                  </a:cubicBezTo>
                  <a:cubicBezTo>
                    <a:pt x="226" y="272"/>
                    <a:pt x="230" y="266"/>
                    <a:pt x="230" y="258"/>
                  </a:cubicBezTo>
                  <a:cubicBezTo>
                    <a:pt x="230" y="246"/>
                    <a:pt x="222" y="234"/>
                    <a:pt x="200" y="233"/>
                  </a:cubicBezTo>
                  <a:cubicBezTo>
                    <a:pt x="190" y="233"/>
                    <a:pt x="184" y="236"/>
                    <a:pt x="178" y="240"/>
                  </a:cubicBezTo>
                  <a:cubicBezTo>
                    <a:pt x="178" y="241"/>
                    <a:pt x="178" y="241"/>
                    <a:pt x="177" y="241"/>
                  </a:cubicBezTo>
                  <a:cubicBezTo>
                    <a:pt x="168" y="244"/>
                    <a:pt x="163" y="250"/>
                    <a:pt x="163" y="258"/>
                  </a:cubicBezTo>
                  <a:cubicBezTo>
                    <a:pt x="163" y="267"/>
                    <a:pt x="163" y="267"/>
                    <a:pt x="163" y="267"/>
                  </a:cubicBezTo>
                  <a:cubicBezTo>
                    <a:pt x="163" y="267"/>
                    <a:pt x="167" y="267"/>
                    <a:pt x="169" y="268"/>
                  </a:cubicBezTo>
                  <a:cubicBezTo>
                    <a:pt x="172" y="269"/>
                    <a:pt x="173" y="270"/>
                    <a:pt x="174" y="272"/>
                  </a:cubicBezTo>
                  <a:cubicBezTo>
                    <a:pt x="176" y="275"/>
                    <a:pt x="174" y="283"/>
                    <a:pt x="169" y="285"/>
                  </a:cubicBezTo>
                  <a:cubicBezTo>
                    <a:pt x="167" y="284"/>
                    <a:pt x="150" y="279"/>
                    <a:pt x="146" y="277"/>
                  </a:cubicBezTo>
                  <a:cubicBezTo>
                    <a:pt x="152" y="272"/>
                    <a:pt x="156" y="266"/>
                    <a:pt x="156" y="259"/>
                  </a:cubicBezTo>
                  <a:cubicBezTo>
                    <a:pt x="156" y="240"/>
                    <a:pt x="141" y="231"/>
                    <a:pt x="106" y="231"/>
                  </a:cubicBezTo>
                  <a:cubicBezTo>
                    <a:pt x="26" y="231"/>
                    <a:pt x="26" y="231"/>
                    <a:pt x="26" y="231"/>
                  </a:cubicBezTo>
                  <a:cubicBezTo>
                    <a:pt x="27" y="228"/>
                    <a:pt x="28" y="224"/>
                    <a:pt x="29" y="221"/>
                  </a:cubicBezTo>
                  <a:lnTo>
                    <a:pt x="200" y="221"/>
                  </a:lnTo>
                  <a:close/>
                  <a:moveTo>
                    <a:pt x="41" y="391"/>
                  </a:moveTo>
                  <a:cubicBezTo>
                    <a:pt x="38" y="379"/>
                    <a:pt x="35" y="369"/>
                    <a:pt x="33" y="357"/>
                  </a:cubicBezTo>
                  <a:cubicBezTo>
                    <a:pt x="57" y="354"/>
                    <a:pt x="116" y="344"/>
                    <a:pt x="158" y="338"/>
                  </a:cubicBezTo>
                  <a:lnTo>
                    <a:pt x="41" y="391"/>
                  </a:lnTo>
                  <a:close/>
                  <a:moveTo>
                    <a:pt x="168" y="357"/>
                  </a:moveTo>
                  <a:cubicBezTo>
                    <a:pt x="145" y="391"/>
                    <a:pt x="145" y="391"/>
                    <a:pt x="145" y="391"/>
                  </a:cubicBezTo>
                  <a:cubicBezTo>
                    <a:pt x="95" y="391"/>
                    <a:pt x="95" y="391"/>
                    <a:pt x="95" y="391"/>
                  </a:cubicBezTo>
                  <a:lnTo>
                    <a:pt x="168" y="357"/>
                  </a:lnTo>
                  <a:close/>
                  <a:moveTo>
                    <a:pt x="47" y="413"/>
                  </a:moveTo>
                  <a:cubicBezTo>
                    <a:pt x="152" y="413"/>
                    <a:pt x="152" y="413"/>
                    <a:pt x="152" y="413"/>
                  </a:cubicBezTo>
                  <a:cubicBezTo>
                    <a:pt x="152" y="463"/>
                    <a:pt x="152" y="463"/>
                    <a:pt x="152" y="463"/>
                  </a:cubicBezTo>
                  <a:cubicBezTo>
                    <a:pt x="64" y="463"/>
                    <a:pt x="64" y="463"/>
                    <a:pt x="64" y="463"/>
                  </a:cubicBezTo>
                  <a:cubicBezTo>
                    <a:pt x="58" y="446"/>
                    <a:pt x="52" y="429"/>
                    <a:pt x="47" y="413"/>
                  </a:cubicBezTo>
                  <a:moveTo>
                    <a:pt x="152" y="650"/>
                  </a:moveTo>
                  <a:cubicBezTo>
                    <a:pt x="137" y="623"/>
                    <a:pt x="119" y="591"/>
                    <a:pt x="103" y="556"/>
                  </a:cubicBezTo>
                  <a:cubicBezTo>
                    <a:pt x="152" y="556"/>
                    <a:pt x="152" y="556"/>
                    <a:pt x="152" y="556"/>
                  </a:cubicBezTo>
                  <a:lnTo>
                    <a:pt x="152" y="650"/>
                  </a:lnTo>
                  <a:close/>
                  <a:moveTo>
                    <a:pt x="249" y="650"/>
                  </a:moveTo>
                  <a:cubicBezTo>
                    <a:pt x="249" y="556"/>
                    <a:pt x="249" y="556"/>
                    <a:pt x="249" y="556"/>
                  </a:cubicBezTo>
                  <a:cubicBezTo>
                    <a:pt x="299" y="556"/>
                    <a:pt x="299" y="556"/>
                    <a:pt x="299" y="556"/>
                  </a:cubicBezTo>
                  <a:cubicBezTo>
                    <a:pt x="282" y="591"/>
                    <a:pt x="265" y="623"/>
                    <a:pt x="249" y="650"/>
                  </a:cubicBezTo>
                  <a:moveTo>
                    <a:pt x="327" y="492"/>
                  </a:moveTo>
                  <a:cubicBezTo>
                    <a:pt x="321" y="507"/>
                    <a:pt x="314" y="520"/>
                    <a:pt x="308" y="534"/>
                  </a:cubicBezTo>
                  <a:cubicBezTo>
                    <a:pt x="238" y="534"/>
                    <a:pt x="238" y="534"/>
                    <a:pt x="238" y="534"/>
                  </a:cubicBezTo>
                  <a:cubicBezTo>
                    <a:pt x="227" y="534"/>
                    <a:pt x="227" y="534"/>
                    <a:pt x="227" y="534"/>
                  </a:cubicBezTo>
                  <a:cubicBezTo>
                    <a:pt x="227" y="684"/>
                    <a:pt x="227" y="684"/>
                    <a:pt x="227" y="684"/>
                  </a:cubicBezTo>
                  <a:cubicBezTo>
                    <a:pt x="219" y="695"/>
                    <a:pt x="212" y="704"/>
                    <a:pt x="206" y="711"/>
                  </a:cubicBezTo>
                  <a:cubicBezTo>
                    <a:pt x="204" y="712"/>
                    <a:pt x="202" y="715"/>
                    <a:pt x="200" y="716"/>
                  </a:cubicBezTo>
                  <a:cubicBezTo>
                    <a:pt x="199" y="715"/>
                    <a:pt x="196" y="712"/>
                    <a:pt x="194" y="711"/>
                  </a:cubicBezTo>
                  <a:cubicBezTo>
                    <a:pt x="188" y="704"/>
                    <a:pt x="182" y="695"/>
                    <a:pt x="173" y="684"/>
                  </a:cubicBezTo>
                  <a:cubicBezTo>
                    <a:pt x="173" y="534"/>
                    <a:pt x="173" y="534"/>
                    <a:pt x="173" y="534"/>
                  </a:cubicBezTo>
                  <a:cubicBezTo>
                    <a:pt x="163" y="534"/>
                    <a:pt x="163" y="534"/>
                    <a:pt x="163" y="534"/>
                  </a:cubicBezTo>
                  <a:cubicBezTo>
                    <a:pt x="93" y="534"/>
                    <a:pt x="93" y="534"/>
                    <a:pt x="93" y="534"/>
                  </a:cubicBezTo>
                  <a:cubicBezTo>
                    <a:pt x="87" y="520"/>
                    <a:pt x="81" y="507"/>
                    <a:pt x="75" y="492"/>
                  </a:cubicBezTo>
                  <a:cubicBezTo>
                    <a:pt x="74" y="490"/>
                    <a:pt x="73" y="487"/>
                    <a:pt x="72" y="484"/>
                  </a:cubicBezTo>
                  <a:cubicBezTo>
                    <a:pt x="173" y="484"/>
                    <a:pt x="173" y="484"/>
                    <a:pt x="173" y="484"/>
                  </a:cubicBezTo>
                  <a:cubicBezTo>
                    <a:pt x="173" y="413"/>
                    <a:pt x="173" y="413"/>
                    <a:pt x="173" y="413"/>
                  </a:cubicBezTo>
                  <a:cubicBezTo>
                    <a:pt x="200" y="413"/>
                    <a:pt x="200" y="413"/>
                    <a:pt x="200" y="413"/>
                  </a:cubicBezTo>
                  <a:cubicBezTo>
                    <a:pt x="227" y="413"/>
                    <a:pt x="227" y="413"/>
                    <a:pt x="227" y="413"/>
                  </a:cubicBezTo>
                  <a:cubicBezTo>
                    <a:pt x="227" y="484"/>
                    <a:pt x="227" y="484"/>
                    <a:pt x="227" y="484"/>
                  </a:cubicBezTo>
                  <a:cubicBezTo>
                    <a:pt x="330" y="484"/>
                    <a:pt x="330" y="484"/>
                    <a:pt x="330" y="484"/>
                  </a:cubicBezTo>
                  <a:cubicBezTo>
                    <a:pt x="329" y="487"/>
                    <a:pt x="328" y="490"/>
                    <a:pt x="327" y="492"/>
                  </a:cubicBezTo>
                  <a:moveTo>
                    <a:pt x="171" y="391"/>
                  </a:moveTo>
                  <a:cubicBezTo>
                    <a:pt x="189" y="364"/>
                    <a:pt x="189" y="364"/>
                    <a:pt x="189" y="364"/>
                  </a:cubicBezTo>
                  <a:cubicBezTo>
                    <a:pt x="189" y="391"/>
                    <a:pt x="189" y="391"/>
                    <a:pt x="189" y="391"/>
                  </a:cubicBezTo>
                  <a:lnTo>
                    <a:pt x="171" y="391"/>
                  </a:lnTo>
                  <a:close/>
                  <a:moveTo>
                    <a:pt x="211" y="391"/>
                  </a:moveTo>
                  <a:cubicBezTo>
                    <a:pt x="211" y="364"/>
                    <a:pt x="211" y="364"/>
                    <a:pt x="211" y="364"/>
                  </a:cubicBezTo>
                  <a:cubicBezTo>
                    <a:pt x="230" y="391"/>
                    <a:pt x="230" y="391"/>
                    <a:pt x="230" y="391"/>
                  </a:cubicBezTo>
                  <a:lnTo>
                    <a:pt x="211" y="391"/>
                  </a:lnTo>
                  <a:close/>
                  <a:moveTo>
                    <a:pt x="338" y="463"/>
                  </a:moveTo>
                  <a:cubicBezTo>
                    <a:pt x="249" y="463"/>
                    <a:pt x="249" y="463"/>
                    <a:pt x="249" y="463"/>
                  </a:cubicBezTo>
                  <a:cubicBezTo>
                    <a:pt x="249" y="413"/>
                    <a:pt x="249" y="413"/>
                    <a:pt x="249" y="413"/>
                  </a:cubicBezTo>
                  <a:cubicBezTo>
                    <a:pt x="355" y="413"/>
                    <a:pt x="355" y="413"/>
                    <a:pt x="355" y="413"/>
                  </a:cubicBezTo>
                  <a:cubicBezTo>
                    <a:pt x="350" y="429"/>
                    <a:pt x="344" y="446"/>
                    <a:pt x="338" y="463"/>
                  </a:cubicBezTo>
                  <a:moveTo>
                    <a:pt x="232" y="357"/>
                  </a:moveTo>
                  <a:cubicBezTo>
                    <a:pt x="307" y="391"/>
                    <a:pt x="307" y="391"/>
                    <a:pt x="307" y="391"/>
                  </a:cubicBezTo>
                  <a:cubicBezTo>
                    <a:pt x="256" y="391"/>
                    <a:pt x="256" y="391"/>
                    <a:pt x="256" y="391"/>
                  </a:cubicBezTo>
                  <a:lnTo>
                    <a:pt x="232" y="357"/>
                  </a:lnTo>
                  <a:close/>
                  <a:moveTo>
                    <a:pt x="361" y="391"/>
                  </a:moveTo>
                  <a:cubicBezTo>
                    <a:pt x="361" y="391"/>
                    <a:pt x="361" y="391"/>
                    <a:pt x="361" y="391"/>
                  </a:cubicBezTo>
                  <a:cubicBezTo>
                    <a:pt x="244" y="338"/>
                    <a:pt x="244" y="338"/>
                    <a:pt x="244" y="338"/>
                  </a:cubicBezTo>
                  <a:cubicBezTo>
                    <a:pt x="285" y="344"/>
                    <a:pt x="345" y="354"/>
                    <a:pt x="369" y="357"/>
                  </a:cubicBezTo>
                  <a:cubicBezTo>
                    <a:pt x="367" y="369"/>
                    <a:pt x="364" y="379"/>
                    <a:pt x="361" y="391"/>
                  </a:cubicBezTo>
                  <a:moveTo>
                    <a:pt x="374" y="336"/>
                  </a:moveTo>
                  <a:cubicBezTo>
                    <a:pt x="235" y="315"/>
                    <a:pt x="235" y="315"/>
                    <a:pt x="235" y="315"/>
                  </a:cubicBezTo>
                  <a:cubicBezTo>
                    <a:pt x="236" y="319"/>
                    <a:pt x="238" y="324"/>
                    <a:pt x="238" y="329"/>
                  </a:cubicBezTo>
                  <a:cubicBezTo>
                    <a:pt x="238" y="348"/>
                    <a:pt x="222" y="364"/>
                    <a:pt x="201" y="364"/>
                  </a:cubicBezTo>
                  <a:cubicBezTo>
                    <a:pt x="200" y="364"/>
                    <a:pt x="200" y="364"/>
                    <a:pt x="200" y="364"/>
                  </a:cubicBezTo>
                  <a:cubicBezTo>
                    <a:pt x="199" y="364"/>
                    <a:pt x="199" y="364"/>
                    <a:pt x="199" y="364"/>
                  </a:cubicBezTo>
                  <a:cubicBezTo>
                    <a:pt x="179" y="364"/>
                    <a:pt x="164" y="348"/>
                    <a:pt x="164" y="329"/>
                  </a:cubicBezTo>
                  <a:cubicBezTo>
                    <a:pt x="164" y="324"/>
                    <a:pt x="165" y="319"/>
                    <a:pt x="167" y="315"/>
                  </a:cubicBezTo>
                  <a:cubicBezTo>
                    <a:pt x="29" y="336"/>
                    <a:pt x="29" y="336"/>
                    <a:pt x="29" y="336"/>
                  </a:cubicBezTo>
                  <a:cubicBezTo>
                    <a:pt x="24" y="313"/>
                    <a:pt x="22" y="292"/>
                    <a:pt x="22" y="272"/>
                  </a:cubicBezTo>
                  <a:cubicBezTo>
                    <a:pt x="22" y="265"/>
                    <a:pt x="23" y="259"/>
                    <a:pt x="23" y="252"/>
                  </a:cubicBezTo>
                  <a:cubicBezTo>
                    <a:pt x="106" y="252"/>
                    <a:pt x="106" y="252"/>
                    <a:pt x="106" y="252"/>
                  </a:cubicBezTo>
                  <a:cubicBezTo>
                    <a:pt x="129" y="252"/>
                    <a:pt x="131" y="255"/>
                    <a:pt x="132" y="256"/>
                  </a:cubicBezTo>
                  <a:cubicBezTo>
                    <a:pt x="133" y="257"/>
                    <a:pt x="134" y="261"/>
                    <a:pt x="132" y="262"/>
                  </a:cubicBezTo>
                  <a:cubicBezTo>
                    <a:pt x="126" y="265"/>
                    <a:pt x="119" y="269"/>
                    <a:pt x="119" y="280"/>
                  </a:cubicBezTo>
                  <a:cubicBezTo>
                    <a:pt x="119" y="280"/>
                    <a:pt x="119" y="280"/>
                    <a:pt x="119" y="280"/>
                  </a:cubicBezTo>
                  <a:cubicBezTo>
                    <a:pt x="119" y="289"/>
                    <a:pt x="127" y="293"/>
                    <a:pt x="145" y="300"/>
                  </a:cubicBezTo>
                  <a:cubicBezTo>
                    <a:pt x="151" y="302"/>
                    <a:pt x="170" y="309"/>
                    <a:pt x="170" y="309"/>
                  </a:cubicBezTo>
                  <a:cubicBezTo>
                    <a:pt x="174" y="307"/>
                    <a:pt x="174" y="307"/>
                    <a:pt x="174" y="307"/>
                  </a:cubicBezTo>
                  <a:cubicBezTo>
                    <a:pt x="180" y="304"/>
                    <a:pt x="194" y="295"/>
                    <a:pt x="194" y="278"/>
                  </a:cubicBezTo>
                  <a:cubicBezTo>
                    <a:pt x="194" y="276"/>
                    <a:pt x="194" y="275"/>
                    <a:pt x="194" y="273"/>
                  </a:cubicBezTo>
                  <a:cubicBezTo>
                    <a:pt x="194" y="271"/>
                    <a:pt x="193" y="269"/>
                    <a:pt x="192" y="268"/>
                  </a:cubicBezTo>
                  <a:cubicBezTo>
                    <a:pt x="192" y="268"/>
                    <a:pt x="192" y="268"/>
                    <a:pt x="192" y="268"/>
                  </a:cubicBezTo>
                  <a:cubicBezTo>
                    <a:pt x="189" y="262"/>
                    <a:pt x="185" y="260"/>
                    <a:pt x="185" y="260"/>
                  </a:cubicBezTo>
                  <a:cubicBezTo>
                    <a:pt x="185" y="260"/>
                    <a:pt x="187" y="253"/>
                    <a:pt x="198" y="252"/>
                  </a:cubicBezTo>
                  <a:cubicBezTo>
                    <a:pt x="198" y="252"/>
                    <a:pt x="199" y="252"/>
                    <a:pt x="200" y="252"/>
                  </a:cubicBezTo>
                  <a:cubicBezTo>
                    <a:pt x="200" y="252"/>
                    <a:pt x="200" y="252"/>
                    <a:pt x="200" y="252"/>
                  </a:cubicBezTo>
                  <a:cubicBezTo>
                    <a:pt x="206" y="252"/>
                    <a:pt x="210" y="256"/>
                    <a:pt x="210" y="262"/>
                  </a:cubicBezTo>
                  <a:cubicBezTo>
                    <a:pt x="210" y="268"/>
                    <a:pt x="205" y="270"/>
                    <a:pt x="205" y="278"/>
                  </a:cubicBezTo>
                  <a:cubicBezTo>
                    <a:pt x="205" y="295"/>
                    <a:pt x="219" y="304"/>
                    <a:pt x="226" y="307"/>
                  </a:cubicBezTo>
                  <a:cubicBezTo>
                    <a:pt x="230" y="309"/>
                    <a:pt x="230" y="309"/>
                    <a:pt x="230" y="309"/>
                  </a:cubicBezTo>
                  <a:cubicBezTo>
                    <a:pt x="230" y="309"/>
                    <a:pt x="249" y="302"/>
                    <a:pt x="255" y="300"/>
                  </a:cubicBezTo>
                  <a:cubicBezTo>
                    <a:pt x="274" y="293"/>
                    <a:pt x="281" y="289"/>
                    <a:pt x="281" y="280"/>
                  </a:cubicBezTo>
                  <a:cubicBezTo>
                    <a:pt x="281" y="280"/>
                    <a:pt x="281" y="280"/>
                    <a:pt x="281" y="280"/>
                  </a:cubicBezTo>
                  <a:cubicBezTo>
                    <a:pt x="281" y="269"/>
                    <a:pt x="274" y="265"/>
                    <a:pt x="269" y="262"/>
                  </a:cubicBezTo>
                  <a:cubicBezTo>
                    <a:pt x="266" y="261"/>
                    <a:pt x="267" y="257"/>
                    <a:pt x="269" y="256"/>
                  </a:cubicBezTo>
                  <a:cubicBezTo>
                    <a:pt x="270" y="255"/>
                    <a:pt x="272" y="252"/>
                    <a:pt x="294" y="252"/>
                  </a:cubicBezTo>
                  <a:cubicBezTo>
                    <a:pt x="379" y="252"/>
                    <a:pt x="379" y="252"/>
                    <a:pt x="379" y="252"/>
                  </a:cubicBezTo>
                  <a:cubicBezTo>
                    <a:pt x="379" y="259"/>
                    <a:pt x="380" y="265"/>
                    <a:pt x="380" y="272"/>
                  </a:cubicBezTo>
                  <a:cubicBezTo>
                    <a:pt x="380" y="292"/>
                    <a:pt x="378" y="313"/>
                    <a:pt x="374" y="33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</p:spTree>
    <p:extLst>
      <p:ext uri="{BB962C8B-B14F-4D97-AF65-F5344CB8AC3E}">
        <p14:creationId xmlns:p14="http://schemas.microsoft.com/office/powerpoint/2010/main" val="2241553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E8EB44-427D-B847-A817-2CE85A5213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301DE12-F29E-4349-A1B8-AD3F456047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7EC5CED-CDBB-FB4D-A460-042C29035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1B916-4170-FC40-8D69-B7E14E4375E9}" type="datetimeFigureOut">
              <a:rPr lang="nl-NL" smtClean="0"/>
              <a:t>14-4-2023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5C3E49B-5228-CE43-B22D-B5D1C7F26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A27A56E-2BD2-BE4E-B28C-066B90D29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B31F3-1FFC-2947-AD5B-A6BC3C53F71D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3028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angepaste indeling">
  <p:cSld name="Aangepaste indeling">
    <p:bg>
      <p:bgPr>
        <a:solidFill>
          <a:schemeClr val="dk2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 txBox="1">
            <a:spLocks noGrp="1"/>
          </p:cNvSpPr>
          <p:nvPr>
            <p:ph type="title"/>
          </p:nvPr>
        </p:nvSpPr>
        <p:spPr>
          <a:xfrm>
            <a:off x="457200" y="206586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0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7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89497"/>
              </a:buClr>
              <a:buSzPts val="1400"/>
              <a:buFont typeface="Verdana"/>
              <a:buNone/>
              <a:defRPr>
                <a:solidFill>
                  <a:srgbClr val="F8949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erdana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erdana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erdana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erdana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erdana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erdana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erdana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erdana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7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erdana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erdana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erdana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erdana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erdana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erdana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erdana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erdana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erdana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7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Clr>
                <a:srgbClr val="F89497"/>
              </a:buClr>
              <a:buSzPts val="1200"/>
              <a:buFont typeface="Verdana"/>
              <a:buNone/>
              <a:defRPr sz="900" b="0" i="0" u="none" strike="noStrike" cap="none">
                <a:solidFill>
                  <a:srgbClr val="F89497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r">
              <a:spcBef>
                <a:spcPts val="0"/>
              </a:spcBef>
              <a:buClr>
                <a:srgbClr val="F89497"/>
              </a:buClr>
              <a:buSzPts val="1200"/>
              <a:buFont typeface="Verdana"/>
              <a:buNone/>
              <a:defRPr sz="900" b="0" i="0" u="none" strike="noStrike" cap="none">
                <a:solidFill>
                  <a:srgbClr val="F89497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r">
              <a:spcBef>
                <a:spcPts val="0"/>
              </a:spcBef>
              <a:buClr>
                <a:srgbClr val="F89497"/>
              </a:buClr>
              <a:buSzPts val="1200"/>
              <a:buFont typeface="Verdana"/>
              <a:buNone/>
              <a:defRPr sz="900" b="0" i="0" u="none" strike="noStrike" cap="none">
                <a:solidFill>
                  <a:srgbClr val="F89497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r">
              <a:spcBef>
                <a:spcPts val="0"/>
              </a:spcBef>
              <a:buClr>
                <a:srgbClr val="F89497"/>
              </a:buClr>
              <a:buSzPts val="1200"/>
              <a:buFont typeface="Verdana"/>
              <a:buNone/>
              <a:defRPr sz="900" b="0" i="0" u="none" strike="noStrike" cap="none">
                <a:solidFill>
                  <a:srgbClr val="F89497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r">
              <a:spcBef>
                <a:spcPts val="0"/>
              </a:spcBef>
              <a:buClr>
                <a:srgbClr val="F89497"/>
              </a:buClr>
              <a:buSzPts val="1200"/>
              <a:buFont typeface="Verdana"/>
              <a:buNone/>
              <a:defRPr sz="900" b="0" i="0" u="none" strike="noStrike" cap="none">
                <a:solidFill>
                  <a:srgbClr val="F89497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r">
              <a:spcBef>
                <a:spcPts val="0"/>
              </a:spcBef>
              <a:buClr>
                <a:srgbClr val="F89497"/>
              </a:buClr>
              <a:buSzPts val="1200"/>
              <a:buFont typeface="Verdana"/>
              <a:buNone/>
              <a:defRPr sz="900" b="0" i="0" u="none" strike="noStrike" cap="none">
                <a:solidFill>
                  <a:srgbClr val="F89497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r">
              <a:spcBef>
                <a:spcPts val="0"/>
              </a:spcBef>
              <a:buClr>
                <a:srgbClr val="F89497"/>
              </a:buClr>
              <a:buSzPts val="1200"/>
              <a:buFont typeface="Verdana"/>
              <a:buNone/>
              <a:defRPr sz="900" b="0" i="0" u="none" strike="noStrike" cap="none">
                <a:solidFill>
                  <a:srgbClr val="F89497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r">
              <a:spcBef>
                <a:spcPts val="0"/>
              </a:spcBef>
              <a:buClr>
                <a:srgbClr val="F89497"/>
              </a:buClr>
              <a:buSzPts val="1200"/>
              <a:buFont typeface="Verdana"/>
              <a:buNone/>
              <a:defRPr sz="900" b="0" i="0" u="none" strike="noStrike" cap="none">
                <a:solidFill>
                  <a:srgbClr val="F89497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r">
              <a:spcBef>
                <a:spcPts val="0"/>
              </a:spcBef>
              <a:buClr>
                <a:srgbClr val="F89497"/>
              </a:buClr>
              <a:buSzPts val="1200"/>
              <a:buFont typeface="Verdana"/>
              <a:buNone/>
              <a:defRPr sz="900" b="0" i="0" u="none" strike="noStrike" cap="none">
                <a:solidFill>
                  <a:srgbClr val="F89497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fld id="{00000000-1234-1234-1234-123412341234}" type="slidenum">
              <a:rPr lang="nl-NL" smtClean="0"/>
              <a:pPr/>
              <a:t>‹nr.›</a:t>
            </a:fld>
            <a:endParaRPr lang="nl-NL"/>
          </a:p>
        </p:txBody>
      </p:sp>
      <p:cxnSp>
        <p:nvCxnSpPr>
          <p:cNvPr id="123" name="Google Shape;123;p17"/>
          <p:cNvCxnSpPr/>
          <p:nvPr/>
        </p:nvCxnSpPr>
        <p:spPr>
          <a:xfrm rot="5400000">
            <a:off x="-1142193" y="3604683"/>
            <a:ext cx="3079220" cy="1588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72960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46000" y="942026"/>
            <a:ext cx="7452000" cy="5334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45540" y="1427086"/>
            <a:ext cx="7452000" cy="533400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1" name="Rechthoek 10"/>
          <p:cNvSpPr/>
          <p:nvPr/>
        </p:nvSpPr>
        <p:spPr>
          <a:xfrm>
            <a:off x="521500" y="3708000"/>
            <a:ext cx="8100000" cy="1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846000" y="2657578"/>
            <a:ext cx="5346157" cy="635000"/>
          </a:xfr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000" y="4383446"/>
            <a:ext cx="2440350" cy="304088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522000" y="468000"/>
            <a:ext cx="8100000" cy="50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85034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787149"/>
            <a:ext cx="8100000" cy="5334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4810807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&lt;Datum&gt;</a:t>
            </a:r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4810807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&lt;Titel van de presentatie&gt;</a:t>
            </a:r>
          </a:p>
        </p:txBody>
      </p:sp>
      <p:sp>
        <p:nvSpPr>
          <p:cNvPr id="11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4810807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81968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ofdstuk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&lt;Datum&gt;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&lt;Titel van de presentatie&gt;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Ondertitel 2"/>
          <p:cNvSpPr>
            <a:spLocks noGrp="1"/>
          </p:cNvSpPr>
          <p:nvPr>
            <p:ph type="subTitle" idx="1"/>
          </p:nvPr>
        </p:nvSpPr>
        <p:spPr>
          <a:xfrm>
            <a:off x="522000" y="1526001"/>
            <a:ext cx="8100000" cy="533400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8550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dia met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784800"/>
            <a:ext cx="8100000" cy="532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grafiek 8"/>
          <p:cNvSpPr>
            <a:spLocks noGrp="1"/>
          </p:cNvSpPr>
          <p:nvPr>
            <p:ph type="chart" sz="quarter" idx="13"/>
          </p:nvPr>
        </p:nvSpPr>
        <p:spPr>
          <a:xfrm>
            <a:off x="4647600" y="1526400"/>
            <a:ext cx="3974900" cy="282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Klik op het pictogram als u een grafiek wilt toevoegen</a:t>
            </a:r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4"/>
          </p:nvPr>
        </p:nvSpPr>
        <p:spPr>
          <a:xfrm>
            <a:off x="522288" y="1527182"/>
            <a:ext cx="4039200" cy="2826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4810807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&lt;Datum&gt;</a:t>
            </a:r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4810807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&lt;Titel van de presentatie&gt;</a:t>
            </a:r>
          </a:p>
        </p:txBody>
      </p:sp>
      <p:sp>
        <p:nvSpPr>
          <p:cNvPr id="13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4810807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01451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dia met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4"/>
          </p:nvPr>
        </p:nvSpPr>
        <p:spPr>
          <a:xfrm>
            <a:off x="522288" y="1526400"/>
            <a:ext cx="4039200" cy="2826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4647600" y="1526400"/>
            <a:ext cx="3974900" cy="282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4810807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&lt;Datum&gt;</a:t>
            </a:r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4810807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&lt;Titel van de presentatie&gt;</a:t>
            </a:r>
          </a:p>
        </p:txBody>
      </p:sp>
      <p:sp>
        <p:nvSpPr>
          <p:cNvPr id="12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4810807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522000" y="784800"/>
            <a:ext cx="8100000" cy="532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57219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elddia me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521500" y="1526400"/>
            <a:ext cx="8101000" cy="282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4810807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&lt;Datum&gt;</a:t>
            </a:r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4810807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&lt;Titel van de presentatie&gt;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4810807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22000" y="784800"/>
            <a:ext cx="8100000" cy="532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7330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elddia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521500" y="444698"/>
            <a:ext cx="8101000" cy="39096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4810807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&lt;Datum&gt;</a:t>
            </a:r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4810807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&lt;Titel van de presentatie&gt;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4810807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5853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0" y="1"/>
            <a:ext cx="9144000" cy="514349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grpSp>
        <p:nvGrpSpPr>
          <p:cNvPr id="25" name="Groep 24"/>
          <p:cNvGrpSpPr/>
          <p:nvPr/>
        </p:nvGrpSpPr>
        <p:grpSpPr>
          <a:xfrm>
            <a:off x="5867400" y="4698206"/>
            <a:ext cx="2427288" cy="226220"/>
            <a:chOff x="5867400" y="6264275"/>
            <a:chExt cx="2427288" cy="301626"/>
          </a:xfrm>
        </p:grpSpPr>
        <p:sp>
          <p:nvSpPr>
            <p:cNvPr id="15" name="Freeform 10"/>
            <p:cNvSpPr>
              <a:spLocks noEditPoints="1"/>
            </p:cNvSpPr>
            <p:nvPr/>
          </p:nvSpPr>
          <p:spPr bwMode="auto">
            <a:xfrm>
              <a:off x="5867400" y="6264275"/>
              <a:ext cx="258763" cy="295275"/>
            </a:xfrm>
            <a:custGeom>
              <a:avLst/>
              <a:gdLst>
                <a:gd name="T0" fmla="*/ 389 w 407"/>
                <a:gd name="T1" fmla="*/ 424 h 463"/>
                <a:gd name="T2" fmla="*/ 352 w 407"/>
                <a:gd name="T3" fmla="*/ 397 h 463"/>
                <a:gd name="T4" fmla="*/ 248 w 407"/>
                <a:gd name="T5" fmla="*/ 229 h 463"/>
                <a:gd name="T6" fmla="*/ 346 w 407"/>
                <a:gd name="T7" fmla="*/ 108 h 463"/>
                <a:gd name="T8" fmla="*/ 185 w 407"/>
                <a:gd name="T9" fmla="*/ 0 h 463"/>
                <a:gd name="T10" fmla="*/ 8 w 407"/>
                <a:gd name="T11" fmla="*/ 0 h 463"/>
                <a:gd name="T12" fmla="*/ 0 w 407"/>
                <a:gd name="T13" fmla="*/ 11 h 463"/>
                <a:gd name="T14" fmla="*/ 0 w 407"/>
                <a:gd name="T15" fmla="*/ 24 h 463"/>
                <a:gd name="T16" fmla="*/ 17 w 407"/>
                <a:gd name="T17" fmla="*/ 39 h 463"/>
                <a:gd name="T18" fmla="*/ 46 w 407"/>
                <a:gd name="T19" fmla="*/ 47 h 463"/>
                <a:gd name="T20" fmla="*/ 46 w 407"/>
                <a:gd name="T21" fmla="*/ 417 h 463"/>
                <a:gd name="T22" fmla="*/ 17 w 407"/>
                <a:gd name="T23" fmla="*/ 424 h 463"/>
                <a:gd name="T24" fmla="*/ 0 w 407"/>
                <a:gd name="T25" fmla="*/ 440 h 463"/>
                <a:gd name="T26" fmla="*/ 0 w 407"/>
                <a:gd name="T27" fmla="*/ 453 h 463"/>
                <a:gd name="T28" fmla="*/ 8 w 407"/>
                <a:gd name="T29" fmla="*/ 463 h 463"/>
                <a:gd name="T30" fmla="*/ 167 w 407"/>
                <a:gd name="T31" fmla="*/ 463 h 463"/>
                <a:gd name="T32" fmla="*/ 176 w 407"/>
                <a:gd name="T33" fmla="*/ 453 h 463"/>
                <a:gd name="T34" fmla="*/ 176 w 407"/>
                <a:gd name="T35" fmla="*/ 440 h 463"/>
                <a:gd name="T36" fmla="*/ 158 w 407"/>
                <a:gd name="T37" fmla="*/ 424 h 463"/>
                <a:gd name="T38" fmla="*/ 129 w 407"/>
                <a:gd name="T39" fmla="*/ 417 h 463"/>
                <a:gd name="T40" fmla="*/ 129 w 407"/>
                <a:gd name="T41" fmla="*/ 242 h 463"/>
                <a:gd name="T42" fmla="*/ 171 w 407"/>
                <a:gd name="T43" fmla="*/ 242 h 463"/>
                <a:gd name="T44" fmla="*/ 287 w 407"/>
                <a:gd name="T45" fmla="*/ 452 h 463"/>
                <a:gd name="T46" fmla="*/ 309 w 407"/>
                <a:gd name="T47" fmla="*/ 463 h 463"/>
                <a:gd name="T48" fmla="*/ 398 w 407"/>
                <a:gd name="T49" fmla="*/ 463 h 463"/>
                <a:gd name="T50" fmla="*/ 407 w 407"/>
                <a:gd name="T51" fmla="*/ 453 h 463"/>
                <a:gd name="T52" fmla="*/ 407 w 407"/>
                <a:gd name="T53" fmla="*/ 440 h 463"/>
                <a:gd name="T54" fmla="*/ 389 w 407"/>
                <a:gd name="T55" fmla="*/ 424 h 463"/>
                <a:gd name="T56" fmla="*/ 145 w 407"/>
                <a:gd name="T57" fmla="*/ 203 h 463"/>
                <a:gd name="T58" fmla="*/ 130 w 407"/>
                <a:gd name="T59" fmla="*/ 203 h 463"/>
                <a:gd name="T60" fmla="*/ 130 w 407"/>
                <a:gd name="T61" fmla="*/ 43 h 463"/>
                <a:gd name="T62" fmla="*/ 162 w 407"/>
                <a:gd name="T63" fmla="*/ 43 h 463"/>
                <a:gd name="T64" fmla="*/ 257 w 407"/>
                <a:gd name="T65" fmla="*/ 121 h 463"/>
                <a:gd name="T66" fmla="*/ 145 w 407"/>
                <a:gd name="T67" fmla="*/ 203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7" h="463">
                  <a:moveTo>
                    <a:pt x="389" y="424"/>
                  </a:moveTo>
                  <a:cubicBezTo>
                    <a:pt x="371" y="420"/>
                    <a:pt x="367" y="417"/>
                    <a:pt x="352" y="397"/>
                  </a:cubicBezTo>
                  <a:cubicBezTo>
                    <a:pt x="330" y="367"/>
                    <a:pt x="278" y="292"/>
                    <a:pt x="248" y="229"/>
                  </a:cubicBezTo>
                  <a:cubicBezTo>
                    <a:pt x="304" y="209"/>
                    <a:pt x="346" y="170"/>
                    <a:pt x="346" y="108"/>
                  </a:cubicBezTo>
                  <a:cubicBezTo>
                    <a:pt x="346" y="20"/>
                    <a:pt x="261" y="0"/>
                    <a:pt x="18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" y="0"/>
                    <a:pt x="0" y="4"/>
                    <a:pt x="0" y="1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5"/>
                    <a:pt x="4" y="35"/>
                    <a:pt x="17" y="3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6" y="417"/>
                    <a:pt x="46" y="417"/>
                    <a:pt x="46" y="417"/>
                  </a:cubicBezTo>
                  <a:cubicBezTo>
                    <a:pt x="17" y="424"/>
                    <a:pt x="17" y="424"/>
                    <a:pt x="17" y="424"/>
                  </a:cubicBezTo>
                  <a:cubicBezTo>
                    <a:pt x="4" y="428"/>
                    <a:pt x="0" y="429"/>
                    <a:pt x="0" y="440"/>
                  </a:cubicBezTo>
                  <a:cubicBezTo>
                    <a:pt x="0" y="453"/>
                    <a:pt x="0" y="453"/>
                    <a:pt x="0" y="453"/>
                  </a:cubicBezTo>
                  <a:cubicBezTo>
                    <a:pt x="0" y="459"/>
                    <a:pt x="1" y="463"/>
                    <a:pt x="8" y="463"/>
                  </a:cubicBezTo>
                  <a:cubicBezTo>
                    <a:pt x="167" y="463"/>
                    <a:pt x="167" y="463"/>
                    <a:pt x="167" y="463"/>
                  </a:cubicBezTo>
                  <a:cubicBezTo>
                    <a:pt x="175" y="463"/>
                    <a:pt x="176" y="459"/>
                    <a:pt x="176" y="453"/>
                  </a:cubicBezTo>
                  <a:cubicBezTo>
                    <a:pt x="176" y="440"/>
                    <a:pt x="176" y="440"/>
                    <a:pt x="176" y="440"/>
                  </a:cubicBezTo>
                  <a:cubicBezTo>
                    <a:pt x="176" y="429"/>
                    <a:pt x="172" y="428"/>
                    <a:pt x="158" y="424"/>
                  </a:cubicBezTo>
                  <a:cubicBezTo>
                    <a:pt x="129" y="417"/>
                    <a:pt x="129" y="417"/>
                    <a:pt x="129" y="417"/>
                  </a:cubicBezTo>
                  <a:cubicBezTo>
                    <a:pt x="129" y="242"/>
                    <a:pt x="129" y="242"/>
                    <a:pt x="129" y="242"/>
                  </a:cubicBezTo>
                  <a:cubicBezTo>
                    <a:pt x="171" y="242"/>
                    <a:pt x="171" y="242"/>
                    <a:pt x="171" y="242"/>
                  </a:cubicBezTo>
                  <a:cubicBezTo>
                    <a:pt x="201" y="311"/>
                    <a:pt x="266" y="424"/>
                    <a:pt x="287" y="452"/>
                  </a:cubicBezTo>
                  <a:cubicBezTo>
                    <a:pt x="295" y="463"/>
                    <a:pt x="298" y="463"/>
                    <a:pt x="309" y="463"/>
                  </a:cubicBezTo>
                  <a:cubicBezTo>
                    <a:pt x="398" y="463"/>
                    <a:pt x="398" y="463"/>
                    <a:pt x="398" y="463"/>
                  </a:cubicBezTo>
                  <a:cubicBezTo>
                    <a:pt x="406" y="463"/>
                    <a:pt x="407" y="459"/>
                    <a:pt x="407" y="453"/>
                  </a:cubicBezTo>
                  <a:cubicBezTo>
                    <a:pt x="407" y="440"/>
                    <a:pt x="407" y="440"/>
                    <a:pt x="407" y="440"/>
                  </a:cubicBezTo>
                  <a:cubicBezTo>
                    <a:pt x="407" y="427"/>
                    <a:pt x="400" y="428"/>
                    <a:pt x="389" y="424"/>
                  </a:cubicBezTo>
                  <a:close/>
                  <a:moveTo>
                    <a:pt x="145" y="203"/>
                  </a:moveTo>
                  <a:cubicBezTo>
                    <a:pt x="130" y="203"/>
                    <a:pt x="130" y="203"/>
                    <a:pt x="130" y="203"/>
                  </a:cubicBezTo>
                  <a:cubicBezTo>
                    <a:pt x="130" y="43"/>
                    <a:pt x="130" y="43"/>
                    <a:pt x="130" y="43"/>
                  </a:cubicBezTo>
                  <a:cubicBezTo>
                    <a:pt x="162" y="43"/>
                    <a:pt x="162" y="43"/>
                    <a:pt x="162" y="43"/>
                  </a:cubicBezTo>
                  <a:cubicBezTo>
                    <a:pt x="222" y="43"/>
                    <a:pt x="257" y="66"/>
                    <a:pt x="257" y="121"/>
                  </a:cubicBezTo>
                  <a:cubicBezTo>
                    <a:pt x="257" y="189"/>
                    <a:pt x="205" y="203"/>
                    <a:pt x="145" y="2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6" name="Freeform 11"/>
            <p:cNvSpPr>
              <a:spLocks noEditPoints="1"/>
            </p:cNvSpPr>
            <p:nvPr/>
          </p:nvSpPr>
          <p:spPr bwMode="auto">
            <a:xfrm>
              <a:off x="6350000" y="6264275"/>
              <a:ext cx="220663" cy="301625"/>
            </a:xfrm>
            <a:custGeom>
              <a:avLst/>
              <a:gdLst>
                <a:gd name="T0" fmla="*/ 331 w 348"/>
                <a:gd name="T1" fmla="*/ 428 h 473"/>
                <a:gd name="T2" fmla="*/ 299 w 348"/>
                <a:gd name="T3" fmla="*/ 418 h 473"/>
                <a:gd name="T4" fmla="*/ 299 w 348"/>
                <a:gd name="T5" fmla="*/ 16 h 473"/>
                <a:gd name="T6" fmla="*/ 284 w 348"/>
                <a:gd name="T7" fmla="*/ 0 h 473"/>
                <a:gd name="T8" fmla="*/ 186 w 348"/>
                <a:gd name="T9" fmla="*/ 0 h 473"/>
                <a:gd name="T10" fmla="*/ 178 w 348"/>
                <a:gd name="T11" fmla="*/ 11 h 473"/>
                <a:gd name="T12" fmla="*/ 178 w 348"/>
                <a:gd name="T13" fmla="*/ 19 h 473"/>
                <a:gd name="T14" fmla="*/ 196 w 348"/>
                <a:gd name="T15" fmla="*/ 36 h 473"/>
                <a:gd name="T16" fmla="*/ 227 w 348"/>
                <a:gd name="T17" fmla="*/ 45 h 473"/>
                <a:gd name="T18" fmla="*/ 227 w 348"/>
                <a:gd name="T19" fmla="*/ 158 h 473"/>
                <a:gd name="T20" fmla="*/ 153 w 348"/>
                <a:gd name="T21" fmla="*/ 133 h 473"/>
                <a:gd name="T22" fmla="*/ 0 w 348"/>
                <a:gd name="T23" fmla="*/ 313 h 473"/>
                <a:gd name="T24" fmla="*/ 123 w 348"/>
                <a:gd name="T25" fmla="*/ 473 h 473"/>
                <a:gd name="T26" fmla="*/ 227 w 348"/>
                <a:gd name="T27" fmla="*/ 420 h 473"/>
                <a:gd name="T28" fmla="*/ 227 w 348"/>
                <a:gd name="T29" fmla="*/ 447 h 473"/>
                <a:gd name="T30" fmla="*/ 242 w 348"/>
                <a:gd name="T31" fmla="*/ 463 h 473"/>
                <a:gd name="T32" fmla="*/ 340 w 348"/>
                <a:gd name="T33" fmla="*/ 463 h 473"/>
                <a:gd name="T34" fmla="*/ 348 w 348"/>
                <a:gd name="T35" fmla="*/ 453 h 473"/>
                <a:gd name="T36" fmla="*/ 348 w 348"/>
                <a:gd name="T37" fmla="*/ 444 h 473"/>
                <a:gd name="T38" fmla="*/ 331 w 348"/>
                <a:gd name="T39" fmla="*/ 428 h 473"/>
                <a:gd name="T40" fmla="*/ 227 w 348"/>
                <a:gd name="T41" fmla="*/ 379 h 473"/>
                <a:gd name="T42" fmla="*/ 153 w 348"/>
                <a:gd name="T43" fmla="*/ 418 h 473"/>
                <a:gd name="T44" fmla="*/ 77 w 348"/>
                <a:gd name="T45" fmla="*/ 299 h 473"/>
                <a:gd name="T46" fmla="*/ 158 w 348"/>
                <a:gd name="T47" fmla="*/ 179 h 473"/>
                <a:gd name="T48" fmla="*/ 227 w 348"/>
                <a:gd name="T49" fmla="*/ 299 h 473"/>
                <a:gd name="T50" fmla="*/ 227 w 348"/>
                <a:gd name="T51" fmla="*/ 379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8" h="473">
                  <a:moveTo>
                    <a:pt x="331" y="428"/>
                  </a:moveTo>
                  <a:cubicBezTo>
                    <a:pt x="299" y="418"/>
                    <a:pt x="299" y="418"/>
                    <a:pt x="299" y="418"/>
                  </a:cubicBezTo>
                  <a:cubicBezTo>
                    <a:pt x="299" y="16"/>
                    <a:pt x="299" y="16"/>
                    <a:pt x="299" y="16"/>
                  </a:cubicBezTo>
                  <a:cubicBezTo>
                    <a:pt x="299" y="6"/>
                    <a:pt x="296" y="0"/>
                    <a:pt x="284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79" y="0"/>
                    <a:pt x="178" y="4"/>
                    <a:pt x="178" y="11"/>
                  </a:cubicBezTo>
                  <a:cubicBezTo>
                    <a:pt x="178" y="19"/>
                    <a:pt x="178" y="19"/>
                    <a:pt x="178" y="19"/>
                  </a:cubicBezTo>
                  <a:cubicBezTo>
                    <a:pt x="178" y="31"/>
                    <a:pt x="182" y="32"/>
                    <a:pt x="196" y="36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7" y="158"/>
                    <a:pt x="227" y="158"/>
                    <a:pt x="227" y="158"/>
                  </a:cubicBezTo>
                  <a:cubicBezTo>
                    <a:pt x="215" y="148"/>
                    <a:pt x="190" y="133"/>
                    <a:pt x="153" y="133"/>
                  </a:cubicBezTo>
                  <a:cubicBezTo>
                    <a:pt x="81" y="133"/>
                    <a:pt x="0" y="185"/>
                    <a:pt x="0" y="313"/>
                  </a:cubicBezTo>
                  <a:cubicBezTo>
                    <a:pt x="0" y="425"/>
                    <a:pt x="62" y="473"/>
                    <a:pt x="123" y="473"/>
                  </a:cubicBezTo>
                  <a:cubicBezTo>
                    <a:pt x="162" y="473"/>
                    <a:pt x="195" y="453"/>
                    <a:pt x="227" y="420"/>
                  </a:cubicBezTo>
                  <a:cubicBezTo>
                    <a:pt x="227" y="447"/>
                    <a:pt x="227" y="447"/>
                    <a:pt x="227" y="447"/>
                  </a:cubicBezTo>
                  <a:cubicBezTo>
                    <a:pt x="227" y="457"/>
                    <a:pt x="230" y="463"/>
                    <a:pt x="242" y="463"/>
                  </a:cubicBezTo>
                  <a:cubicBezTo>
                    <a:pt x="340" y="463"/>
                    <a:pt x="340" y="463"/>
                    <a:pt x="340" y="463"/>
                  </a:cubicBezTo>
                  <a:cubicBezTo>
                    <a:pt x="347" y="463"/>
                    <a:pt x="348" y="459"/>
                    <a:pt x="348" y="453"/>
                  </a:cubicBezTo>
                  <a:cubicBezTo>
                    <a:pt x="348" y="444"/>
                    <a:pt x="348" y="444"/>
                    <a:pt x="348" y="444"/>
                  </a:cubicBezTo>
                  <a:cubicBezTo>
                    <a:pt x="348" y="432"/>
                    <a:pt x="344" y="432"/>
                    <a:pt x="331" y="428"/>
                  </a:cubicBezTo>
                  <a:close/>
                  <a:moveTo>
                    <a:pt x="227" y="379"/>
                  </a:moveTo>
                  <a:cubicBezTo>
                    <a:pt x="205" y="401"/>
                    <a:pt x="181" y="418"/>
                    <a:pt x="153" y="418"/>
                  </a:cubicBezTo>
                  <a:cubicBezTo>
                    <a:pt x="100" y="418"/>
                    <a:pt x="77" y="362"/>
                    <a:pt x="77" y="299"/>
                  </a:cubicBezTo>
                  <a:cubicBezTo>
                    <a:pt x="77" y="225"/>
                    <a:pt x="109" y="179"/>
                    <a:pt x="158" y="179"/>
                  </a:cubicBezTo>
                  <a:cubicBezTo>
                    <a:pt x="209" y="179"/>
                    <a:pt x="227" y="229"/>
                    <a:pt x="227" y="299"/>
                  </a:cubicBezTo>
                  <a:lnTo>
                    <a:pt x="227" y="3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7032625" y="6354763"/>
              <a:ext cx="234950" cy="211138"/>
            </a:xfrm>
            <a:custGeom>
              <a:avLst/>
              <a:gdLst>
                <a:gd name="T0" fmla="*/ 323 w 372"/>
                <a:gd name="T1" fmla="*/ 15 h 330"/>
                <a:gd name="T2" fmla="*/ 308 w 372"/>
                <a:gd name="T3" fmla="*/ 0 h 330"/>
                <a:gd name="T4" fmla="*/ 210 w 372"/>
                <a:gd name="T5" fmla="*/ 0 h 330"/>
                <a:gd name="T6" fmla="*/ 202 w 372"/>
                <a:gd name="T7" fmla="*/ 10 h 330"/>
                <a:gd name="T8" fmla="*/ 202 w 372"/>
                <a:gd name="T9" fmla="*/ 19 h 330"/>
                <a:gd name="T10" fmla="*/ 219 w 372"/>
                <a:gd name="T11" fmla="*/ 35 h 330"/>
                <a:gd name="T12" fmla="*/ 251 w 372"/>
                <a:gd name="T13" fmla="*/ 44 h 330"/>
                <a:gd name="T14" fmla="*/ 251 w 372"/>
                <a:gd name="T15" fmla="*/ 236 h 330"/>
                <a:gd name="T16" fmla="*/ 176 w 372"/>
                <a:gd name="T17" fmla="*/ 275 h 330"/>
                <a:gd name="T18" fmla="*/ 121 w 372"/>
                <a:gd name="T19" fmla="*/ 169 h 330"/>
                <a:gd name="T20" fmla="*/ 121 w 372"/>
                <a:gd name="T21" fmla="*/ 15 h 330"/>
                <a:gd name="T22" fmla="*/ 106 w 372"/>
                <a:gd name="T23" fmla="*/ 0 h 330"/>
                <a:gd name="T24" fmla="*/ 8 w 372"/>
                <a:gd name="T25" fmla="*/ 0 h 330"/>
                <a:gd name="T26" fmla="*/ 0 w 372"/>
                <a:gd name="T27" fmla="*/ 10 h 330"/>
                <a:gd name="T28" fmla="*/ 0 w 372"/>
                <a:gd name="T29" fmla="*/ 19 h 330"/>
                <a:gd name="T30" fmla="*/ 18 w 372"/>
                <a:gd name="T31" fmla="*/ 35 h 330"/>
                <a:gd name="T32" fmla="*/ 49 w 372"/>
                <a:gd name="T33" fmla="*/ 44 h 330"/>
                <a:gd name="T34" fmla="*/ 49 w 372"/>
                <a:gd name="T35" fmla="*/ 207 h 330"/>
                <a:gd name="T36" fmla="*/ 145 w 372"/>
                <a:gd name="T37" fmla="*/ 330 h 330"/>
                <a:gd name="T38" fmla="*/ 251 w 372"/>
                <a:gd name="T39" fmla="*/ 277 h 330"/>
                <a:gd name="T40" fmla="*/ 251 w 372"/>
                <a:gd name="T41" fmla="*/ 304 h 330"/>
                <a:gd name="T42" fmla="*/ 266 w 372"/>
                <a:gd name="T43" fmla="*/ 320 h 330"/>
                <a:gd name="T44" fmla="*/ 364 w 372"/>
                <a:gd name="T45" fmla="*/ 320 h 330"/>
                <a:gd name="T46" fmla="*/ 372 w 372"/>
                <a:gd name="T47" fmla="*/ 310 h 330"/>
                <a:gd name="T48" fmla="*/ 372 w 372"/>
                <a:gd name="T49" fmla="*/ 301 h 330"/>
                <a:gd name="T50" fmla="*/ 354 w 372"/>
                <a:gd name="T51" fmla="*/ 285 h 330"/>
                <a:gd name="T52" fmla="*/ 323 w 372"/>
                <a:gd name="T53" fmla="*/ 275 h 330"/>
                <a:gd name="T54" fmla="*/ 323 w 372"/>
                <a:gd name="T55" fmla="*/ 1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2" h="330">
                  <a:moveTo>
                    <a:pt x="323" y="15"/>
                  </a:moveTo>
                  <a:cubicBezTo>
                    <a:pt x="323" y="6"/>
                    <a:pt x="320" y="0"/>
                    <a:pt x="308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02" y="0"/>
                    <a:pt x="202" y="4"/>
                    <a:pt x="202" y="10"/>
                  </a:cubicBezTo>
                  <a:cubicBezTo>
                    <a:pt x="202" y="19"/>
                    <a:pt x="202" y="19"/>
                    <a:pt x="202" y="19"/>
                  </a:cubicBezTo>
                  <a:cubicBezTo>
                    <a:pt x="202" y="31"/>
                    <a:pt x="206" y="31"/>
                    <a:pt x="219" y="35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51" y="236"/>
                    <a:pt x="251" y="236"/>
                    <a:pt x="251" y="236"/>
                  </a:cubicBezTo>
                  <a:cubicBezTo>
                    <a:pt x="224" y="264"/>
                    <a:pt x="204" y="275"/>
                    <a:pt x="176" y="275"/>
                  </a:cubicBezTo>
                  <a:cubicBezTo>
                    <a:pt x="125" y="275"/>
                    <a:pt x="121" y="236"/>
                    <a:pt x="121" y="169"/>
                  </a:cubicBezTo>
                  <a:cubicBezTo>
                    <a:pt x="121" y="15"/>
                    <a:pt x="121" y="15"/>
                    <a:pt x="121" y="15"/>
                  </a:cubicBezTo>
                  <a:cubicBezTo>
                    <a:pt x="121" y="6"/>
                    <a:pt x="118" y="0"/>
                    <a:pt x="106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" y="0"/>
                    <a:pt x="0" y="4"/>
                    <a:pt x="0" y="1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4" y="31"/>
                    <a:pt x="18" y="35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207"/>
                    <a:pt x="49" y="207"/>
                    <a:pt x="49" y="207"/>
                  </a:cubicBezTo>
                  <a:cubicBezTo>
                    <a:pt x="49" y="309"/>
                    <a:pt x="96" y="330"/>
                    <a:pt x="145" y="330"/>
                  </a:cubicBezTo>
                  <a:cubicBezTo>
                    <a:pt x="188" y="330"/>
                    <a:pt x="220" y="312"/>
                    <a:pt x="251" y="277"/>
                  </a:cubicBezTo>
                  <a:cubicBezTo>
                    <a:pt x="251" y="304"/>
                    <a:pt x="251" y="304"/>
                    <a:pt x="251" y="304"/>
                  </a:cubicBezTo>
                  <a:cubicBezTo>
                    <a:pt x="251" y="314"/>
                    <a:pt x="254" y="320"/>
                    <a:pt x="266" y="320"/>
                  </a:cubicBezTo>
                  <a:cubicBezTo>
                    <a:pt x="364" y="320"/>
                    <a:pt x="364" y="320"/>
                    <a:pt x="364" y="320"/>
                  </a:cubicBezTo>
                  <a:cubicBezTo>
                    <a:pt x="371" y="320"/>
                    <a:pt x="372" y="316"/>
                    <a:pt x="372" y="310"/>
                  </a:cubicBezTo>
                  <a:cubicBezTo>
                    <a:pt x="372" y="301"/>
                    <a:pt x="372" y="301"/>
                    <a:pt x="372" y="301"/>
                  </a:cubicBezTo>
                  <a:cubicBezTo>
                    <a:pt x="372" y="289"/>
                    <a:pt x="368" y="289"/>
                    <a:pt x="354" y="285"/>
                  </a:cubicBezTo>
                  <a:cubicBezTo>
                    <a:pt x="323" y="275"/>
                    <a:pt x="323" y="275"/>
                    <a:pt x="323" y="275"/>
                  </a:cubicBezTo>
                  <a:lnTo>
                    <a:pt x="323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8" name="Freeform 13"/>
            <p:cNvSpPr>
              <a:spLocks noEditPoints="1"/>
            </p:cNvSpPr>
            <p:nvPr/>
          </p:nvSpPr>
          <p:spPr bwMode="auto">
            <a:xfrm>
              <a:off x="6140450" y="6348413"/>
              <a:ext cx="195263" cy="217488"/>
            </a:xfrm>
            <a:custGeom>
              <a:avLst/>
              <a:gdLst>
                <a:gd name="T0" fmla="*/ 289 w 307"/>
                <a:gd name="T1" fmla="*/ 295 h 340"/>
                <a:gd name="T2" fmla="*/ 258 w 307"/>
                <a:gd name="T3" fmla="*/ 285 h 340"/>
                <a:gd name="T4" fmla="*/ 258 w 307"/>
                <a:gd name="T5" fmla="*/ 106 h 340"/>
                <a:gd name="T6" fmla="*/ 130 w 307"/>
                <a:gd name="T7" fmla="*/ 0 h 340"/>
                <a:gd name="T8" fmla="*/ 45 w 307"/>
                <a:gd name="T9" fmla="*/ 12 h 340"/>
                <a:gd name="T10" fmla="*/ 22 w 307"/>
                <a:gd name="T11" fmla="*/ 39 h 340"/>
                <a:gd name="T12" fmla="*/ 18 w 307"/>
                <a:gd name="T13" fmla="*/ 74 h 340"/>
                <a:gd name="T14" fmla="*/ 24 w 307"/>
                <a:gd name="T15" fmla="*/ 84 h 340"/>
                <a:gd name="T16" fmla="*/ 43 w 307"/>
                <a:gd name="T17" fmla="*/ 76 h 340"/>
                <a:gd name="T18" fmla="*/ 125 w 307"/>
                <a:gd name="T19" fmla="*/ 54 h 340"/>
                <a:gd name="T20" fmla="*/ 185 w 307"/>
                <a:gd name="T21" fmla="*/ 118 h 340"/>
                <a:gd name="T22" fmla="*/ 185 w 307"/>
                <a:gd name="T23" fmla="*/ 151 h 340"/>
                <a:gd name="T24" fmla="*/ 63 w 307"/>
                <a:gd name="T25" fmla="*/ 176 h 340"/>
                <a:gd name="T26" fmla="*/ 0 w 307"/>
                <a:gd name="T27" fmla="*/ 250 h 340"/>
                <a:gd name="T28" fmla="*/ 83 w 307"/>
                <a:gd name="T29" fmla="*/ 340 h 340"/>
                <a:gd name="T30" fmla="*/ 185 w 307"/>
                <a:gd name="T31" fmla="*/ 290 h 340"/>
                <a:gd name="T32" fmla="*/ 185 w 307"/>
                <a:gd name="T33" fmla="*/ 314 h 340"/>
                <a:gd name="T34" fmla="*/ 200 w 307"/>
                <a:gd name="T35" fmla="*/ 330 h 340"/>
                <a:gd name="T36" fmla="*/ 298 w 307"/>
                <a:gd name="T37" fmla="*/ 330 h 340"/>
                <a:gd name="T38" fmla="*/ 307 w 307"/>
                <a:gd name="T39" fmla="*/ 320 h 340"/>
                <a:gd name="T40" fmla="*/ 307 w 307"/>
                <a:gd name="T41" fmla="*/ 311 h 340"/>
                <a:gd name="T42" fmla="*/ 289 w 307"/>
                <a:gd name="T43" fmla="*/ 295 h 340"/>
                <a:gd name="T44" fmla="*/ 185 w 307"/>
                <a:gd name="T45" fmla="*/ 254 h 340"/>
                <a:gd name="T46" fmla="*/ 116 w 307"/>
                <a:gd name="T47" fmla="*/ 285 h 340"/>
                <a:gd name="T48" fmla="*/ 78 w 307"/>
                <a:gd name="T49" fmla="*/ 244 h 340"/>
                <a:gd name="T50" fmla="*/ 114 w 307"/>
                <a:gd name="T51" fmla="*/ 201 h 340"/>
                <a:gd name="T52" fmla="*/ 185 w 307"/>
                <a:gd name="T53" fmla="*/ 184 h 340"/>
                <a:gd name="T54" fmla="*/ 185 w 307"/>
                <a:gd name="T55" fmla="*/ 254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07" h="340">
                  <a:moveTo>
                    <a:pt x="289" y="295"/>
                  </a:moveTo>
                  <a:cubicBezTo>
                    <a:pt x="258" y="285"/>
                    <a:pt x="258" y="285"/>
                    <a:pt x="258" y="285"/>
                  </a:cubicBezTo>
                  <a:cubicBezTo>
                    <a:pt x="258" y="106"/>
                    <a:pt x="258" y="106"/>
                    <a:pt x="258" y="106"/>
                  </a:cubicBezTo>
                  <a:cubicBezTo>
                    <a:pt x="258" y="27"/>
                    <a:pt x="202" y="0"/>
                    <a:pt x="130" y="0"/>
                  </a:cubicBezTo>
                  <a:cubicBezTo>
                    <a:pt x="87" y="0"/>
                    <a:pt x="52" y="10"/>
                    <a:pt x="45" y="12"/>
                  </a:cubicBezTo>
                  <a:cubicBezTo>
                    <a:pt x="27" y="17"/>
                    <a:pt x="24" y="21"/>
                    <a:pt x="22" y="39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8" y="81"/>
                    <a:pt x="20" y="84"/>
                    <a:pt x="24" y="84"/>
                  </a:cubicBezTo>
                  <a:cubicBezTo>
                    <a:pt x="30" y="84"/>
                    <a:pt x="38" y="79"/>
                    <a:pt x="43" y="76"/>
                  </a:cubicBezTo>
                  <a:cubicBezTo>
                    <a:pt x="65" y="64"/>
                    <a:pt x="98" y="54"/>
                    <a:pt x="125" y="54"/>
                  </a:cubicBezTo>
                  <a:cubicBezTo>
                    <a:pt x="182" y="54"/>
                    <a:pt x="185" y="92"/>
                    <a:pt x="185" y="118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63" y="176"/>
                    <a:pt x="63" y="176"/>
                    <a:pt x="63" y="176"/>
                  </a:cubicBezTo>
                  <a:cubicBezTo>
                    <a:pt x="22" y="184"/>
                    <a:pt x="0" y="203"/>
                    <a:pt x="0" y="250"/>
                  </a:cubicBezTo>
                  <a:cubicBezTo>
                    <a:pt x="0" y="302"/>
                    <a:pt x="27" y="340"/>
                    <a:pt x="83" y="340"/>
                  </a:cubicBezTo>
                  <a:cubicBezTo>
                    <a:pt x="119" y="340"/>
                    <a:pt x="145" y="328"/>
                    <a:pt x="185" y="290"/>
                  </a:cubicBezTo>
                  <a:cubicBezTo>
                    <a:pt x="185" y="314"/>
                    <a:pt x="185" y="314"/>
                    <a:pt x="185" y="314"/>
                  </a:cubicBezTo>
                  <a:cubicBezTo>
                    <a:pt x="185" y="324"/>
                    <a:pt x="188" y="330"/>
                    <a:pt x="200" y="330"/>
                  </a:cubicBezTo>
                  <a:cubicBezTo>
                    <a:pt x="298" y="330"/>
                    <a:pt x="298" y="330"/>
                    <a:pt x="298" y="330"/>
                  </a:cubicBezTo>
                  <a:cubicBezTo>
                    <a:pt x="305" y="330"/>
                    <a:pt x="307" y="326"/>
                    <a:pt x="307" y="320"/>
                  </a:cubicBezTo>
                  <a:cubicBezTo>
                    <a:pt x="307" y="311"/>
                    <a:pt x="307" y="311"/>
                    <a:pt x="307" y="311"/>
                  </a:cubicBezTo>
                  <a:cubicBezTo>
                    <a:pt x="307" y="299"/>
                    <a:pt x="303" y="299"/>
                    <a:pt x="289" y="295"/>
                  </a:cubicBezTo>
                  <a:close/>
                  <a:moveTo>
                    <a:pt x="185" y="254"/>
                  </a:moveTo>
                  <a:cubicBezTo>
                    <a:pt x="160" y="276"/>
                    <a:pt x="135" y="285"/>
                    <a:pt x="116" y="285"/>
                  </a:cubicBezTo>
                  <a:cubicBezTo>
                    <a:pt x="99" y="285"/>
                    <a:pt x="78" y="278"/>
                    <a:pt x="78" y="244"/>
                  </a:cubicBezTo>
                  <a:cubicBezTo>
                    <a:pt x="78" y="211"/>
                    <a:pt x="97" y="205"/>
                    <a:pt x="114" y="201"/>
                  </a:cubicBezTo>
                  <a:cubicBezTo>
                    <a:pt x="185" y="184"/>
                    <a:pt x="185" y="184"/>
                    <a:pt x="185" y="184"/>
                  </a:cubicBezTo>
                  <a:cubicBezTo>
                    <a:pt x="185" y="254"/>
                    <a:pt x="185" y="254"/>
                    <a:pt x="185" y="2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9" name="Freeform 14"/>
            <p:cNvSpPr>
              <a:spLocks noEditPoints="1"/>
            </p:cNvSpPr>
            <p:nvPr/>
          </p:nvSpPr>
          <p:spPr bwMode="auto">
            <a:xfrm>
              <a:off x="6565900" y="6264275"/>
              <a:ext cx="222250" cy="301625"/>
            </a:xfrm>
            <a:custGeom>
              <a:avLst/>
              <a:gdLst>
                <a:gd name="T0" fmla="*/ 226 w 349"/>
                <a:gd name="T1" fmla="*/ 133 h 473"/>
                <a:gd name="T2" fmla="*/ 122 w 349"/>
                <a:gd name="T3" fmla="*/ 185 h 473"/>
                <a:gd name="T4" fmla="*/ 122 w 349"/>
                <a:gd name="T5" fmla="*/ 16 h 473"/>
                <a:gd name="T6" fmla="*/ 107 w 349"/>
                <a:gd name="T7" fmla="*/ 0 h 473"/>
                <a:gd name="T8" fmla="*/ 9 w 349"/>
                <a:gd name="T9" fmla="*/ 0 h 473"/>
                <a:gd name="T10" fmla="*/ 0 w 349"/>
                <a:gd name="T11" fmla="*/ 11 h 473"/>
                <a:gd name="T12" fmla="*/ 0 w 349"/>
                <a:gd name="T13" fmla="*/ 19 h 473"/>
                <a:gd name="T14" fmla="*/ 18 w 349"/>
                <a:gd name="T15" fmla="*/ 36 h 473"/>
                <a:gd name="T16" fmla="*/ 49 w 349"/>
                <a:gd name="T17" fmla="*/ 45 h 473"/>
                <a:gd name="T18" fmla="*/ 49 w 349"/>
                <a:gd name="T19" fmla="*/ 422 h 473"/>
                <a:gd name="T20" fmla="*/ 62 w 349"/>
                <a:gd name="T21" fmla="*/ 445 h 473"/>
                <a:gd name="T22" fmla="*/ 182 w 349"/>
                <a:gd name="T23" fmla="*/ 473 h 473"/>
                <a:gd name="T24" fmla="*/ 349 w 349"/>
                <a:gd name="T25" fmla="*/ 291 h 473"/>
                <a:gd name="T26" fmla="*/ 226 w 349"/>
                <a:gd name="T27" fmla="*/ 133 h 473"/>
                <a:gd name="T28" fmla="*/ 181 w 349"/>
                <a:gd name="T29" fmla="*/ 430 h 473"/>
                <a:gd name="T30" fmla="*/ 122 w 349"/>
                <a:gd name="T31" fmla="*/ 337 h 473"/>
                <a:gd name="T32" fmla="*/ 122 w 349"/>
                <a:gd name="T33" fmla="*/ 227 h 473"/>
                <a:gd name="T34" fmla="*/ 196 w 349"/>
                <a:gd name="T35" fmla="*/ 188 h 473"/>
                <a:gd name="T36" fmla="*/ 271 w 349"/>
                <a:gd name="T37" fmla="*/ 305 h 473"/>
                <a:gd name="T38" fmla="*/ 181 w 349"/>
                <a:gd name="T39" fmla="*/ 43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9" h="473">
                  <a:moveTo>
                    <a:pt x="226" y="133"/>
                  </a:moveTo>
                  <a:cubicBezTo>
                    <a:pt x="188" y="133"/>
                    <a:pt x="154" y="153"/>
                    <a:pt x="122" y="185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2" y="6"/>
                    <a:pt x="119" y="0"/>
                    <a:pt x="107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2" y="0"/>
                    <a:pt x="0" y="4"/>
                    <a:pt x="0" y="1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4" y="32"/>
                    <a:pt x="18" y="36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22"/>
                    <a:pt x="49" y="422"/>
                    <a:pt x="49" y="422"/>
                  </a:cubicBezTo>
                  <a:cubicBezTo>
                    <a:pt x="49" y="431"/>
                    <a:pt x="50" y="438"/>
                    <a:pt x="62" y="445"/>
                  </a:cubicBezTo>
                  <a:cubicBezTo>
                    <a:pt x="83" y="458"/>
                    <a:pt x="135" y="473"/>
                    <a:pt x="182" y="473"/>
                  </a:cubicBezTo>
                  <a:cubicBezTo>
                    <a:pt x="287" y="473"/>
                    <a:pt x="349" y="399"/>
                    <a:pt x="349" y="291"/>
                  </a:cubicBezTo>
                  <a:cubicBezTo>
                    <a:pt x="349" y="182"/>
                    <a:pt x="287" y="133"/>
                    <a:pt x="226" y="133"/>
                  </a:cubicBezTo>
                  <a:close/>
                  <a:moveTo>
                    <a:pt x="181" y="430"/>
                  </a:moveTo>
                  <a:cubicBezTo>
                    <a:pt x="131" y="430"/>
                    <a:pt x="122" y="385"/>
                    <a:pt x="122" y="337"/>
                  </a:cubicBezTo>
                  <a:cubicBezTo>
                    <a:pt x="122" y="227"/>
                    <a:pt x="122" y="227"/>
                    <a:pt x="122" y="227"/>
                  </a:cubicBezTo>
                  <a:cubicBezTo>
                    <a:pt x="143" y="205"/>
                    <a:pt x="168" y="188"/>
                    <a:pt x="196" y="188"/>
                  </a:cubicBezTo>
                  <a:cubicBezTo>
                    <a:pt x="249" y="188"/>
                    <a:pt x="271" y="244"/>
                    <a:pt x="271" y="305"/>
                  </a:cubicBezTo>
                  <a:cubicBezTo>
                    <a:pt x="271" y="390"/>
                    <a:pt x="229" y="430"/>
                    <a:pt x="181" y="4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7283450" y="6264275"/>
              <a:ext cx="222250" cy="301625"/>
            </a:xfrm>
            <a:custGeom>
              <a:avLst/>
              <a:gdLst>
                <a:gd name="T0" fmla="*/ 331 w 349"/>
                <a:gd name="T1" fmla="*/ 428 h 473"/>
                <a:gd name="T2" fmla="*/ 300 w 349"/>
                <a:gd name="T3" fmla="*/ 418 h 473"/>
                <a:gd name="T4" fmla="*/ 300 w 349"/>
                <a:gd name="T5" fmla="*/ 16 h 473"/>
                <a:gd name="T6" fmla="*/ 285 w 349"/>
                <a:gd name="T7" fmla="*/ 0 h 473"/>
                <a:gd name="T8" fmla="*/ 187 w 349"/>
                <a:gd name="T9" fmla="*/ 0 h 473"/>
                <a:gd name="T10" fmla="*/ 178 w 349"/>
                <a:gd name="T11" fmla="*/ 11 h 473"/>
                <a:gd name="T12" fmla="*/ 178 w 349"/>
                <a:gd name="T13" fmla="*/ 19 h 473"/>
                <a:gd name="T14" fmla="*/ 196 w 349"/>
                <a:gd name="T15" fmla="*/ 36 h 473"/>
                <a:gd name="T16" fmla="*/ 227 w 349"/>
                <a:gd name="T17" fmla="*/ 45 h 473"/>
                <a:gd name="T18" fmla="*/ 227 w 349"/>
                <a:gd name="T19" fmla="*/ 158 h 473"/>
                <a:gd name="T20" fmla="*/ 153 w 349"/>
                <a:gd name="T21" fmla="*/ 133 h 473"/>
                <a:gd name="T22" fmla="*/ 0 w 349"/>
                <a:gd name="T23" fmla="*/ 313 h 473"/>
                <a:gd name="T24" fmla="*/ 123 w 349"/>
                <a:gd name="T25" fmla="*/ 473 h 473"/>
                <a:gd name="T26" fmla="*/ 227 w 349"/>
                <a:gd name="T27" fmla="*/ 420 h 473"/>
                <a:gd name="T28" fmla="*/ 227 w 349"/>
                <a:gd name="T29" fmla="*/ 447 h 473"/>
                <a:gd name="T30" fmla="*/ 242 w 349"/>
                <a:gd name="T31" fmla="*/ 463 h 473"/>
                <a:gd name="T32" fmla="*/ 340 w 349"/>
                <a:gd name="T33" fmla="*/ 463 h 473"/>
                <a:gd name="T34" fmla="*/ 349 w 349"/>
                <a:gd name="T35" fmla="*/ 453 h 473"/>
                <a:gd name="T36" fmla="*/ 349 w 349"/>
                <a:gd name="T37" fmla="*/ 444 h 473"/>
                <a:gd name="T38" fmla="*/ 331 w 349"/>
                <a:gd name="T39" fmla="*/ 428 h 473"/>
                <a:gd name="T40" fmla="*/ 227 w 349"/>
                <a:gd name="T41" fmla="*/ 379 h 473"/>
                <a:gd name="T42" fmla="*/ 153 w 349"/>
                <a:gd name="T43" fmla="*/ 418 h 473"/>
                <a:gd name="T44" fmla="*/ 78 w 349"/>
                <a:gd name="T45" fmla="*/ 299 h 473"/>
                <a:gd name="T46" fmla="*/ 158 w 349"/>
                <a:gd name="T47" fmla="*/ 179 h 473"/>
                <a:gd name="T48" fmla="*/ 227 w 349"/>
                <a:gd name="T49" fmla="*/ 299 h 473"/>
                <a:gd name="T50" fmla="*/ 227 w 349"/>
                <a:gd name="T51" fmla="*/ 379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9" h="473">
                  <a:moveTo>
                    <a:pt x="331" y="428"/>
                  </a:moveTo>
                  <a:cubicBezTo>
                    <a:pt x="300" y="418"/>
                    <a:pt x="300" y="418"/>
                    <a:pt x="300" y="418"/>
                  </a:cubicBezTo>
                  <a:cubicBezTo>
                    <a:pt x="300" y="16"/>
                    <a:pt x="300" y="16"/>
                    <a:pt x="300" y="16"/>
                  </a:cubicBezTo>
                  <a:cubicBezTo>
                    <a:pt x="300" y="6"/>
                    <a:pt x="297" y="0"/>
                    <a:pt x="285" y="0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79" y="0"/>
                    <a:pt x="178" y="4"/>
                    <a:pt x="178" y="11"/>
                  </a:cubicBezTo>
                  <a:cubicBezTo>
                    <a:pt x="178" y="19"/>
                    <a:pt x="178" y="19"/>
                    <a:pt x="178" y="19"/>
                  </a:cubicBezTo>
                  <a:cubicBezTo>
                    <a:pt x="178" y="31"/>
                    <a:pt x="182" y="32"/>
                    <a:pt x="196" y="36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7" y="158"/>
                    <a:pt x="227" y="158"/>
                    <a:pt x="227" y="158"/>
                  </a:cubicBezTo>
                  <a:cubicBezTo>
                    <a:pt x="216" y="148"/>
                    <a:pt x="191" y="133"/>
                    <a:pt x="153" y="133"/>
                  </a:cubicBezTo>
                  <a:cubicBezTo>
                    <a:pt x="82" y="133"/>
                    <a:pt x="0" y="185"/>
                    <a:pt x="0" y="313"/>
                  </a:cubicBezTo>
                  <a:cubicBezTo>
                    <a:pt x="0" y="425"/>
                    <a:pt x="62" y="473"/>
                    <a:pt x="123" y="473"/>
                  </a:cubicBezTo>
                  <a:cubicBezTo>
                    <a:pt x="162" y="473"/>
                    <a:pt x="195" y="453"/>
                    <a:pt x="227" y="420"/>
                  </a:cubicBezTo>
                  <a:cubicBezTo>
                    <a:pt x="227" y="447"/>
                    <a:pt x="227" y="447"/>
                    <a:pt x="227" y="447"/>
                  </a:cubicBezTo>
                  <a:cubicBezTo>
                    <a:pt x="227" y="457"/>
                    <a:pt x="230" y="463"/>
                    <a:pt x="242" y="463"/>
                  </a:cubicBezTo>
                  <a:cubicBezTo>
                    <a:pt x="340" y="463"/>
                    <a:pt x="340" y="463"/>
                    <a:pt x="340" y="463"/>
                  </a:cubicBezTo>
                  <a:cubicBezTo>
                    <a:pt x="347" y="463"/>
                    <a:pt x="349" y="459"/>
                    <a:pt x="349" y="453"/>
                  </a:cubicBezTo>
                  <a:cubicBezTo>
                    <a:pt x="349" y="444"/>
                    <a:pt x="349" y="444"/>
                    <a:pt x="349" y="444"/>
                  </a:cubicBezTo>
                  <a:cubicBezTo>
                    <a:pt x="349" y="432"/>
                    <a:pt x="345" y="432"/>
                    <a:pt x="331" y="428"/>
                  </a:cubicBezTo>
                  <a:close/>
                  <a:moveTo>
                    <a:pt x="227" y="379"/>
                  </a:moveTo>
                  <a:cubicBezTo>
                    <a:pt x="206" y="401"/>
                    <a:pt x="182" y="418"/>
                    <a:pt x="153" y="418"/>
                  </a:cubicBezTo>
                  <a:cubicBezTo>
                    <a:pt x="100" y="418"/>
                    <a:pt x="78" y="362"/>
                    <a:pt x="78" y="299"/>
                  </a:cubicBezTo>
                  <a:cubicBezTo>
                    <a:pt x="78" y="225"/>
                    <a:pt x="110" y="179"/>
                    <a:pt x="158" y="179"/>
                  </a:cubicBezTo>
                  <a:cubicBezTo>
                    <a:pt x="209" y="179"/>
                    <a:pt x="227" y="229"/>
                    <a:pt x="227" y="299"/>
                  </a:cubicBezTo>
                  <a:lnTo>
                    <a:pt x="227" y="3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6816725" y="6348413"/>
              <a:ext cx="204788" cy="217488"/>
            </a:xfrm>
            <a:custGeom>
              <a:avLst/>
              <a:gdLst>
                <a:gd name="T0" fmla="*/ 168 w 322"/>
                <a:gd name="T1" fmla="*/ 0 h 340"/>
                <a:gd name="T2" fmla="*/ 0 w 322"/>
                <a:gd name="T3" fmla="*/ 178 h 340"/>
                <a:gd name="T4" fmla="*/ 154 w 322"/>
                <a:gd name="T5" fmla="*/ 340 h 340"/>
                <a:gd name="T6" fmla="*/ 322 w 322"/>
                <a:gd name="T7" fmla="*/ 162 h 340"/>
                <a:gd name="T8" fmla="*/ 168 w 322"/>
                <a:gd name="T9" fmla="*/ 0 h 340"/>
                <a:gd name="T10" fmla="*/ 162 w 322"/>
                <a:gd name="T11" fmla="*/ 294 h 340"/>
                <a:gd name="T12" fmla="*/ 76 w 322"/>
                <a:gd name="T13" fmla="*/ 170 h 340"/>
                <a:gd name="T14" fmla="*/ 162 w 322"/>
                <a:gd name="T15" fmla="*/ 46 h 340"/>
                <a:gd name="T16" fmla="*/ 248 w 322"/>
                <a:gd name="T17" fmla="*/ 170 h 340"/>
                <a:gd name="T18" fmla="*/ 162 w 322"/>
                <a:gd name="T19" fmla="*/ 294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2" h="340">
                  <a:moveTo>
                    <a:pt x="168" y="0"/>
                  </a:moveTo>
                  <a:cubicBezTo>
                    <a:pt x="56" y="0"/>
                    <a:pt x="0" y="86"/>
                    <a:pt x="0" y="178"/>
                  </a:cubicBezTo>
                  <a:cubicBezTo>
                    <a:pt x="0" y="264"/>
                    <a:pt x="48" y="340"/>
                    <a:pt x="154" y="340"/>
                  </a:cubicBezTo>
                  <a:cubicBezTo>
                    <a:pt x="266" y="340"/>
                    <a:pt x="322" y="254"/>
                    <a:pt x="322" y="162"/>
                  </a:cubicBezTo>
                  <a:cubicBezTo>
                    <a:pt x="322" y="76"/>
                    <a:pt x="273" y="0"/>
                    <a:pt x="168" y="0"/>
                  </a:cubicBezTo>
                  <a:close/>
                  <a:moveTo>
                    <a:pt x="162" y="294"/>
                  </a:moveTo>
                  <a:cubicBezTo>
                    <a:pt x="108" y="294"/>
                    <a:pt x="76" y="241"/>
                    <a:pt x="76" y="170"/>
                  </a:cubicBezTo>
                  <a:cubicBezTo>
                    <a:pt x="76" y="100"/>
                    <a:pt x="107" y="46"/>
                    <a:pt x="162" y="46"/>
                  </a:cubicBezTo>
                  <a:cubicBezTo>
                    <a:pt x="215" y="46"/>
                    <a:pt x="248" y="98"/>
                    <a:pt x="248" y="170"/>
                  </a:cubicBezTo>
                  <a:cubicBezTo>
                    <a:pt x="248" y="240"/>
                    <a:pt x="216" y="294"/>
                    <a:pt x="162" y="2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8139113" y="6348413"/>
              <a:ext cx="155575" cy="217488"/>
            </a:xfrm>
            <a:custGeom>
              <a:avLst/>
              <a:gdLst>
                <a:gd name="T0" fmla="*/ 247 w 247"/>
                <a:gd name="T1" fmla="*/ 22 h 340"/>
                <a:gd name="T2" fmla="*/ 238 w 247"/>
                <a:gd name="T3" fmla="*/ 11 h 340"/>
                <a:gd name="T4" fmla="*/ 165 w 247"/>
                <a:gd name="T5" fmla="*/ 0 h 340"/>
                <a:gd name="T6" fmla="*/ 0 w 247"/>
                <a:gd name="T7" fmla="*/ 170 h 340"/>
                <a:gd name="T8" fmla="*/ 165 w 247"/>
                <a:gd name="T9" fmla="*/ 340 h 340"/>
                <a:gd name="T10" fmla="*/ 238 w 247"/>
                <a:gd name="T11" fmla="*/ 329 h 340"/>
                <a:gd name="T12" fmla="*/ 247 w 247"/>
                <a:gd name="T13" fmla="*/ 318 h 340"/>
                <a:gd name="T14" fmla="*/ 247 w 247"/>
                <a:gd name="T15" fmla="*/ 269 h 340"/>
                <a:gd name="T16" fmla="*/ 243 w 247"/>
                <a:gd name="T17" fmla="*/ 262 h 340"/>
                <a:gd name="T18" fmla="*/ 231 w 247"/>
                <a:gd name="T19" fmla="*/ 266 h 340"/>
                <a:gd name="T20" fmla="*/ 169 w 247"/>
                <a:gd name="T21" fmla="*/ 281 h 340"/>
                <a:gd name="T22" fmla="*/ 71 w 247"/>
                <a:gd name="T23" fmla="*/ 170 h 340"/>
                <a:gd name="T24" fmla="*/ 169 w 247"/>
                <a:gd name="T25" fmla="*/ 59 h 340"/>
                <a:gd name="T26" fmla="*/ 231 w 247"/>
                <a:gd name="T27" fmla="*/ 74 h 340"/>
                <a:gd name="T28" fmla="*/ 243 w 247"/>
                <a:gd name="T29" fmla="*/ 78 h 340"/>
                <a:gd name="T30" fmla="*/ 247 w 247"/>
                <a:gd name="T31" fmla="*/ 71 h 340"/>
                <a:gd name="T32" fmla="*/ 247 w 247"/>
                <a:gd name="T33" fmla="*/ 22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340">
                  <a:moveTo>
                    <a:pt x="247" y="22"/>
                  </a:moveTo>
                  <a:cubicBezTo>
                    <a:pt x="247" y="14"/>
                    <a:pt x="245" y="14"/>
                    <a:pt x="238" y="11"/>
                  </a:cubicBezTo>
                  <a:cubicBezTo>
                    <a:pt x="222" y="5"/>
                    <a:pt x="194" y="0"/>
                    <a:pt x="165" y="0"/>
                  </a:cubicBezTo>
                  <a:cubicBezTo>
                    <a:pt x="34" y="0"/>
                    <a:pt x="0" y="92"/>
                    <a:pt x="0" y="170"/>
                  </a:cubicBezTo>
                  <a:cubicBezTo>
                    <a:pt x="0" y="249"/>
                    <a:pt x="33" y="340"/>
                    <a:pt x="165" y="340"/>
                  </a:cubicBezTo>
                  <a:cubicBezTo>
                    <a:pt x="194" y="340"/>
                    <a:pt x="222" y="335"/>
                    <a:pt x="238" y="329"/>
                  </a:cubicBezTo>
                  <a:cubicBezTo>
                    <a:pt x="245" y="326"/>
                    <a:pt x="247" y="326"/>
                    <a:pt x="247" y="318"/>
                  </a:cubicBezTo>
                  <a:cubicBezTo>
                    <a:pt x="247" y="269"/>
                    <a:pt x="247" y="269"/>
                    <a:pt x="247" y="269"/>
                  </a:cubicBezTo>
                  <a:cubicBezTo>
                    <a:pt x="247" y="264"/>
                    <a:pt x="246" y="262"/>
                    <a:pt x="243" y="262"/>
                  </a:cubicBezTo>
                  <a:cubicBezTo>
                    <a:pt x="241" y="262"/>
                    <a:pt x="237" y="264"/>
                    <a:pt x="231" y="266"/>
                  </a:cubicBezTo>
                  <a:cubicBezTo>
                    <a:pt x="221" y="271"/>
                    <a:pt x="199" y="281"/>
                    <a:pt x="169" y="281"/>
                  </a:cubicBezTo>
                  <a:cubicBezTo>
                    <a:pt x="108" y="281"/>
                    <a:pt x="71" y="244"/>
                    <a:pt x="71" y="170"/>
                  </a:cubicBezTo>
                  <a:cubicBezTo>
                    <a:pt x="71" y="95"/>
                    <a:pt x="108" y="59"/>
                    <a:pt x="169" y="59"/>
                  </a:cubicBezTo>
                  <a:cubicBezTo>
                    <a:pt x="199" y="59"/>
                    <a:pt x="221" y="69"/>
                    <a:pt x="231" y="74"/>
                  </a:cubicBezTo>
                  <a:cubicBezTo>
                    <a:pt x="237" y="76"/>
                    <a:pt x="241" y="78"/>
                    <a:pt x="243" y="78"/>
                  </a:cubicBezTo>
                  <a:cubicBezTo>
                    <a:pt x="246" y="78"/>
                    <a:pt x="247" y="76"/>
                    <a:pt x="247" y="71"/>
                  </a:cubicBezTo>
                  <a:lnTo>
                    <a:pt x="247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3" name="Freeform 18"/>
            <p:cNvSpPr>
              <a:spLocks/>
            </p:cNvSpPr>
            <p:nvPr/>
          </p:nvSpPr>
          <p:spPr bwMode="auto">
            <a:xfrm>
              <a:off x="7542213" y="6354763"/>
              <a:ext cx="200025" cy="211138"/>
            </a:xfrm>
            <a:custGeom>
              <a:avLst/>
              <a:gdLst>
                <a:gd name="T0" fmla="*/ 9 w 317"/>
                <a:gd name="T1" fmla="*/ 0 h 330"/>
                <a:gd name="T2" fmla="*/ 0 w 317"/>
                <a:gd name="T3" fmla="*/ 10 h 330"/>
                <a:gd name="T4" fmla="*/ 0 w 317"/>
                <a:gd name="T5" fmla="*/ 19 h 330"/>
                <a:gd name="T6" fmla="*/ 18 w 317"/>
                <a:gd name="T7" fmla="*/ 35 h 330"/>
                <a:gd name="T8" fmla="*/ 49 w 317"/>
                <a:gd name="T9" fmla="*/ 44 h 330"/>
                <a:gd name="T10" fmla="*/ 49 w 317"/>
                <a:gd name="T11" fmla="*/ 193 h 330"/>
                <a:gd name="T12" fmla="*/ 152 w 317"/>
                <a:gd name="T13" fmla="*/ 330 h 330"/>
                <a:gd name="T14" fmla="*/ 247 w 317"/>
                <a:gd name="T15" fmla="*/ 280 h 330"/>
                <a:gd name="T16" fmla="*/ 249 w 317"/>
                <a:gd name="T17" fmla="*/ 280 h 330"/>
                <a:gd name="T18" fmla="*/ 249 w 317"/>
                <a:gd name="T19" fmla="*/ 312 h 330"/>
                <a:gd name="T20" fmla="*/ 257 w 317"/>
                <a:gd name="T21" fmla="*/ 320 h 330"/>
                <a:gd name="T22" fmla="*/ 309 w 317"/>
                <a:gd name="T23" fmla="*/ 320 h 330"/>
                <a:gd name="T24" fmla="*/ 317 w 317"/>
                <a:gd name="T25" fmla="*/ 312 h 330"/>
                <a:gd name="T26" fmla="*/ 317 w 317"/>
                <a:gd name="T27" fmla="*/ 8 h 330"/>
                <a:gd name="T28" fmla="*/ 309 w 317"/>
                <a:gd name="T29" fmla="*/ 0 h 330"/>
                <a:gd name="T30" fmla="*/ 255 w 317"/>
                <a:gd name="T31" fmla="*/ 0 h 330"/>
                <a:gd name="T32" fmla="*/ 247 w 317"/>
                <a:gd name="T33" fmla="*/ 8 h 330"/>
                <a:gd name="T34" fmla="*/ 247 w 317"/>
                <a:gd name="T35" fmla="*/ 226 h 330"/>
                <a:gd name="T36" fmla="*/ 173 w 317"/>
                <a:gd name="T37" fmla="*/ 268 h 330"/>
                <a:gd name="T38" fmla="*/ 119 w 317"/>
                <a:gd name="T39" fmla="*/ 173 h 330"/>
                <a:gd name="T40" fmla="*/ 119 w 317"/>
                <a:gd name="T41" fmla="*/ 8 h 330"/>
                <a:gd name="T42" fmla="*/ 111 w 317"/>
                <a:gd name="T43" fmla="*/ 0 h 330"/>
                <a:gd name="T44" fmla="*/ 9 w 317"/>
                <a:gd name="T45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7" h="330">
                  <a:moveTo>
                    <a:pt x="9" y="0"/>
                  </a:moveTo>
                  <a:cubicBezTo>
                    <a:pt x="1" y="0"/>
                    <a:pt x="0" y="4"/>
                    <a:pt x="0" y="1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4" y="31"/>
                    <a:pt x="18" y="35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193"/>
                    <a:pt x="49" y="193"/>
                    <a:pt x="49" y="193"/>
                  </a:cubicBezTo>
                  <a:cubicBezTo>
                    <a:pt x="49" y="306"/>
                    <a:pt x="99" y="330"/>
                    <a:pt x="152" y="330"/>
                  </a:cubicBezTo>
                  <a:cubicBezTo>
                    <a:pt x="194" y="330"/>
                    <a:pt x="221" y="314"/>
                    <a:pt x="247" y="280"/>
                  </a:cubicBezTo>
                  <a:cubicBezTo>
                    <a:pt x="249" y="280"/>
                    <a:pt x="249" y="280"/>
                    <a:pt x="249" y="280"/>
                  </a:cubicBezTo>
                  <a:cubicBezTo>
                    <a:pt x="249" y="312"/>
                    <a:pt x="249" y="312"/>
                    <a:pt x="249" y="312"/>
                  </a:cubicBezTo>
                  <a:cubicBezTo>
                    <a:pt x="249" y="318"/>
                    <a:pt x="251" y="320"/>
                    <a:pt x="257" y="320"/>
                  </a:cubicBezTo>
                  <a:cubicBezTo>
                    <a:pt x="309" y="320"/>
                    <a:pt x="309" y="320"/>
                    <a:pt x="309" y="320"/>
                  </a:cubicBezTo>
                  <a:cubicBezTo>
                    <a:pt x="315" y="320"/>
                    <a:pt x="317" y="318"/>
                    <a:pt x="317" y="312"/>
                  </a:cubicBezTo>
                  <a:cubicBezTo>
                    <a:pt x="317" y="8"/>
                    <a:pt x="317" y="8"/>
                    <a:pt x="317" y="8"/>
                  </a:cubicBezTo>
                  <a:cubicBezTo>
                    <a:pt x="317" y="2"/>
                    <a:pt x="315" y="0"/>
                    <a:pt x="309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49" y="0"/>
                    <a:pt x="247" y="2"/>
                    <a:pt x="247" y="8"/>
                  </a:cubicBezTo>
                  <a:cubicBezTo>
                    <a:pt x="247" y="226"/>
                    <a:pt x="247" y="226"/>
                    <a:pt x="247" y="226"/>
                  </a:cubicBezTo>
                  <a:cubicBezTo>
                    <a:pt x="227" y="255"/>
                    <a:pt x="202" y="268"/>
                    <a:pt x="173" y="268"/>
                  </a:cubicBezTo>
                  <a:cubicBezTo>
                    <a:pt x="122" y="268"/>
                    <a:pt x="119" y="231"/>
                    <a:pt x="119" y="173"/>
                  </a:cubicBezTo>
                  <a:cubicBezTo>
                    <a:pt x="119" y="8"/>
                    <a:pt x="119" y="8"/>
                    <a:pt x="119" y="8"/>
                  </a:cubicBezTo>
                  <a:cubicBezTo>
                    <a:pt x="119" y="2"/>
                    <a:pt x="116" y="0"/>
                    <a:pt x="111" y="0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4" name="Freeform 19"/>
            <p:cNvSpPr>
              <a:spLocks/>
            </p:cNvSpPr>
            <p:nvPr/>
          </p:nvSpPr>
          <p:spPr bwMode="auto">
            <a:xfrm>
              <a:off x="7799388" y="6348413"/>
              <a:ext cx="295275" cy="211138"/>
            </a:xfrm>
            <a:custGeom>
              <a:avLst/>
              <a:gdLst>
                <a:gd name="T0" fmla="*/ 0 w 467"/>
                <a:gd name="T1" fmla="*/ 322 h 330"/>
                <a:gd name="T2" fmla="*/ 8 w 467"/>
                <a:gd name="T3" fmla="*/ 330 h 330"/>
                <a:gd name="T4" fmla="*/ 62 w 467"/>
                <a:gd name="T5" fmla="*/ 330 h 330"/>
                <a:gd name="T6" fmla="*/ 70 w 467"/>
                <a:gd name="T7" fmla="*/ 322 h 330"/>
                <a:gd name="T8" fmla="*/ 70 w 467"/>
                <a:gd name="T9" fmla="*/ 104 h 330"/>
                <a:gd name="T10" fmla="*/ 145 w 467"/>
                <a:gd name="T11" fmla="*/ 62 h 330"/>
                <a:gd name="T12" fmla="*/ 198 w 467"/>
                <a:gd name="T13" fmla="*/ 157 h 330"/>
                <a:gd name="T14" fmla="*/ 198 w 467"/>
                <a:gd name="T15" fmla="*/ 322 h 330"/>
                <a:gd name="T16" fmla="*/ 206 w 467"/>
                <a:gd name="T17" fmla="*/ 330 h 330"/>
                <a:gd name="T18" fmla="*/ 261 w 467"/>
                <a:gd name="T19" fmla="*/ 330 h 330"/>
                <a:gd name="T20" fmla="*/ 268 w 467"/>
                <a:gd name="T21" fmla="*/ 322 h 330"/>
                <a:gd name="T22" fmla="*/ 268 w 467"/>
                <a:gd name="T23" fmla="*/ 104 h 330"/>
                <a:gd name="T24" fmla="*/ 343 w 467"/>
                <a:gd name="T25" fmla="*/ 62 h 330"/>
                <a:gd name="T26" fmla="*/ 397 w 467"/>
                <a:gd name="T27" fmla="*/ 157 h 330"/>
                <a:gd name="T28" fmla="*/ 397 w 467"/>
                <a:gd name="T29" fmla="*/ 322 h 330"/>
                <a:gd name="T30" fmla="*/ 405 w 467"/>
                <a:gd name="T31" fmla="*/ 330 h 330"/>
                <a:gd name="T32" fmla="*/ 459 w 467"/>
                <a:gd name="T33" fmla="*/ 330 h 330"/>
                <a:gd name="T34" fmla="*/ 467 w 467"/>
                <a:gd name="T35" fmla="*/ 322 h 330"/>
                <a:gd name="T36" fmla="*/ 467 w 467"/>
                <a:gd name="T37" fmla="*/ 137 h 330"/>
                <a:gd name="T38" fmla="*/ 363 w 467"/>
                <a:gd name="T39" fmla="*/ 0 h 330"/>
                <a:gd name="T40" fmla="*/ 253 w 467"/>
                <a:gd name="T41" fmla="*/ 54 h 330"/>
                <a:gd name="T42" fmla="*/ 165 w 467"/>
                <a:gd name="T43" fmla="*/ 0 h 330"/>
                <a:gd name="T44" fmla="*/ 70 w 467"/>
                <a:gd name="T45" fmla="*/ 50 h 330"/>
                <a:gd name="T46" fmla="*/ 68 w 467"/>
                <a:gd name="T47" fmla="*/ 50 h 330"/>
                <a:gd name="T48" fmla="*/ 68 w 467"/>
                <a:gd name="T49" fmla="*/ 18 h 330"/>
                <a:gd name="T50" fmla="*/ 60 w 467"/>
                <a:gd name="T51" fmla="*/ 10 h 330"/>
                <a:gd name="T52" fmla="*/ 8 w 467"/>
                <a:gd name="T53" fmla="*/ 10 h 330"/>
                <a:gd name="T54" fmla="*/ 0 w 467"/>
                <a:gd name="T55" fmla="*/ 18 h 330"/>
                <a:gd name="T56" fmla="*/ 0 w 467"/>
                <a:gd name="T57" fmla="*/ 32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67" h="330">
                  <a:moveTo>
                    <a:pt x="0" y="322"/>
                  </a:moveTo>
                  <a:cubicBezTo>
                    <a:pt x="0" y="328"/>
                    <a:pt x="2" y="330"/>
                    <a:pt x="8" y="330"/>
                  </a:cubicBezTo>
                  <a:cubicBezTo>
                    <a:pt x="62" y="330"/>
                    <a:pt x="62" y="330"/>
                    <a:pt x="62" y="330"/>
                  </a:cubicBezTo>
                  <a:cubicBezTo>
                    <a:pt x="68" y="330"/>
                    <a:pt x="70" y="328"/>
                    <a:pt x="70" y="32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91" y="75"/>
                    <a:pt x="115" y="62"/>
                    <a:pt x="145" y="62"/>
                  </a:cubicBezTo>
                  <a:cubicBezTo>
                    <a:pt x="196" y="62"/>
                    <a:pt x="198" y="99"/>
                    <a:pt x="198" y="157"/>
                  </a:cubicBezTo>
                  <a:cubicBezTo>
                    <a:pt x="198" y="322"/>
                    <a:pt x="198" y="322"/>
                    <a:pt x="198" y="322"/>
                  </a:cubicBezTo>
                  <a:cubicBezTo>
                    <a:pt x="198" y="328"/>
                    <a:pt x="200" y="330"/>
                    <a:pt x="206" y="330"/>
                  </a:cubicBezTo>
                  <a:cubicBezTo>
                    <a:pt x="261" y="330"/>
                    <a:pt x="261" y="330"/>
                    <a:pt x="261" y="330"/>
                  </a:cubicBezTo>
                  <a:cubicBezTo>
                    <a:pt x="267" y="330"/>
                    <a:pt x="268" y="328"/>
                    <a:pt x="268" y="322"/>
                  </a:cubicBezTo>
                  <a:cubicBezTo>
                    <a:pt x="268" y="104"/>
                    <a:pt x="268" y="104"/>
                    <a:pt x="268" y="104"/>
                  </a:cubicBezTo>
                  <a:cubicBezTo>
                    <a:pt x="289" y="75"/>
                    <a:pt x="313" y="62"/>
                    <a:pt x="343" y="62"/>
                  </a:cubicBezTo>
                  <a:cubicBezTo>
                    <a:pt x="394" y="62"/>
                    <a:pt x="397" y="99"/>
                    <a:pt x="397" y="157"/>
                  </a:cubicBezTo>
                  <a:cubicBezTo>
                    <a:pt x="397" y="322"/>
                    <a:pt x="397" y="322"/>
                    <a:pt x="397" y="322"/>
                  </a:cubicBezTo>
                  <a:cubicBezTo>
                    <a:pt x="397" y="328"/>
                    <a:pt x="399" y="330"/>
                    <a:pt x="405" y="330"/>
                  </a:cubicBezTo>
                  <a:cubicBezTo>
                    <a:pt x="459" y="330"/>
                    <a:pt x="459" y="330"/>
                    <a:pt x="459" y="330"/>
                  </a:cubicBezTo>
                  <a:cubicBezTo>
                    <a:pt x="465" y="330"/>
                    <a:pt x="467" y="328"/>
                    <a:pt x="467" y="322"/>
                  </a:cubicBezTo>
                  <a:cubicBezTo>
                    <a:pt x="467" y="137"/>
                    <a:pt x="467" y="137"/>
                    <a:pt x="467" y="137"/>
                  </a:cubicBezTo>
                  <a:cubicBezTo>
                    <a:pt x="467" y="23"/>
                    <a:pt x="417" y="0"/>
                    <a:pt x="363" y="0"/>
                  </a:cubicBezTo>
                  <a:cubicBezTo>
                    <a:pt x="316" y="0"/>
                    <a:pt x="283" y="18"/>
                    <a:pt x="253" y="54"/>
                  </a:cubicBezTo>
                  <a:cubicBezTo>
                    <a:pt x="235" y="12"/>
                    <a:pt x="201" y="0"/>
                    <a:pt x="165" y="0"/>
                  </a:cubicBezTo>
                  <a:cubicBezTo>
                    <a:pt x="124" y="0"/>
                    <a:pt x="97" y="16"/>
                    <a:pt x="70" y="50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68" y="12"/>
                    <a:pt x="65" y="10"/>
                    <a:pt x="60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2" y="10"/>
                    <a:pt x="0" y="12"/>
                    <a:pt x="0" y="18"/>
                  </a:cubicBezTo>
                  <a:lnTo>
                    <a:pt x="0" y="3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</p:spTree>
    <p:extLst>
      <p:ext uri="{BB962C8B-B14F-4D97-AF65-F5344CB8AC3E}">
        <p14:creationId xmlns:p14="http://schemas.microsoft.com/office/powerpoint/2010/main" val="1830333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22000" y="782946"/>
            <a:ext cx="8100000" cy="533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22000" y="1525378"/>
            <a:ext cx="8100000" cy="31526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4810807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&lt;Datum&gt;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4810807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&lt;Titel van de presentatie&gt;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4810807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522000" y="468000"/>
            <a:ext cx="8100000" cy="50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8" name="Rechthoek 17"/>
          <p:cNvSpPr/>
          <p:nvPr/>
        </p:nvSpPr>
        <p:spPr>
          <a:xfrm>
            <a:off x="522000" y="4680000"/>
            <a:ext cx="8100000" cy="81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00" y="4811400"/>
            <a:ext cx="1148400" cy="14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012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50" r:id="rId3"/>
    <p:sldLayoutId id="2147483660" r:id="rId4"/>
    <p:sldLayoutId id="2147483652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7" r:id="rId11"/>
    <p:sldLayoutId id="2147483668" r:id="rId12"/>
  </p:sldLayoutIdLst>
  <p:hf sldNum="0" hdr="0" ftr="0" dt="0"/>
  <p:txStyles>
    <p:titleStyle>
      <a:lvl1pPr algn="l" defTabSz="914400" rtl="0" eaLnBrk="1" latinLnBrk="0" hangingPunct="1">
        <a:lnSpc>
          <a:spcPts val="4200"/>
        </a:lnSpc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2263" indent="-322263" algn="l" defTabSz="914400" rtl="0" eaLnBrk="1" latinLnBrk="0" hangingPunct="1">
        <a:lnSpc>
          <a:spcPts val="2500"/>
        </a:lnSpc>
        <a:spcBef>
          <a:spcPts val="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325438" algn="l" defTabSz="914400" rtl="0" eaLnBrk="1" latinLnBrk="0" hangingPunct="1">
        <a:lnSpc>
          <a:spcPts val="2500"/>
        </a:lnSpc>
        <a:spcBef>
          <a:spcPts val="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9963" indent="-323850" algn="l" defTabSz="914400" rtl="0" eaLnBrk="1" latinLnBrk="0" hangingPunct="1">
        <a:lnSpc>
          <a:spcPts val="2500"/>
        </a:lnSpc>
        <a:spcBef>
          <a:spcPts val="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93813" indent="-322263" algn="l" defTabSz="914400" rtl="0" eaLnBrk="1" latinLnBrk="0" hangingPunct="1">
        <a:lnSpc>
          <a:spcPts val="2500"/>
        </a:lnSpc>
        <a:spcBef>
          <a:spcPts val="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19250" indent="-323850" algn="l" defTabSz="914400" rtl="0" eaLnBrk="1" latinLnBrk="0" hangingPunct="1">
        <a:lnSpc>
          <a:spcPts val="2500"/>
        </a:lnSpc>
        <a:spcBef>
          <a:spcPts val="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fif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fif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19"/>
          <p:cNvPicPr preferRelativeResize="0"/>
          <p:nvPr/>
        </p:nvPicPr>
        <p:blipFill>
          <a:blip r:embed="rId3"/>
          <a:srcRect/>
          <a:stretch/>
        </p:blipFill>
        <p:spPr>
          <a:xfrm>
            <a:off x="17497" y="3114560"/>
            <a:ext cx="2625998" cy="227647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ndertitel 2">
            <a:extLst>
              <a:ext uri="{FF2B5EF4-FFF2-40B4-BE49-F238E27FC236}">
                <a16:creationId xmlns:a16="http://schemas.microsoft.com/office/drawing/2014/main" id="{EC1EEB5B-6F9F-064B-ACFB-A8EFC92CB000}"/>
              </a:ext>
            </a:extLst>
          </p:cNvPr>
          <p:cNvSpPr txBox="1">
            <a:spLocks/>
          </p:cNvSpPr>
          <p:nvPr/>
        </p:nvSpPr>
        <p:spPr>
          <a:xfrm>
            <a:off x="636104" y="1459393"/>
            <a:ext cx="8001000" cy="263446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76200" algn="ctr">
              <a:buClr>
                <a:schemeClr val="bg1"/>
              </a:buClr>
            </a:pPr>
            <a:r>
              <a:rPr lang="nl-NL" sz="3000" b="1" dirty="0">
                <a:solidFill>
                  <a:srgbClr val="284857"/>
                </a:solidFill>
                <a:latin typeface="Avenir Book" panose="020B0503020203020204" pitchFamily="34" charset="-78"/>
                <a:cs typeface="Avenir Book" panose="020B0503020203020204" pitchFamily="34" charset="-78"/>
              </a:rPr>
              <a:t>Workshop 2.8:</a:t>
            </a:r>
            <a:endParaRPr lang="nl-NL" sz="1350" dirty="0">
              <a:solidFill>
                <a:schemeClr val="bg1"/>
              </a:solidFill>
              <a:latin typeface="Avenir Book" panose="020B0503020203020204" pitchFamily="34" charset="-78"/>
              <a:cs typeface="Avenir Book" panose="020B0503020203020204" pitchFamily="34" charset="-78"/>
            </a:endParaRPr>
          </a:p>
          <a:p>
            <a:pPr marL="76200" algn="ctr">
              <a:buClr>
                <a:schemeClr val="bg1"/>
              </a:buClr>
            </a:pPr>
            <a:r>
              <a:rPr lang="en-US" sz="3200" b="1" dirty="0">
                <a:solidFill>
                  <a:schemeClr val="bg1"/>
                </a:solidFill>
                <a:latin typeface="Open Sans" panose="020B0606030504020204" pitchFamily="34" charset="0"/>
              </a:rPr>
              <a:t>Recognizing and rewarding scientists: Time for bias-free assessments</a:t>
            </a:r>
            <a:endParaRPr lang="nl-NL" sz="3000" b="1" dirty="0">
              <a:solidFill>
                <a:srgbClr val="284857"/>
              </a:solidFill>
              <a:latin typeface="Avenir Book" panose="020B0503020203020204" pitchFamily="34" charset="-78"/>
              <a:cs typeface="Avenir Book" panose="020B0503020203020204" pitchFamily="34" charset="-78"/>
            </a:endParaRPr>
          </a:p>
        </p:txBody>
      </p:sp>
      <p:sp>
        <p:nvSpPr>
          <p:cNvPr id="8" name="Google Shape;130;p18">
            <a:extLst>
              <a:ext uri="{FF2B5EF4-FFF2-40B4-BE49-F238E27FC236}">
                <a16:creationId xmlns:a16="http://schemas.microsoft.com/office/drawing/2014/main" id="{DE1A6D93-C7E5-3E42-945F-BC03475C88C5}"/>
              </a:ext>
            </a:extLst>
          </p:cNvPr>
          <p:cNvSpPr txBox="1">
            <a:spLocks/>
          </p:cNvSpPr>
          <p:nvPr/>
        </p:nvSpPr>
        <p:spPr>
          <a:xfrm>
            <a:off x="0" y="102393"/>
            <a:ext cx="9144000" cy="1263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0" bIns="45694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None/>
              <a:defRPr sz="2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3200"/>
            </a:pPr>
            <a:r>
              <a:rPr lang="nl-NL" sz="3300" dirty="0" err="1">
                <a:latin typeface="Avenir" pitchFamily="50" charset="0"/>
              </a:rPr>
              <a:t>Recognition</a:t>
            </a:r>
            <a:r>
              <a:rPr lang="nl-NL" sz="3300" dirty="0">
                <a:latin typeface="Avenir" pitchFamily="50" charset="0"/>
              </a:rPr>
              <a:t> &amp; </a:t>
            </a:r>
            <a:r>
              <a:rPr lang="nl-NL" sz="3300" dirty="0" err="1">
                <a:latin typeface="Avenir" pitchFamily="50" charset="0"/>
              </a:rPr>
              <a:t>Rewards</a:t>
            </a:r>
            <a:r>
              <a:rPr lang="nl-NL" sz="3300" dirty="0">
                <a:latin typeface="Avenir" pitchFamily="50" charset="0"/>
              </a:rPr>
              <a:t> Festival</a:t>
            </a:r>
          </a:p>
          <a:p>
            <a:pPr algn="ctr">
              <a:buSzPts val="3200"/>
            </a:pPr>
            <a:r>
              <a:rPr lang="nl-NL" sz="3300" dirty="0">
                <a:latin typeface="Avenir" pitchFamily="50" charset="0"/>
              </a:rPr>
              <a:t>2023</a:t>
            </a:r>
            <a:endParaRPr lang="nl-NL" sz="2700" dirty="0">
              <a:latin typeface="Avenir" pitchFamily="50" charset="0"/>
            </a:endParaRPr>
          </a:p>
          <a:p>
            <a:pPr algn="ctr">
              <a:buSzPts val="3200"/>
            </a:pPr>
            <a:endParaRPr lang="nl-NL" sz="2700" dirty="0">
              <a:latin typeface="Avenir" pitchFamily="50" charset="0"/>
            </a:endParaRPr>
          </a:p>
          <a:p>
            <a:pPr algn="ctr">
              <a:buSzPts val="3200"/>
            </a:pPr>
            <a:endParaRPr lang="nl-NL" sz="2700" dirty="0">
              <a:latin typeface="Avenir" pitchFamily="50" charset="0"/>
            </a:endParaRP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462EA488-BE34-490E-A813-92F8DA1793A7}"/>
              </a:ext>
            </a:extLst>
          </p:cNvPr>
          <p:cNvGrpSpPr/>
          <p:nvPr/>
        </p:nvGrpSpPr>
        <p:grpSpPr>
          <a:xfrm>
            <a:off x="2386250" y="4139758"/>
            <a:ext cx="4153962" cy="751455"/>
            <a:chOff x="1209675" y="6137582"/>
            <a:chExt cx="5774138" cy="1001939"/>
          </a:xfrm>
        </p:grpSpPr>
        <p:pic>
          <p:nvPicPr>
            <p:cNvPr id="9" name="Picture 2" descr="Alleen vermeldingen tonen in Twitter - appletips">
              <a:extLst>
                <a:ext uri="{FF2B5EF4-FFF2-40B4-BE49-F238E27FC236}">
                  <a16:creationId xmlns:a16="http://schemas.microsoft.com/office/drawing/2014/main" id="{18CCD862-561B-455A-9FDA-CD41526D6F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9675" y="6137582"/>
              <a:ext cx="495300" cy="495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kstvak 9">
              <a:extLst>
                <a:ext uri="{FF2B5EF4-FFF2-40B4-BE49-F238E27FC236}">
                  <a16:creationId xmlns:a16="http://schemas.microsoft.com/office/drawing/2014/main" id="{3AE89097-64BB-4DA3-AC58-AF5E96263237}"/>
                </a:ext>
              </a:extLst>
            </p:cNvPr>
            <p:cNvSpPr txBox="1"/>
            <p:nvPr/>
          </p:nvSpPr>
          <p:spPr>
            <a:xfrm>
              <a:off x="1790699" y="6231344"/>
              <a:ext cx="1638301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900" b="1" dirty="0">
                  <a:solidFill>
                    <a:srgbClr val="284857"/>
                  </a:solidFill>
                  <a:latin typeface="Avenir Book" panose="020B0503020203020204" pitchFamily="34" charset="-78"/>
                  <a:ea typeface="Verdana" panose="020B0604030504040204" pitchFamily="34" charset="0"/>
                  <a:cs typeface="Avenir Book" panose="020B0503020203020204" pitchFamily="34" charset="-78"/>
                </a:rPr>
                <a:t>@RecogRewards</a:t>
              </a:r>
            </a:p>
          </p:txBody>
        </p:sp>
        <p:sp>
          <p:nvSpPr>
            <p:cNvPr id="11" name="Tekstvak 10">
              <a:extLst>
                <a:ext uri="{FF2B5EF4-FFF2-40B4-BE49-F238E27FC236}">
                  <a16:creationId xmlns:a16="http://schemas.microsoft.com/office/drawing/2014/main" id="{81E7E1EB-8876-4648-8604-A69B83635D9B}"/>
                </a:ext>
              </a:extLst>
            </p:cNvPr>
            <p:cNvSpPr txBox="1"/>
            <p:nvPr/>
          </p:nvSpPr>
          <p:spPr>
            <a:xfrm>
              <a:off x="3207847" y="6231343"/>
              <a:ext cx="2028825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900" b="1" dirty="0">
                  <a:solidFill>
                    <a:srgbClr val="284857"/>
                  </a:solidFill>
                  <a:latin typeface="Avenir Book" panose="020B0503020203020204" pitchFamily="34" charset="-78"/>
                  <a:ea typeface="Verdana" panose="020B0604030504040204" pitchFamily="34" charset="0"/>
                  <a:cs typeface="Avenir Book" panose="020B0503020203020204" pitchFamily="34" charset="-78"/>
                </a:rPr>
                <a:t>#RecognitionRewards</a:t>
              </a:r>
            </a:p>
          </p:txBody>
        </p:sp>
        <p:pic>
          <p:nvPicPr>
            <p:cNvPr id="12" name="Picture 4" descr="Download Linkedin icoon voor in je email handtekening (Gmail of Outlook) -  Webredactie blog | Gerben G van Dijk">
              <a:extLst>
                <a:ext uri="{FF2B5EF4-FFF2-40B4-BE49-F238E27FC236}">
                  <a16:creationId xmlns:a16="http://schemas.microsoft.com/office/drawing/2014/main" id="{039C8850-5B29-47FD-B52D-62959AC352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9675" y="6644222"/>
              <a:ext cx="495300" cy="4952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kstvak 12">
              <a:extLst>
                <a:ext uri="{FF2B5EF4-FFF2-40B4-BE49-F238E27FC236}">
                  <a16:creationId xmlns:a16="http://schemas.microsoft.com/office/drawing/2014/main" id="{B815B4DA-18A1-4C66-AE71-BD60595D7103}"/>
                </a:ext>
              </a:extLst>
            </p:cNvPr>
            <p:cNvSpPr txBox="1"/>
            <p:nvPr/>
          </p:nvSpPr>
          <p:spPr>
            <a:xfrm>
              <a:off x="1704975" y="6753373"/>
              <a:ext cx="2233027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900" b="1" dirty="0" err="1">
                  <a:solidFill>
                    <a:srgbClr val="284857"/>
                  </a:solidFill>
                  <a:latin typeface="Avenir Book" panose="020B0503020203020204" pitchFamily="34" charset="-78"/>
                  <a:ea typeface="Verdana" panose="020B0604030504040204" pitchFamily="34" charset="0"/>
                  <a:cs typeface="Avenir Book" panose="020B0503020203020204" pitchFamily="34" charset="-78"/>
                </a:rPr>
                <a:t>Recognition</a:t>
              </a:r>
              <a:r>
                <a:rPr lang="nl-NL" sz="900" b="1" dirty="0">
                  <a:solidFill>
                    <a:srgbClr val="284857"/>
                  </a:solidFill>
                  <a:latin typeface="Avenir Book" panose="020B0503020203020204" pitchFamily="34" charset="-78"/>
                  <a:ea typeface="Verdana" panose="020B0604030504040204" pitchFamily="34" charset="0"/>
                  <a:cs typeface="Avenir Book" panose="020B0503020203020204" pitchFamily="34" charset="-78"/>
                </a:rPr>
                <a:t> &amp; </a:t>
              </a:r>
              <a:r>
                <a:rPr lang="nl-NL" sz="900" b="1" dirty="0" err="1">
                  <a:solidFill>
                    <a:srgbClr val="284857"/>
                  </a:solidFill>
                  <a:latin typeface="Avenir Book" panose="020B0503020203020204" pitchFamily="34" charset="-78"/>
                  <a:ea typeface="Verdana" panose="020B0604030504040204" pitchFamily="34" charset="0"/>
                  <a:cs typeface="Avenir Book" panose="020B0503020203020204" pitchFamily="34" charset="-78"/>
                </a:rPr>
                <a:t>Rewards</a:t>
              </a:r>
              <a:endParaRPr lang="nl-NL" sz="900" b="1" dirty="0">
                <a:solidFill>
                  <a:srgbClr val="284857"/>
                </a:solidFill>
                <a:latin typeface="Avenir Book" panose="020B0503020203020204" pitchFamily="34" charset="-78"/>
                <a:ea typeface="Verdana" panose="020B0604030504040204" pitchFamily="34" charset="0"/>
                <a:cs typeface="Avenir Book" panose="020B0503020203020204" pitchFamily="34" charset="-78"/>
              </a:endParaRPr>
            </a:p>
          </p:txBody>
        </p:sp>
        <p:sp>
          <p:nvSpPr>
            <p:cNvPr id="19" name="Tekstvak 18">
              <a:extLst>
                <a:ext uri="{FF2B5EF4-FFF2-40B4-BE49-F238E27FC236}">
                  <a16:creationId xmlns:a16="http://schemas.microsoft.com/office/drawing/2014/main" id="{D6421E4A-A349-4AB3-AF82-2FE6AC278558}"/>
                </a:ext>
              </a:extLst>
            </p:cNvPr>
            <p:cNvSpPr txBox="1"/>
            <p:nvPr/>
          </p:nvSpPr>
          <p:spPr>
            <a:xfrm>
              <a:off x="4954988" y="6230848"/>
              <a:ext cx="2028825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900" b="1" dirty="0">
                  <a:solidFill>
                    <a:srgbClr val="284857"/>
                  </a:solidFill>
                  <a:latin typeface="Avenir Book" panose="020B0503020203020204" pitchFamily="34" charset="-78"/>
                  <a:ea typeface="Verdana" panose="020B0604030504040204" pitchFamily="34" charset="0"/>
                  <a:cs typeface="Avenir Book" panose="020B0503020203020204" pitchFamily="34" charset="-78"/>
                </a:rPr>
                <a:t>#ErkennenWaarderen</a:t>
              </a:r>
            </a:p>
          </p:txBody>
        </p:sp>
      </p:grpSp>
      <p:pic>
        <p:nvPicPr>
          <p:cNvPr id="14" name="Afbeelding 2">
            <a:extLst>
              <a:ext uri="{FF2B5EF4-FFF2-40B4-BE49-F238E27FC236}">
                <a16:creationId xmlns:a16="http://schemas.microsoft.com/office/drawing/2014/main" id="{B5ED22FD-29AF-4B93-8C70-A09CC7AF403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9912" b="15666"/>
          <a:stretch/>
        </p:blipFill>
        <p:spPr>
          <a:xfrm>
            <a:off x="7033914" y="3394593"/>
            <a:ext cx="1873606" cy="1207009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EE14486F-F402-8029-AAEE-DB5974FF5C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33914" y="4624531"/>
            <a:ext cx="1344774" cy="499867"/>
          </a:xfrm>
          <a:prstGeom prst="rect">
            <a:avLst/>
          </a:prstGeom>
        </p:spPr>
      </p:pic>
      <p:pic>
        <p:nvPicPr>
          <p:cNvPr id="1026" name="Picture 2" descr="Marfan polikliniek Radboudumc Nijmegen - Contactgroep Marfan Nederland">
            <a:extLst>
              <a:ext uri="{FF2B5EF4-FFF2-40B4-BE49-F238E27FC236}">
                <a16:creationId xmlns:a16="http://schemas.microsoft.com/office/drawing/2014/main" id="{D7820E7B-1C11-1D4F-18E8-903809519E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5" r="13369" b="5958"/>
          <a:stretch/>
        </p:blipFill>
        <p:spPr bwMode="auto">
          <a:xfrm>
            <a:off x="7088659" y="4623497"/>
            <a:ext cx="1818861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99936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Afbeelding 18">
            <a:extLst>
              <a:ext uri="{FF2B5EF4-FFF2-40B4-BE49-F238E27FC236}">
                <a16:creationId xmlns:a16="http://schemas.microsoft.com/office/drawing/2014/main" id="{25C68A26-A413-7B17-377F-F544864D98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334" b="76655"/>
          <a:stretch/>
        </p:blipFill>
        <p:spPr>
          <a:xfrm>
            <a:off x="6774535" y="133350"/>
            <a:ext cx="2044964" cy="120074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3750" t="18694" r="22708" b="37404"/>
          <a:stretch/>
        </p:blipFill>
        <p:spPr>
          <a:xfrm>
            <a:off x="135734" y="393197"/>
            <a:ext cx="9004943" cy="4614863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CC85A6D3-C424-4E17-BC9E-1EEF90B7411A}"/>
              </a:ext>
            </a:extLst>
          </p:cNvPr>
          <p:cNvSpPr txBox="1"/>
          <p:nvPr/>
        </p:nvSpPr>
        <p:spPr>
          <a:xfrm>
            <a:off x="3657600" y="133350"/>
            <a:ext cx="4840411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nl-NL" sz="17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Imagine</a:t>
            </a:r>
            <a:r>
              <a:rPr lang="nl-NL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nl-NL" sz="1600" dirty="0" err="1"/>
              <a:t>You</a:t>
            </a:r>
            <a:r>
              <a:rPr lang="nl-NL" sz="1600" dirty="0"/>
              <a:t> </a:t>
            </a:r>
            <a:r>
              <a:rPr lang="nl-NL" sz="1600" dirty="0" err="1"/>
              <a:t>can</a:t>
            </a:r>
            <a:r>
              <a:rPr lang="nl-NL" sz="1600" dirty="0"/>
              <a:t> pull </a:t>
            </a:r>
            <a:r>
              <a:rPr lang="nl-NL" sz="1600" dirty="0" err="1"/>
              <a:t>the</a:t>
            </a:r>
            <a:r>
              <a:rPr lang="nl-NL" sz="1600" dirty="0"/>
              <a:t> lever </a:t>
            </a:r>
            <a:r>
              <a:rPr lang="nl-NL" sz="1600" dirty="0" err="1"/>
              <a:t>to</a:t>
            </a:r>
            <a:r>
              <a:rPr lang="nl-NL" sz="1600" dirty="0"/>
              <a:t> </a:t>
            </a:r>
            <a:r>
              <a:rPr lang="nl-NL" sz="1600" dirty="0" err="1"/>
              <a:t>divert</a:t>
            </a:r>
            <a:r>
              <a:rPr lang="nl-NL" sz="1600" dirty="0"/>
              <a:t> </a:t>
            </a:r>
            <a:r>
              <a:rPr lang="nl-NL" sz="1600" dirty="0" err="1"/>
              <a:t>it</a:t>
            </a:r>
            <a:r>
              <a:rPr lang="nl-NL" sz="1600" dirty="0"/>
              <a:t> </a:t>
            </a:r>
            <a:r>
              <a:rPr lang="nl-NL" sz="1600" dirty="0" err="1"/>
              <a:t>to</a:t>
            </a:r>
            <a:r>
              <a:rPr lang="nl-NL" sz="1600" dirty="0"/>
              <a:t> </a:t>
            </a:r>
            <a:r>
              <a:rPr lang="nl-NL" sz="1600" dirty="0" err="1"/>
              <a:t>the</a:t>
            </a:r>
            <a:r>
              <a:rPr lang="nl-NL" sz="1600" dirty="0"/>
              <a:t> </a:t>
            </a:r>
            <a:r>
              <a:rPr lang="nl-NL" sz="1600" dirty="0" err="1"/>
              <a:t>other</a:t>
            </a:r>
            <a:r>
              <a:rPr lang="nl-NL" sz="1600" dirty="0"/>
              <a:t> track  </a:t>
            </a:r>
            <a:r>
              <a:rPr lang="nl-NL" sz="1600" dirty="0" err="1"/>
              <a:t>and</a:t>
            </a:r>
            <a:r>
              <a:rPr lang="nl-NL" sz="1600" dirty="0"/>
              <a:t> stop </a:t>
            </a:r>
            <a:r>
              <a:rPr lang="nl-NL" sz="1600" dirty="0" err="1"/>
              <a:t>the</a:t>
            </a:r>
            <a:r>
              <a:rPr lang="nl-NL" sz="1600" dirty="0"/>
              <a:t> trolley </a:t>
            </a:r>
            <a:r>
              <a:rPr lang="nl-NL" sz="1600" dirty="0" err="1"/>
              <a:t>from</a:t>
            </a:r>
            <a:r>
              <a:rPr lang="nl-NL" sz="1600" dirty="0"/>
              <a:t> </a:t>
            </a:r>
            <a:r>
              <a:rPr lang="nl-NL" sz="1600" dirty="0" err="1"/>
              <a:t>killing</a:t>
            </a:r>
            <a:r>
              <a:rPr lang="nl-NL" sz="1600" dirty="0"/>
              <a:t> </a:t>
            </a:r>
            <a:r>
              <a:rPr lang="nl-NL" sz="1600" dirty="0" err="1"/>
              <a:t>the</a:t>
            </a:r>
            <a:r>
              <a:rPr lang="nl-NL" sz="1600" dirty="0"/>
              <a:t> five </a:t>
            </a:r>
            <a:r>
              <a:rPr lang="nl-NL" sz="1600" dirty="0" err="1"/>
              <a:t>scientists</a:t>
            </a:r>
            <a:r>
              <a:rPr lang="nl-NL" sz="1600" dirty="0"/>
              <a:t>. The </a:t>
            </a:r>
            <a:r>
              <a:rPr lang="nl-NL" sz="1600" dirty="0" err="1"/>
              <a:t>one</a:t>
            </a:r>
            <a:r>
              <a:rPr lang="nl-NL" sz="1600" dirty="0"/>
              <a:t> </a:t>
            </a:r>
            <a:r>
              <a:rPr lang="nl-NL" sz="1600" dirty="0" err="1"/>
              <a:t>scientist</a:t>
            </a:r>
            <a:r>
              <a:rPr lang="nl-NL" sz="1600" dirty="0"/>
              <a:t> on </a:t>
            </a:r>
            <a:r>
              <a:rPr lang="nl-NL" sz="1600" dirty="0" err="1"/>
              <a:t>the</a:t>
            </a:r>
            <a:r>
              <a:rPr lang="nl-NL" sz="1600" dirty="0"/>
              <a:t> </a:t>
            </a:r>
            <a:r>
              <a:rPr lang="nl-NL" sz="1600" dirty="0" err="1"/>
              <a:t>other</a:t>
            </a:r>
            <a:r>
              <a:rPr lang="nl-NL" sz="1600" dirty="0"/>
              <a:t> track </a:t>
            </a:r>
            <a:r>
              <a:rPr lang="nl-NL" sz="1600" dirty="0" err="1"/>
              <a:t>will</a:t>
            </a:r>
            <a:r>
              <a:rPr lang="nl-NL" sz="1600" dirty="0"/>
              <a:t> die.</a:t>
            </a:r>
          </a:p>
          <a:p>
            <a:pPr algn="r"/>
            <a:r>
              <a:rPr lang="nl-NL" sz="1600" dirty="0" err="1"/>
              <a:t>Would</a:t>
            </a:r>
            <a:r>
              <a:rPr lang="nl-NL" sz="1600" dirty="0"/>
              <a:t> </a:t>
            </a:r>
            <a:r>
              <a:rPr lang="nl-NL" sz="1600" dirty="0" err="1"/>
              <a:t>you</a:t>
            </a:r>
            <a:r>
              <a:rPr lang="nl-NL" sz="1600" dirty="0"/>
              <a:t> pull </a:t>
            </a:r>
            <a:r>
              <a:rPr lang="nl-NL" sz="1600" dirty="0" err="1"/>
              <a:t>the</a:t>
            </a:r>
            <a:r>
              <a:rPr lang="nl-NL" sz="1600" dirty="0"/>
              <a:t> lever?</a:t>
            </a:r>
          </a:p>
          <a:p>
            <a:endParaRPr lang="en-US" sz="1700" dirty="0">
              <a:latin typeface="Open Sans" panose="020B0606030504020204" pitchFamily="34" charset="0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CBC85869-5841-9D1F-FADE-61A3811DE9ED}"/>
              </a:ext>
            </a:extLst>
          </p:cNvPr>
          <p:cNvSpPr txBox="1"/>
          <p:nvPr/>
        </p:nvSpPr>
        <p:spPr>
          <a:xfrm>
            <a:off x="303143" y="463872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https://neal.fun/</a:t>
            </a:r>
          </a:p>
        </p:txBody>
      </p:sp>
    </p:spTree>
    <p:extLst>
      <p:ext uri="{BB962C8B-B14F-4D97-AF65-F5344CB8AC3E}">
        <p14:creationId xmlns:p14="http://schemas.microsoft.com/office/powerpoint/2010/main" val="83749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73EE70-B84F-465F-B5EF-25B813A14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2305050"/>
            <a:ext cx="8100000" cy="533400"/>
          </a:xfrm>
        </p:spPr>
        <p:txBody>
          <a:bodyPr/>
          <a:lstStyle/>
          <a:p>
            <a:pPr algn="ctr"/>
            <a:r>
              <a:rPr lang="nl-NL" dirty="0" err="1"/>
              <a:t>So</a:t>
            </a:r>
            <a:r>
              <a:rPr lang="nl-NL" dirty="0"/>
              <a:t>, </a:t>
            </a:r>
            <a:r>
              <a:rPr lang="nl-NL" dirty="0" err="1"/>
              <a:t>what</a:t>
            </a:r>
            <a:r>
              <a:rPr lang="nl-NL" dirty="0"/>
              <a:t> does </a:t>
            </a:r>
            <a:r>
              <a:rPr lang="nl-NL" dirty="0" err="1"/>
              <a:t>this</a:t>
            </a:r>
            <a:r>
              <a:rPr lang="nl-NL" dirty="0"/>
              <a:t> </a:t>
            </a:r>
            <a:r>
              <a:rPr lang="nl-NL" dirty="0" err="1"/>
              <a:t>thought</a:t>
            </a:r>
            <a:r>
              <a:rPr lang="nl-NL" dirty="0"/>
              <a:t> experiment have </a:t>
            </a:r>
            <a:r>
              <a:rPr lang="nl-NL" dirty="0" err="1"/>
              <a:t>to</a:t>
            </a:r>
            <a:r>
              <a:rPr lang="nl-NL" dirty="0"/>
              <a:t> do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recognition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reward</a:t>
            </a:r>
            <a:r>
              <a:rPr lang="nl-NL" dirty="0"/>
              <a:t> system?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44B40CAD-D5DF-44BE-9AD7-65B334D89AE5}"/>
              </a:ext>
            </a:extLst>
          </p:cNvPr>
          <p:cNvSpPr/>
          <p:nvPr/>
        </p:nvSpPr>
        <p:spPr>
          <a:xfrm>
            <a:off x="7073798" y="4725619"/>
            <a:ext cx="1448410" cy="3072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406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D06CA0-0D60-608D-0901-08C9DB0B4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437C1C2-D388-60DF-E1E2-E45618977B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28A02DD-AE10-AD52-D179-987BEBABA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79" y="98382"/>
            <a:ext cx="5713671" cy="494673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E7EC5E23-84A3-1424-062C-CE894D3094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111"/>
          <a:stretch/>
        </p:blipFill>
        <p:spPr>
          <a:xfrm>
            <a:off x="5937249" y="115432"/>
            <a:ext cx="2932371" cy="4946735"/>
          </a:xfrm>
          <a:prstGeom prst="rect">
            <a:avLst/>
          </a:prstGeom>
        </p:spPr>
      </p:pic>
      <p:sp>
        <p:nvSpPr>
          <p:cNvPr id="6" name="Pijl: omlaag 5">
            <a:extLst>
              <a:ext uri="{FF2B5EF4-FFF2-40B4-BE49-F238E27FC236}">
                <a16:creationId xmlns:a16="http://schemas.microsoft.com/office/drawing/2014/main" id="{7C9309B5-E609-C2EE-5B5E-1D617DAEDAFE}"/>
              </a:ext>
            </a:extLst>
          </p:cNvPr>
          <p:cNvSpPr/>
          <p:nvPr/>
        </p:nvSpPr>
        <p:spPr>
          <a:xfrm rot="3677907">
            <a:off x="6214296" y="3254148"/>
            <a:ext cx="552450" cy="142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93628CD8-64C6-8DF4-FDE2-60211DCB2197}"/>
              </a:ext>
            </a:extLst>
          </p:cNvPr>
          <p:cNvSpPr txBox="1"/>
          <p:nvPr/>
        </p:nvSpPr>
        <p:spPr>
          <a:xfrm>
            <a:off x="7020477" y="1801157"/>
            <a:ext cx="19119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Well, </a:t>
            </a:r>
            <a:r>
              <a:rPr lang="nl-NL" b="1" dirty="0" err="1"/>
              <a:t>not</a:t>
            </a:r>
            <a:r>
              <a:rPr lang="nl-NL" dirty="0"/>
              <a:t> </a:t>
            </a:r>
            <a:r>
              <a:rPr lang="nl-NL" dirty="0" err="1"/>
              <a:t>pulling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lever </a:t>
            </a:r>
            <a:r>
              <a:rPr lang="nl-NL" dirty="0" err="1"/>
              <a:t>might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a </a:t>
            </a:r>
            <a:r>
              <a:rPr lang="nl-NL" dirty="0" err="1"/>
              <a:t>very</a:t>
            </a:r>
            <a:r>
              <a:rPr lang="nl-NL" dirty="0"/>
              <a:t> smart </a:t>
            </a:r>
            <a:r>
              <a:rPr lang="nl-NL" dirty="0" err="1"/>
              <a:t>strategy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make </a:t>
            </a:r>
            <a:r>
              <a:rPr lang="nl-NL" dirty="0" err="1"/>
              <a:t>it</a:t>
            </a:r>
            <a:r>
              <a:rPr lang="nl-NL" dirty="0"/>
              <a:t> in </a:t>
            </a:r>
            <a:r>
              <a:rPr lang="nl-NL" dirty="0" err="1"/>
              <a:t>academia</a:t>
            </a:r>
            <a:r>
              <a:rPr lang="nl-NL" dirty="0"/>
              <a:t>  </a:t>
            </a:r>
            <a:endParaRPr lang="nl-NL" sz="100" dirty="0"/>
          </a:p>
        </p:txBody>
      </p:sp>
      <p:pic>
        <p:nvPicPr>
          <p:cNvPr id="10" name="Graphic 9" descr="Contour van gezicht met knipoog met effen opvulling">
            <a:extLst>
              <a:ext uri="{FF2B5EF4-FFF2-40B4-BE49-F238E27FC236}">
                <a16:creationId xmlns:a16="http://schemas.microsoft.com/office/drawing/2014/main" id="{EEF13D8D-7EF2-4558-A3F2-74A264BE00C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19553" y="3018536"/>
            <a:ext cx="650067" cy="65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7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8047E563-DD83-4086-9953-6F60DCF0D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592028"/>
            <a:ext cx="8100000" cy="533400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25C68A26-A413-7B17-377F-F544864D98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334" b="76655"/>
          <a:stretch/>
        </p:blipFill>
        <p:spPr>
          <a:xfrm>
            <a:off x="6774535" y="133350"/>
            <a:ext cx="2044964" cy="120074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23750" t="18694" r="22708" b="37404"/>
          <a:stretch/>
        </p:blipFill>
        <p:spPr>
          <a:xfrm>
            <a:off x="135734" y="393197"/>
            <a:ext cx="9004943" cy="4614863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3AA51AF7-DBE0-6491-C3A3-CA177EC54FA3}"/>
              </a:ext>
            </a:extLst>
          </p:cNvPr>
          <p:cNvSpPr txBox="1"/>
          <p:nvPr/>
        </p:nvSpPr>
        <p:spPr>
          <a:xfrm>
            <a:off x="303143" y="463872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https://neal.fun/</a:t>
            </a:r>
          </a:p>
        </p:txBody>
      </p:sp>
    </p:spTree>
    <p:extLst>
      <p:ext uri="{BB962C8B-B14F-4D97-AF65-F5344CB8AC3E}">
        <p14:creationId xmlns:p14="http://schemas.microsoft.com/office/powerpoint/2010/main" val="4277373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D91BAF-21D9-FA5F-9510-2376C1A999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36F6351-D3CA-7482-9324-0CFFE2FE35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9B65E2F-B9BF-C447-98D3-D514E0479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10" y="0"/>
            <a:ext cx="7601232" cy="51435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FC12CFC8-E208-2FDE-2DA2-AA781E80CE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385"/>
          <a:stretch/>
        </p:blipFill>
        <p:spPr>
          <a:xfrm>
            <a:off x="7000067" y="0"/>
            <a:ext cx="203544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587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EFC01B6-E28D-C94E-C2D7-0377B40E9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Ondertitel 6">
            <a:extLst>
              <a:ext uri="{FF2B5EF4-FFF2-40B4-BE49-F238E27FC236}">
                <a16:creationId xmlns:a16="http://schemas.microsoft.com/office/drawing/2014/main" id="{FF18EB36-7CE6-71C4-6DB4-E5568D51F4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209F7A7A-C164-0691-0521-493382CD55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12350"/>
            <a:ext cx="9144000" cy="6075719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0BDA8B54-1078-420A-E996-7440E3784C79}"/>
              </a:ext>
            </a:extLst>
          </p:cNvPr>
          <p:cNvSpPr txBox="1"/>
          <p:nvPr/>
        </p:nvSpPr>
        <p:spPr>
          <a:xfrm rot="21404614">
            <a:off x="2946401" y="2380814"/>
            <a:ext cx="3949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bg1"/>
                </a:solidFill>
                <a:latin typeface="Gabriola" panose="04040605051002020D02" pitchFamily="82" charset="0"/>
              </a:rPr>
              <a:t>Veil   of   </a:t>
            </a:r>
            <a:r>
              <a:rPr lang="nl-NL" sz="2800" b="1" dirty="0" err="1">
                <a:solidFill>
                  <a:schemeClr val="bg1"/>
                </a:solidFill>
                <a:latin typeface="Gabriola" panose="04040605051002020D02" pitchFamily="82" charset="0"/>
              </a:rPr>
              <a:t>Ignorance</a:t>
            </a:r>
            <a:endParaRPr lang="nl-NL" sz="2800" b="1" dirty="0">
              <a:solidFill>
                <a:schemeClr val="bg1"/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387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E702BC-E579-41F8-A08C-69DC4F0F0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C13DB4A-C941-416F-8E42-61419B629D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 descr="Thought experiment «VEIL OF IGNORANCE» (English) #filosofix - YouTube">
            <a:extLst>
              <a:ext uri="{FF2B5EF4-FFF2-40B4-BE49-F238E27FC236}">
                <a16:creationId xmlns:a16="http://schemas.microsoft.com/office/drawing/2014/main" id="{B5E9E128-2E8C-487F-9993-AFD8F5A66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3E8AF2A3-7E5D-43AB-ADEF-933AACFB8FC2}"/>
              </a:ext>
            </a:extLst>
          </p:cNvPr>
          <p:cNvSpPr txBox="1"/>
          <p:nvPr/>
        </p:nvSpPr>
        <p:spPr>
          <a:xfrm>
            <a:off x="219154" y="204040"/>
            <a:ext cx="4065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Time for </a:t>
            </a:r>
            <a:r>
              <a:rPr lang="nl-NL" sz="2400" dirty="0" err="1"/>
              <a:t>another</a:t>
            </a:r>
            <a:r>
              <a:rPr lang="nl-NL" sz="2400" dirty="0"/>
              <a:t> </a:t>
            </a:r>
            <a:r>
              <a:rPr lang="nl-NL" sz="2400" dirty="0" err="1"/>
              <a:t>perspective</a:t>
            </a:r>
            <a:r>
              <a:rPr lang="nl-NL" sz="2400" dirty="0"/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2024609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Afbeelding 18">
            <a:extLst>
              <a:ext uri="{FF2B5EF4-FFF2-40B4-BE49-F238E27FC236}">
                <a16:creationId xmlns:a16="http://schemas.microsoft.com/office/drawing/2014/main" id="{25C68A26-A413-7B17-377F-F544864D98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334" b="76655"/>
          <a:stretch/>
        </p:blipFill>
        <p:spPr>
          <a:xfrm>
            <a:off x="6774535" y="133350"/>
            <a:ext cx="2044964" cy="120074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3750" t="18694" r="22708" b="37404"/>
          <a:stretch/>
        </p:blipFill>
        <p:spPr>
          <a:xfrm>
            <a:off x="135734" y="393197"/>
            <a:ext cx="9004943" cy="4614863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CC85A6D3-C424-4E17-BC9E-1EEF90B7411A}"/>
              </a:ext>
            </a:extLst>
          </p:cNvPr>
          <p:cNvSpPr txBox="1"/>
          <p:nvPr/>
        </p:nvSpPr>
        <p:spPr>
          <a:xfrm>
            <a:off x="3811657" y="133350"/>
            <a:ext cx="4702719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7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Imagine</a:t>
            </a:r>
            <a:r>
              <a:rPr lang="nl-NL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nl-NL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</a:t>
            </a:r>
            <a:r>
              <a:rPr lang="nl-NL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have</a:t>
            </a:r>
            <a:r>
              <a:rPr lang="en-US" sz="1700" b="0" i="0" dirty="0">
                <a:effectLst/>
                <a:latin typeface="Open Sans" panose="020B0606030504020204" pitchFamily="34" charset="0"/>
              </a:rPr>
              <a:t> equal odds of being one of the 6 scientists affected by the decision: the 5 scientists on the tracks and the sixth scientist who is on the other track.</a:t>
            </a:r>
          </a:p>
          <a:p>
            <a:endParaRPr lang="en-US" sz="1700" dirty="0"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8596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9DBDBF-581D-F050-8419-9B03B51CB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A14DD76-68AD-3B43-B816-4C850F78CF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240B183-10B2-4F36-F523-08D8FB2CB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334"/>
            <a:ext cx="9144000" cy="478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099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C85B71-1ABF-41A3-9161-F326E2985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2415258"/>
            <a:ext cx="8100000" cy="533400"/>
          </a:xfrm>
        </p:spPr>
        <p:txBody>
          <a:bodyPr/>
          <a:lstStyle/>
          <a:p>
            <a:pPr algn="ctr"/>
            <a:r>
              <a:rPr lang="nl-NL" dirty="0"/>
              <a:t>In </a:t>
            </a:r>
            <a:r>
              <a:rPr lang="nl-NL" dirty="0" err="1"/>
              <a:t>this</a:t>
            </a:r>
            <a:r>
              <a:rPr lang="nl-NL" dirty="0"/>
              <a:t> workshop we want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explore</a:t>
            </a:r>
            <a:r>
              <a:rPr lang="nl-NL" dirty="0"/>
              <a:t> </a:t>
            </a:r>
            <a:r>
              <a:rPr lang="nl-NL" dirty="0" err="1"/>
              <a:t>whether</a:t>
            </a:r>
            <a:r>
              <a:rPr lang="nl-NL" dirty="0"/>
              <a:t> </a:t>
            </a:r>
            <a:r>
              <a:rPr lang="nl-NL" dirty="0" err="1"/>
              <a:t>reasoning</a:t>
            </a:r>
            <a:r>
              <a:rPr lang="nl-NL" dirty="0"/>
              <a:t> </a:t>
            </a:r>
            <a:r>
              <a:rPr lang="nl-NL" dirty="0" err="1"/>
              <a:t>from</a:t>
            </a:r>
            <a:r>
              <a:rPr lang="nl-NL" dirty="0"/>
              <a:t> </a:t>
            </a:r>
            <a:r>
              <a:rPr lang="nl-NL" dirty="0" err="1"/>
              <a:t>behind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veil of </a:t>
            </a:r>
            <a:r>
              <a:rPr lang="nl-NL" dirty="0" err="1"/>
              <a:t>ignorance</a:t>
            </a:r>
            <a:r>
              <a:rPr lang="nl-NL" dirty="0"/>
              <a:t> </a:t>
            </a:r>
            <a:r>
              <a:rPr lang="nl-NL" dirty="0" err="1"/>
              <a:t>can</a:t>
            </a:r>
            <a:r>
              <a:rPr lang="nl-NL" dirty="0"/>
              <a:t> help </a:t>
            </a:r>
            <a:r>
              <a:rPr lang="nl-NL" dirty="0" err="1"/>
              <a:t>us</a:t>
            </a:r>
            <a:r>
              <a:rPr lang="nl-NL" dirty="0"/>
              <a:t> </a:t>
            </a:r>
            <a:r>
              <a:rPr lang="nl-NL" dirty="0" err="1"/>
              <a:t>think</a:t>
            </a:r>
            <a:r>
              <a:rPr lang="nl-NL" dirty="0"/>
              <a:t> up a </a:t>
            </a:r>
            <a:r>
              <a:rPr lang="nl-NL" dirty="0" err="1"/>
              <a:t>fairer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more </a:t>
            </a:r>
            <a:r>
              <a:rPr lang="nl-NL" dirty="0" err="1"/>
              <a:t>inclusive</a:t>
            </a:r>
            <a:r>
              <a:rPr lang="nl-NL" dirty="0"/>
              <a:t> </a:t>
            </a:r>
            <a:r>
              <a:rPr lang="nl-NL" dirty="0" err="1"/>
              <a:t>scientific</a:t>
            </a:r>
            <a:r>
              <a:rPr lang="nl-NL" dirty="0"/>
              <a:t> system.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AC0C9F8D-61BA-4590-B6B0-5E06B45730F9}"/>
              </a:ext>
            </a:extLst>
          </p:cNvPr>
          <p:cNvSpPr/>
          <p:nvPr/>
        </p:nvSpPr>
        <p:spPr>
          <a:xfrm>
            <a:off x="7073798" y="4725619"/>
            <a:ext cx="1448410" cy="3072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1000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>
            <a:extLst>
              <a:ext uri="{FF2B5EF4-FFF2-40B4-BE49-F238E27FC236}">
                <a16:creationId xmlns:a16="http://schemas.microsoft.com/office/drawing/2014/main" id="{CC7F9BF6-A6D2-471A-8E5A-F084F76764B0}"/>
              </a:ext>
            </a:extLst>
          </p:cNvPr>
          <p:cNvSpPr/>
          <p:nvPr/>
        </p:nvSpPr>
        <p:spPr>
          <a:xfrm>
            <a:off x="7073798" y="4725619"/>
            <a:ext cx="1448410" cy="3072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55B14127-48A4-4B18-9DA0-03D9E594D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3013" y="1367539"/>
            <a:ext cx="3111426" cy="311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id="{3A7E77EF-5D96-4612-B552-2862FE6C9B60}"/>
              </a:ext>
            </a:extLst>
          </p:cNvPr>
          <p:cNvSpPr txBox="1"/>
          <p:nvPr/>
        </p:nvSpPr>
        <p:spPr>
          <a:xfrm>
            <a:off x="518061" y="564832"/>
            <a:ext cx="5336498" cy="631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  <a:spcBef>
                <a:spcPct val="0"/>
              </a:spcBef>
            </a:pPr>
            <a:r>
              <a:rPr lang="nl-NL" sz="40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Who</a:t>
            </a:r>
            <a:r>
              <a:rPr lang="nl-NL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are we?</a:t>
            </a:r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19BAAF09-02E7-4C48-9402-1C6BCB76F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61" y="1387418"/>
            <a:ext cx="3036882" cy="303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9080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A51B87-598F-49A2-9659-DA0FAAFA9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2271675"/>
            <a:ext cx="8100000" cy="533400"/>
          </a:xfrm>
        </p:spPr>
        <p:txBody>
          <a:bodyPr/>
          <a:lstStyle/>
          <a:p>
            <a:pPr algn="ctr"/>
            <a:r>
              <a:rPr lang="nl-NL" dirty="0" err="1"/>
              <a:t>Isn’t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current</a:t>
            </a:r>
            <a:r>
              <a:rPr lang="nl-NL" dirty="0"/>
              <a:t> </a:t>
            </a:r>
            <a:r>
              <a:rPr lang="nl-NL" dirty="0" err="1"/>
              <a:t>scientific</a:t>
            </a:r>
            <a:r>
              <a:rPr lang="nl-NL" dirty="0"/>
              <a:t> system </a:t>
            </a:r>
            <a:r>
              <a:rPr lang="nl-NL" dirty="0" err="1"/>
              <a:t>already</a:t>
            </a:r>
            <a:r>
              <a:rPr lang="nl-NL" dirty="0"/>
              <a:t> fair?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1193A97F-ABDD-4224-9D9C-F1E72C9289EC}"/>
              </a:ext>
            </a:extLst>
          </p:cNvPr>
          <p:cNvSpPr/>
          <p:nvPr/>
        </p:nvSpPr>
        <p:spPr>
          <a:xfrm>
            <a:off x="7073798" y="4725619"/>
            <a:ext cx="1448410" cy="3072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62041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It </a:t>
            </a:r>
            <a:r>
              <a:rPr lang="nl-NL" dirty="0" err="1"/>
              <a:t>should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quality</a:t>
            </a:r>
            <a:r>
              <a:rPr lang="nl-NL" dirty="0"/>
              <a:t> </a:t>
            </a:r>
            <a:r>
              <a:rPr lang="nl-NL" dirty="0" err="1"/>
              <a:t>that</a:t>
            </a:r>
            <a:r>
              <a:rPr lang="nl-NL" dirty="0"/>
              <a:t> </a:t>
            </a:r>
            <a:r>
              <a:rPr lang="nl-NL" dirty="0" err="1"/>
              <a:t>counts</a:t>
            </a:r>
            <a:endParaRPr lang="nl-NL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150" y="1289050"/>
            <a:ext cx="3854450" cy="3854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" y="1487475"/>
            <a:ext cx="232410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8326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ED529D-4E44-40DF-B809-8AE170553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999" y="964314"/>
            <a:ext cx="8168579" cy="533400"/>
          </a:xfrm>
        </p:spPr>
        <p:txBody>
          <a:bodyPr/>
          <a:lstStyle/>
          <a:p>
            <a:r>
              <a:rPr lang="nl-NL" sz="3600" dirty="0" err="1"/>
              <a:t>Current</a:t>
            </a:r>
            <a:r>
              <a:rPr lang="nl-NL" sz="3600" dirty="0"/>
              <a:t> </a:t>
            </a:r>
            <a:r>
              <a:rPr lang="nl-NL" sz="3600" dirty="0" err="1"/>
              <a:t>appraisal</a:t>
            </a:r>
            <a:r>
              <a:rPr lang="nl-NL" sz="3600" dirty="0"/>
              <a:t> of </a:t>
            </a:r>
            <a:r>
              <a:rPr lang="nl-NL" sz="3600" dirty="0" err="1"/>
              <a:t>scientists</a:t>
            </a:r>
            <a:r>
              <a:rPr lang="nl-NL" sz="3600" dirty="0"/>
              <a:t> is </a:t>
            </a:r>
            <a:r>
              <a:rPr lang="nl-NL" sz="3600" dirty="0" err="1"/>
              <a:t>flawed</a:t>
            </a:r>
            <a:r>
              <a:rPr lang="nl-NL" sz="3600" dirty="0"/>
              <a:t> </a:t>
            </a:r>
            <a:r>
              <a:rPr lang="nl-NL" sz="3600" dirty="0" err="1"/>
              <a:t>due</a:t>
            </a:r>
            <a:r>
              <a:rPr lang="nl-NL" sz="3600" dirty="0"/>
              <a:t> </a:t>
            </a:r>
            <a:r>
              <a:rPr lang="nl-NL" sz="3600" dirty="0" err="1"/>
              <a:t>to</a:t>
            </a:r>
            <a:r>
              <a:rPr lang="nl-NL" sz="3600" dirty="0"/>
              <a:t>, </a:t>
            </a:r>
            <a:r>
              <a:rPr lang="nl-NL" sz="3600" dirty="0" err="1"/>
              <a:t>among</a:t>
            </a:r>
            <a:r>
              <a:rPr lang="nl-NL" sz="3600" dirty="0"/>
              <a:t> </a:t>
            </a:r>
            <a:r>
              <a:rPr lang="nl-NL" sz="3600" dirty="0" err="1"/>
              <a:t>other</a:t>
            </a:r>
            <a:r>
              <a:rPr lang="nl-NL" sz="3600" dirty="0"/>
              <a:t> </a:t>
            </a:r>
            <a:r>
              <a:rPr lang="nl-NL" sz="3600" dirty="0" err="1"/>
              <a:t>things</a:t>
            </a:r>
            <a:r>
              <a:rPr lang="nl-NL" sz="3600" dirty="0"/>
              <a:t>: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0A0F28A-0A25-4B7A-B7AC-092DA33D3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2000" y="1934598"/>
            <a:ext cx="8100000" cy="2501375"/>
          </a:xfrm>
        </p:spPr>
        <p:txBody>
          <a:bodyPr/>
          <a:lstStyle/>
          <a:p>
            <a:endParaRPr lang="nl-NL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 dirty="0"/>
              <a:t>Bias in </a:t>
            </a:r>
            <a:r>
              <a:rPr lang="nl-NL" sz="3600" dirty="0" err="1"/>
              <a:t>metrics</a:t>
            </a:r>
            <a:endParaRPr lang="nl-NL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 dirty="0" err="1"/>
              <a:t>Stereotyping</a:t>
            </a:r>
            <a:r>
              <a:rPr lang="nl-NL" sz="3600" dirty="0"/>
              <a:t> 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1756A7C2-A4B7-4D26-BAB3-706E76CF8E2C}"/>
              </a:ext>
            </a:extLst>
          </p:cNvPr>
          <p:cNvSpPr/>
          <p:nvPr/>
        </p:nvSpPr>
        <p:spPr>
          <a:xfrm>
            <a:off x="7073798" y="4725619"/>
            <a:ext cx="1448410" cy="3072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08468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Bias in </a:t>
            </a:r>
            <a:r>
              <a:rPr lang="nl-NL" dirty="0" err="1"/>
              <a:t>metrics</a:t>
            </a: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E099C8B-BFF7-4092-9DB7-F0462B6A3A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825" t="16570" r="34029" b="52026"/>
          <a:stretch/>
        </p:blipFill>
        <p:spPr>
          <a:xfrm>
            <a:off x="895658" y="1573925"/>
            <a:ext cx="5378347" cy="3151694"/>
          </a:xfrm>
          <a:prstGeom prst="rect">
            <a:avLst/>
          </a:prstGeom>
        </p:spPr>
      </p:pic>
      <p:sp>
        <p:nvSpPr>
          <p:cNvPr id="8" name="Rechthoek 3">
            <a:extLst>
              <a:ext uri="{FF2B5EF4-FFF2-40B4-BE49-F238E27FC236}">
                <a16:creationId xmlns:a16="http://schemas.microsoft.com/office/drawing/2014/main" id="{143AF5C3-1C7D-466D-8CA0-BE4189D4FA8D}"/>
              </a:ext>
            </a:extLst>
          </p:cNvPr>
          <p:cNvSpPr/>
          <p:nvPr/>
        </p:nvSpPr>
        <p:spPr>
          <a:xfrm>
            <a:off x="7073798" y="4725619"/>
            <a:ext cx="1448410" cy="3072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xtBox 8"/>
          <p:cNvSpPr txBox="1"/>
          <p:nvPr/>
        </p:nvSpPr>
        <p:spPr>
          <a:xfrm>
            <a:off x="6740158" y="4694572"/>
            <a:ext cx="247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King, et al. 2017</a:t>
            </a:r>
          </a:p>
        </p:txBody>
      </p:sp>
    </p:spTree>
    <p:extLst>
      <p:ext uri="{BB962C8B-B14F-4D97-AF65-F5344CB8AC3E}">
        <p14:creationId xmlns:p14="http://schemas.microsoft.com/office/powerpoint/2010/main" val="2820048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Grants</a:t>
            </a:r>
          </a:p>
        </p:txBody>
      </p:sp>
      <p:sp>
        <p:nvSpPr>
          <p:cNvPr id="4" name="AutoShape 2" descr="https://iiif.elifesciences.org/lax:83071%2Felife-83071-fig1-v2.tif/full/1500,/0/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28" name="Picture 4" descr="https://iiif.elifesciences.org/lax:83071%2Felife-83071-fig1-v2.tif/full/1500,/0/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" t="27686"/>
          <a:stretch/>
        </p:blipFill>
        <p:spPr bwMode="auto">
          <a:xfrm>
            <a:off x="2454442" y="861967"/>
            <a:ext cx="6420051" cy="414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7975" y="4129238"/>
            <a:ext cx="2040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Chen et al, 2022</a:t>
            </a:r>
          </a:p>
        </p:txBody>
      </p:sp>
    </p:spTree>
    <p:extLst>
      <p:ext uri="{BB962C8B-B14F-4D97-AF65-F5344CB8AC3E}">
        <p14:creationId xmlns:p14="http://schemas.microsoft.com/office/powerpoint/2010/main" val="33807205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Invitations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conferences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1756A7C2-A4B7-4D26-BAB3-706E76CF8E2C}"/>
              </a:ext>
            </a:extLst>
          </p:cNvPr>
          <p:cNvSpPr/>
          <p:nvPr/>
        </p:nvSpPr>
        <p:spPr>
          <a:xfrm>
            <a:off x="7073798" y="4725619"/>
            <a:ext cx="1448410" cy="3072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345DE5A-A7B2-47B6-B128-F7770B47B1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10" t="14110" r="22087" b="22071"/>
          <a:stretch/>
        </p:blipFill>
        <p:spPr>
          <a:xfrm>
            <a:off x="945048" y="1600555"/>
            <a:ext cx="4344836" cy="28408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840184" y="4725619"/>
            <a:ext cx="3134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/>
              <a:t>Casadevall</a:t>
            </a:r>
            <a:r>
              <a:rPr lang="en-GB" dirty="0"/>
              <a:t> &amp;</a:t>
            </a:r>
            <a:r>
              <a:rPr lang="en-GB" dirty="0" err="1"/>
              <a:t>Handelsman</a:t>
            </a:r>
            <a:r>
              <a:rPr lang="en-GB" dirty="0"/>
              <a:t>, 2014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554981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Student </a:t>
            </a:r>
            <a:r>
              <a:rPr lang="nl-NL" dirty="0" err="1"/>
              <a:t>evaluations</a:t>
            </a:r>
            <a:r>
              <a:rPr lang="nl-NL" dirty="0"/>
              <a:t> teaching</a:t>
            </a:r>
          </a:p>
        </p:txBody>
      </p:sp>
      <p:pic>
        <p:nvPicPr>
          <p:cNvPr id="4" name="Afbeelding 6">
            <a:extLst>
              <a:ext uri="{FF2B5EF4-FFF2-40B4-BE49-F238E27FC236}">
                <a16:creationId xmlns:a16="http://schemas.microsoft.com/office/drawing/2014/main" id="{64B6A1BB-846B-41BA-933B-89FB724844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716" t="27444" r="25655" b="32557"/>
          <a:stretch/>
        </p:blipFill>
        <p:spPr>
          <a:xfrm>
            <a:off x="1004614" y="1521943"/>
            <a:ext cx="5441103" cy="2743200"/>
          </a:xfrm>
          <a:prstGeom prst="rect">
            <a:avLst/>
          </a:prstGeom>
        </p:spPr>
      </p:pic>
      <p:sp>
        <p:nvSpPr>
          <p:cNvPr id="5" name="Rechthoek 3">
            <a:extLst>
              <a:ext uri="{FF2B5EF4-FFF2-40B4-BE49-F238E27FC236}">
                <a16:creationId xmlns:a16="http://schemas.microsoft.com/office/drawing/2014/main" id="{1756A7C2-A4B7-4D26-BAB3-706E76CF8E2C}"/>
              </a:ext>
            </a:extLst>
          </p:cNvPr>
          <p:cNvSpPr/>
          <p:nvPr/>
        </p:nvSpPr>
        <p:spPr>
          <a:xfrm>
            <a:off x="7073798" y="4725619"/>
            <a:ext cx="1448410" cy="3072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7">
            <a:extLst>
              <a:ext uri="{FF2B5EF4-FFF2-40B4-BE49-F238E27FC236}">
                <a16:creationId xmlns:a16="http://schemas.microsoft.com/office/drawing/2014/main" id="{AFD88F56-0877-497C-896F-D5800463CE71}"/>
              </a:ext>
            </a:extLst>
          </p:cNvPr>
          <p:cNvSpPr txBox="1"/>
          <p:nvPr/>
        </p:nvSpPr>
        <p:spPr>
          <a:xfrm>
            <a:off x="6771691" y="4725619"/>
            <a:ext cx="20526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MacNell</a:t>
            </a:r>
            <a:r>
              <a:rPr lang="en-GB" sz="1400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 et al., 2014</a:t>
            </a:r>
          </a:p>
        </p:txBody>
      </p:sp>
    </p:spTree>
    <p:extLst>
      <p:ext uri="{BB962C8B-B14F-4D97-AF65-F5344CB8AC3E}">
        <p14:creationId xmlns:p14="http://schemas.microsoft.com/office/powerpoint/2010/main" val="18123503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72D024-77BA-4BFA-A354-C3FA6C754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Stereotyping</a:t>
            </a:r>
            <a:endParaRPr lang="nl-NL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143AF5C3-1C7D-466D-8CA0-BE4189D4FA8D}"/>
              </a:ext>
            </a:extLst>
          </p:cNvPr>
          <p:cNvSpPr/>
          <p:nvPr/>
        </p:nvSpPr>
        <p:spPr>
          <a:xfrm>
            <a:off x="7073798" y="4725619"/>
            <a:ext cx="1448410" cy="3072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74766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69398" cy="458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6639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3" descr="A picture containing person, person, wearing, holding&#10;&#10;Description automatically generated">
            <a:extLst>
              <a:ext uri="{FF2B5EF4-FFF2-40B4-BE49-F238E27FC236}">
                <a16:creationId xmlns:a16="http://schemas.microsoft.com/office/drawing/2014/main" id="{9E835036-37D7-4565-A509-2D48B367AD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884" r="1" b="1"/>
          <a:stretch/>
        </p:blipFill>
        <p:spPr>
          <a:xfrm>
            <a:off x="-1689100" y="0"/>
            <a:ext cx="13975616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3018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>
            <a:extLst>
              <a:ext uri="{FF2B5EF4-FFF2-40B4-BE49-F238E27FC236}">
                <a16:creationId xmlns:a16="http://schemas.microsoft.com/office/drawing/2014/main" id="{CC7F9BF6-A6D2-471A-8E5A-F084F76764B0}"/>
              </a:ext>
            </a:extLst>
          </p:cNvPr>
          <p:cNvSpPr/>
          <p:nvPr/>
        </p:nvSpPr>
        <p:spPr>
          <a:xfrm>
            <a:off x="7073798" y="4725619"/>
            <a:ext cx="1448410" cy="3072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3A7E77EF-5D96-4612-B552-2862FE6C9B60}"/>
              </a:ext>
            </a:extLst>
          </p:cNvPr>
          <p:cNvSpPr txBox="1"/>
          <p:nvPr/>
        </p:nvSpPr>
        <p:spPr>
          <a:xfrm>
            <a:off x="518061" y="667242"/>
            <a:ext cx="5336498" cy="631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  <a:spcBef>
                <a:spcPct val="0"/>
              </a:spcBef>
            </a:pPr>
            <a:r>
              <a:rPr lang="nl-NL" sz="40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Who</a:t>
            </a:r>
            <a:r>
              <a:rPr lang="nl-NL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are </a:t>
            </a:r>
            <a:r>
              <a:rPr lang="nl-NL" sz="40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you</a:t>
            </a:r>
            <a:r>
              <a:rPr lang="nl-NL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D134D3C5-B6CA-4386-A472-AF0FC12C67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5092" y="1298953"/>
            <a:ext cx="4634064" cy="318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8611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Type of </a:t>
            </a:r>
            <a:r>
              <a:rPr lang="nl-NL" dirty="0" err="1"/>
              <a:t>evaluations</a:t>
            </a:r>
            <a:endParaRPr lang="nl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E35F30-530C-4A99-ABC2-7DC1EEBCCC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157" t="46021" r="26601" b="17303"/>
          <a:stretch/>
        </p:blipFill>
        <p:spPr>
          <a:xfrm>
            <a:off x="522000" y="1298227"/>
            <a:ext cx="8267699" cy="38552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E0E60B-82C2-4604-8BF1-B33132E89432}"/>
              </a:ext>
            </a:extLst>
          </p:cNvPr>
          <p:cNvSpPr txBox="1"/>
          <p:nvPr/>
        </p:nvSpPr>
        <p:spPr>
          <a:xfrm>
            <a:off x="354301" y="4644893"/>
            <a:ext cx="21694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(</a:t>
            </a:r>
            <a:r>
              <a:rPr lang="en-GB" dirty="0" err="1"/>
              <a:t>Doldor</a:t>
            </a:r>
            <a:r>
              <a:rPr lang="en-GB" dirty="0"/>
              <a:t> et al, 2019)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C354A9A9-3959-06FE-2D98-30115EAB4BEE}"/>
              </a:ext>
            </a:extLst>
          </p:cNvPr>
          <p:cNvSpPr txBox="1"/>
          <p:nvPr/>
        </p:nvSpPr>
        <p:spPr>
          <a:xfrm>
            <a:off x="775252" y="1794013"/>
            <a:ext cx="2320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</a:rPr>
              <a:t>Given</a:t>
            </a:r>
            <a:r>
              <a:rPr lang="nl-NL" dirty="0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nl-NL" dirty="0" err="1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</a:rPr>
              <a:t>to</a:t>
            </a:r>
            <a:r>
              <a:rPr lang="nl-NL" dirty="0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nl-NL" dirty="0" err="1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</a:rPr>
              <a:t>women</a:t>
            </a:r>
            <a:endParaRPr lang="nl-NL" dirty="0">
              <a:solidFill>
                <a:schemeClr val="accent1">
                  <a:lumMod val="75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21D8C7B8-51DF-2806-2BDC-0827EDC1277C}"/>
              </a:ext>
            </a:extLst>
          </p:cNvPr>
          <p:cNvSpPr txBox="1"/>
          <p:nvPr/>
        </p:nvSpPr>
        <p:spPr>
          <a:xfrm>
            <a:off x="6066182" y="706746"/>
            <a:ext cx="2320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</a:rPr>
              <a:t>Given</a:t>
            </a:r>
            <a:r>
              <a:rPr lang="nl-NL" dirty="0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nl-NL" dirty="0" err="1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</a:rPr>
              <a:t>to</a:t>
            </a:r>
            <a:r>
              <a:rPr lang="nl-NL" dirty="0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</a:rPr>
              <a:t> men</a:t>
            </a:r>
          </a:p>
        </p:txBody>
      </p:sp>
    </p:spTree>
    <p:extLst>
      <p:ext uri="{BB962C8B-B14F-4D97-AF65-F5344CB8AC3E}">
        <p14:creationId xmlns:p14="http://schemas.microsoft.com/office/powerpoint/2010/main" val="41676808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243E49-4C66-4055-AA8A-B0A79CD8B5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12410" r="-2856"/>
          <a:stretch/>
        </p:blipFill>
        <p:spPr>
          <a:xfrm>
            <a:off x="1199503" y="622300"/>
            <a:ext cx="5271825" cy="4161147"/>
          </a:xfrm>
          <a:prstGeom prst="rect">
            <a:avLst/>
          </a:prstGeom>
        </p:spPr>
      </p:pic>
      <p:sp>
        <p:nvSpPr>
          <p:cNvPr id="5" name="Rechthoek 3">
            <a:extLst>
              <a:ext uri="{FF2B5EF4-FFF2-40B4-BE49-F238E27FC236}">
                <a16:creationId xmlns:a16="http://schemas.microsoft.com/office/drawing/2014/main" id="{143AF5C3-1C7D-466D-8CA0-BE4189D4FA8D}"/>
              </a:ext>
            </a:extLst>
          </p:cNvPr>
          <p:cNvSpPr/>
          <p:nvPr/>
        </p:nvSpPr>
        <p:spPr>
          <a:xfrm>
            <a:off x="7073798" y="4725619"/>
            <a:ext cx="1448410" cy="3072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tangle 5"/>
          <p:cNvSpPr/>
          <p:nvPr/>
        </p:nvSpPr>
        <p:spPr>
          <a:xfrm>
            <a:off x="6613737" y="4356287"/>
            <a:ext cx="1908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Begeny</a:t>
            </a:r>
            <a:r>
              <a:rPr lang="en-US" dirty="0"/>
              <a:t> et al, 2020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715186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Prove </a:t>
            </a:r>
            <a:r>
              <a:rPr lang="nl-NL" dirty="0" err="1"/>
              <a:t>it</a:t>
            </a:r>
            <a:r>
              <a:rPr lang="nl-NL" dirty="0"/>
              <a:t> </a:t>
            </a:r>
            <a:r>
              <a:rPr lang="nl-NL" dirty="0" err="1"/>
              <a:t>again</a:t>
            </a:r>
            <a:r>
              <a:rPr lang="nl-NL" dirty="0"/>
              <a:t>!!!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FE3DDB-0882-4F7A-BCCA-10CFCB7F00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408" t="25362" r="30707" b="24310"/>
          <a:stretch/>
        </p:blipFill>
        <p:spPr>
          <a:xfrm>
            <a:off x="1138237" y="1493496"/>
            <a:ext cx="5180013" cy="2913757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705600" y="4407253"/>
            <a:ext cx="2438400" cy="736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xtBox 5"/>
          <p:cNvSpPr txBox="1"/>
          <p:nvPr/>
        </p:nvSpPr>
        <p:spPr>
          <a:xfrm>
            <a:off x="6477000" y="4590710"/>
            <a:ext cx="254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Biasinterruptors.org</a:t>
            </a:r>
          </a:p>
        </p:txBody>
      </p:sp>
    </p:spTree>
    <p:extLst>
      <p:ext uri="{BB962C8B-B14F-4D97-AF65-F5344CB8AC3E}">
        <p14:creationId xmlns:p14="http://schemas.microsoft.com/office/powerpoint/2010/main" val="1419786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The </a:t>
            </a:r>
            <a:r>
              <a:rPr lang="nl-NL" dirty="0" err="1"/>
              <a:t>tightrope</a:t>
            </a:r>
            <a:endParaRPr lang="nl-NL" dirty="0"/>
          </a:p>
        </p:txBody>
      </p:sp>
      <p:sp>
        <p:nvSpPr>
          <p:cNvPr id="4" name="Rectangle 3"/>
          <p:cNvSpPr/>
          <p:nvPr/>
        </p:nvSpPr>
        <p:spPr>
          <a:xfrm>
            <a:off x="6705600" y="4407253"/>
            <a:ext cx="2438400" cy="736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201D7D-6F00-4192-8296-E03B52DF5C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91" t="38056" r="44608" b="20277"/>
          <a:stretch/>
        </p:blipFill>
        <p:spPr>
          <a:xfrm>
            <a:off x="1872455" y="1427237"/>
            <a:ext cx="5399089" cy="316347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502400" y="4666910"/>
            <a:ext cx="254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Biasinterruptors.org</a:t>
            </a:r>
          </a:p>
        </p:txBody>
      </p:sp>
    </p:spTree>
    <p:extLst>
      <p:ext uri="{BB962C8B-B14F-4D97-AF65-F5344CB8AC3E}">
        <p14:creationId xmlns:p14="http://schemas.microsoft.com/office/powerpoint/2010/main" val="13573155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The </a:t>
            </a:r>
            <a:r>
              <a:rPr lang="nl-NL" dirty="0" err="1"/>
              <a:t>parental</a:t>
            </a:r>
            <a:r>
              <a:rPr lang="nl-NL" dirty="0"/>
              <a:t> </a:t>
            </a:r>
            <a:r>
              <a:rPr lang="nl-NL" dirty="0" err="1"/>
              <a:t>wall</a:t>
            </a:r>
            <a:endParaRPr lang="nl-NL" dirty="0"/>
          </a:p>
        </p:txBody>
      </p:sp>
      <p:pic>
        <p:nvPicPr>
          <p:cNvPr id="4" name="Content Placeholder 8" descr="A bicycle parked in front of a brick building&#10;&#10;Description automatically generated">
            <a:extLst>
              <a:ext uri="{FF2B5EF4-FFF2-40B4-BE49-F238E27FC236}">
                <a16:creationId xmlns:a16="http://schemas.microsoft.com/office/drawing/2014/main" id="{8FDA8D18-54E8-4966-AE38-8CD2BD34B5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819" r="5374" b="18074"/>
          <a:stretch/>
        </p:blipFill>
        <p:spPr>
          <a:xfrm>
            <a:off x="537641" y="1435100"/>
            <a:ext cx="4034359" cy="352065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705600" y="4407253"/>
            <a:ext cx="2438400" cy="736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xtBox 5"/>
          <p:cNvSpPr txBox="1"/>
          <p:nvPr/>
        </p:nvSpPr>
        <p:spPr>
          <a:xfrm>
            <a:off x="6493933" y="4741685"/>
            <a:ext cx="2556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Biasinterruptors.org</a:t>
            </a:r>
          </a:p>
        </p:txBody>
      </p:sp>
    </p:spTree>
    <p:extLst>
      <p:ext uri="{BB962C8B-B14F-4D97-AF65-F5344CB8AC3E}">
        <p14:creationId xmlns:p14="http://schemas.microsoft.com/office/powerpoint/2010/main" val="25422511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Tug</a:t>
            </a:r>
            <a:r>
              <a:rPr lang="nl-NL" dirty="0"/>
              <a:t> of war</a:t>
            </a:r>
          </a:p>
        </p:txBody>
      </p:sp>
      <p:pic>
        <p:nvPicPr>
          <p:cNvPr id="4" name="Picture 3" descr="A picture containing sport, water, ball, person&#10;&#10;Description automatically generated">
            <a:extLst>
              <a:ext uri="{FF2B5EF4-FFF2-40B4-BE49-F238E27FC236}">
                <a16:creationId xmlns:a16="http://schemas.microsoft.com/office/drawing/2014/main" id="{EB13CEEB-17DC-46D9-A027-59B6E050C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463" y="1659456"/>
            <a:ext cx="7337074" cy="256557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25732" y="4792133"/>
            <a:ext cx="2218267" cy="351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xtBox 5"/>
          <p:cNvSpPr txBox="1"/>
          <p:nvPr/>
        </p:nvSpPr>
        <p:spPr>
          <a:xfrm>
            <a:off x="6502400" y="4666910"/>
            <a:ext cx="254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Biasinterruptors.org</a:t>
            </a:r>
          </a:p>
        </p:txBody>
      </p:sp>
    </p:spTree>
    <p:extLst>
      <p:ext uri="{BB962C8B-B14F-4D97-AF65-F5344CB8AC3E}">
        <p14:creationId xmlns:p14="http://schemas.microsoft.com/office/powerpoint/2010/main" val="42031526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467" y="857779"/>
            <a:ext cx="3680354" cy="31351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985000" y="4809067"/>
            <a:ext cx="2159000" cy="3344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68015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8047E563-DD83-4086-9953-6F60DCF0D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2223978"/>
            <a:ext cx="8100000" cy="533400"/>
          </a:xfrm>
        </p:spPr>
        <p:txBody>
          <a:bodyPr/>
          <a:lstStyle/>
          <a:p>
            <a:pPr algn="ctr"/>
            <a:r>
              <a:rPr lang="nl-NL" dirty="0"/>
              <a:t>How do we </a:t>
            </a:r>
            <a:r>
              <a:rPr lang="nl-NL" dirty="0" err="1"/>
              <a:t>reward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recognize</a:t>
            </a:r>
            <a:r>
              <a:rPr lang="nl-NL" dirty="0"/>
              <a:t> </a:t>
            </a:r>
            <a:r>
              <a:rPr lang="nl-NL" dirty="0" err="1"/>
              <a:t>scientists</a:t>
            </a:r>
            <a:r>
              <a:rPr lang="nl-NL" dirty="0"/>
              <a:t>?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4CC801C5-33FB-4427-A3AF-B1EAC2818CA8}"/>
              </a:ext>
            </a:extLst>
          </p:cNvPr>
          <p:cNvSpPr/>
          <p:nvPr/>
        </p:nvSpPr>
        <p:spPr>
          <a:xfrm>
            <a:off x="7073798" y="4725619"/>
            <a:ext cx="1448410" cy="3072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8183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F1997E-1AE2-A80C-4CC3-33AD84007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99E6B72-47A5-BE03-41C5-37B1453279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762C7DD-50CE-40B0-9A7A-0BC5473ED8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550"/>
          <a:stretch/>
        </p:blipFill>
        <p:spPr>
          <a:xfrm>
            <a:off x="522000" y="0"/>
            <a:ext cx="816864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100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1F1440-11AE-5CAE-CB1F-7DD314420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1287136"/>
            <a:ext cx="8100000" cy="533400"/>
          </a:xfrm>
        </p:spPr>
        <p:txBody>
          <a:bodyPr/>
          <a:lstStyle/>
          <a:p>
            <a:r>
              <a:rPr lang="nl-NL" dirty="0"/>
              <a:t>In </a:t>
            </a:r>
            <a:r>
              <a:rPr lang="nl-NL" dirty="0" err="1"/>
              <a:t>the</a:t>
            </a:r>
            <a:r>
              <a:rPr lang="nl-NL" dirty="0"/>
              <a:t> Radboudumc we </a:t>
            </a:r>
            <a:r>
              <a:rPr lang="nl-NL" dirty="0" err="1"/>
              <a:t>used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have a system </a:t>
            </a:r>
            <a:r>
              <a:rPr lang="nl-NL" dirty="0" err="1"/>
              <a:t>that</a:t>
            </a:r>
            <a:r>
              <a:rPr lang="nl-NL" dirty="0"/>
              <a:t> </a:t>
            </a:r>
            <a:r>
              <a:rPr lang="nl-NL" dirty="0" err="1"/>
              <a:t>assessed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quality</a:t>
            </a:r>
            <a:r>
              <a:rPr lang="nl-NL" dirty="0"/>
              <a:t> of </a:t>
            </a:r>
            <a:r>
              <a:rPr lang="nl-NL" dirty="0" err="1"/>
              <a:t>researchers</a:t>
            </a:r>
            <a:r>
              <a:rPr lang="nl-NL" dirty="0"/>
              <a:t> on: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3AE033D-A0C4-66F4-D55C-DDF805F720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2000" y="2529301"/>
            <a:ext cx="8100000" cy="533400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nl-NL" sz="2800" b="0" dirty="0" err="1"/>
              <a:t>Number</a:t>
            </a:r>
            <a:r>
              <a:rPr lang="nl-NL" sz="2800" b="0" dirty="0"/>
              <a:t> of </a:t>
            </a:r>
            <a:r>
              <a:rPr lang="nl-NL" sz="2800" b="0" dirty="0" err="1"/>
              <a:t>publications</a:t>
            </a:r>
            <a:r>
              <a:rPr lang="nl-NL" sz="2800" b="0" dirty="0"/>
              <a:t> in high impact papers</a:t>
            </a:r>
          </a:p>
          <a:p>
            <a:pPr marL="742950" indent="-742950">
              <a:buFont typeface="+mj-lt"/>
              <a:buAutoNum type="arabicPeriod"/>
            </a:pPr>
            <a:r>
              <a:rPr lang="nl-NL" sz="2800" b="0" dirty="0" err="1"/>
              <a:t>Amount</a:t>
            </a:r>
            <a:r>
              <a:rPr lang="nl-NL" sz="2800" b="0" dirty="0"/>
              <a:t> of </a:t>
            </a:r>
            <a:r>
              <a:rPr lang="nl-NL" sz="2800" b="0" dirty="0" err="1"/>
              <a:t>grant</a:t>
            </a:r>
            <a:r>
              <a:rPr lang="nl-NL" sz="2800" b="0" dirty="0"/>
              <a:t> money </a:t>
            </a:r>
            <a:r>
              <a:rPr lang="nl-NL" sz="2800" b="0" dirty="0" err="1"/>
              <a:t>accrued</a:t>
            </a:r>
            <a:endParaRPr lang="nl-NL" sz="2800" b="0" dirty="0"/>
          </a:p>
          <a:p>
            <a:pPr marL="742950" indent="-742950">
              <a:buFont typeface="+mj-lt"/>
              <a:buAutoNum type="arabicPeriod"/>
            </a:pPr>
            <a:r>
              <a:rPr lang="nl-NL" sz="2800" b="0" dirty="0"/>
              <a:t>International </a:t>
            </a:r>
            <a:r>
              <a:rPr lang="nl-NL" sz="2800" b="0" dirty="0" err="1"/>
              <a:t>esteem</a:t>
            </a:r>
            <a:endParaRPr lang="nl-NL" sz="2800" b="0" dirty="0"/>
          </a:p>
          <a:p>
            <a:pPr marL="742950" indent="-742950">
              <a:buFont typeface="+mj-lt"/>
              <a:buAutoNum type="arabicPeriod"/>
            </a:pPr>
            <a:r>
              <a:rPr lang="nl-NL" sz="2800" b="0" dirty="0" err="1"/>
              <a:t>Societal</a:t>
            </a:r>
            <a:r>
              <a:rPr lang="nl-NL" sz="2800" b="0" dirty="0"/>
              <a:t> impact</a:t>
            </a:r>
            <a:endParaRPr lang="nl-NL" sz="2800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D959E062-6E46-4A17-BA49-65FB89C2A811}"/>
              </a:ext>
            </a:extLst>
          </p:cNvPr>
          <p:cNvSpPr/>
          <p:nvPr/>
        </p:nvSpPr>
        <p:spPr>
          <a:xfrm>
            <a:off x="7073798" y="4725619"/>
            <a:ext cx="1448410" cy="3072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894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FA8AE3-FC3A-4FDA-9FFE-C75533969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Disclaimer: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29B16A1-07C9-4FCE-9D89-5733BCC413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ABEA76F-5BFD-452F-9892-3C4892EEBC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8125" y="1226077"/>
            <a:ext cx="4997624" cy="3331749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6664246F-F29B-43A5-B63C-4E2B5610F096}"/>
              </a:ext>
            </a:extLst>
          </p:cNvPr>
          <p:cNvSpPr/>
          <p:nvPr/>
        </p:nvSpPr>
        <p:spPr>
          <a:xfrm>
            <a:off x="7073798" y="4725619"/>
            <a:ext cx="1448410" cy="3072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48659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23AE033D-A0C4-66F4-D55C-DDF805F720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2000" y="748047"/>
            <a:ext cx="8100000" cy="533400"/>
          </a:xfrm>
        </p:spPr>
        <p:txBody>
          <a:bodyPr/>
          <a:lstStyle/>
          <a:p>
            <a:r>
              <a:rPr lang="nl-NL" sz="3200" b="0" dirty="0" err="1"/>
              <a:t>So</a:t>
            </a:r>
            <a:r>
              <a:rPr lang="nl-NL" sz="3200" dirty="0"/>
              <a:t> </a:t>
            </a:r>
            <a:r>
              <a:rPr lang="nl-NL" sz="3200" dirty="0" err="1"/>
              <a:t>now</a:t>
            </a:r>
            <a:r>
              <a:rPr lang="nl-NL" sz="3200" dirty="0"/>
              <a:t> </a:t>
            </a:r>
            <a:r>
              <a:rPr lang="nl-NL" sz="3200" dirty="0" err="1"/>
              <a:t>they</a:t>
            </a:r>
            <a:r>
              <a:rPr lang="nl-NL" sz="3200" dirty="0"/>
              <a:t> are </a:t>
            </a:r>
            <a:r>
              <a:rPr lang="nl-NL" sz="3200" dirty="0" err="1"/>
              <a:t>aiming</a:t>
            </a:r>
            <a:r>
              <a:rPr lang="nl-NL" sz="3200" dirty="0"/>
              <a:t> </a:t>
            </a:r>
            <a:r>
              <a:rPr lang="nl-NL" sz="3200" dirty="0" err="1"/>
              <a:t>to</a:t>
            </a:r>
            <a:r>
              <a:rPr lang="nl-NL" sz="3200" dirty="0"/>
              <a:t> </a:t>
            </a:r>
            <a:r>
              <a:rPr lang="nl-NL" sz="3200" dirty="0" err="1"/>
              <a:t>create</a:t>
            </a:r>
            <a:r>
              <a:rPr lang="nl-NL" sz="3200" dirty="0"/>
              <a:t> a new </a:t>
            </a:r>
            <a:r>
              <a:rPr lang="nl-NL" sz="3200" dirty="0" err="1"/>
              <a:t>scientific</a:t>
            </a:r>
            <a:r>
              <a:rPr lang="nl-NL" sz="3200" dirty="0"/>
              <a:t> system </a:t>
            </a:r>
            <a:r>
              <a:rPr lang="nl-NL" sz="3200" dirty="0" err="1"/>
              <a:t>that</a:t>
            </a:r>
            <a:r>
              <a:rPr lang="nl-NL" sz="3200" dirty="0"/>
              <a:t> is </a:t>
            </a:r>
            <a:r>
              <a:rPr lang="nl-NL" sz="3200" dirty="0" err="1"/>
              <a:t>characterised</a:t>
            </a:r>
            <a:r>
              <a:rPr lang="nl-NL" sz="3200" dirty="0"/>
              <a:t> by </a:t>
            </a:r>
            <a:r>
              <a:rPr lang="nl-NL" sz="3200" dirty="0" err="1"/>
              <a:t>inclusiveness</a:t>
            </a:r>
            <a:r>
              <a:rPr lang="nl-NL" sz="3200" dirty="0"/>
              <a:t>, </a:t>
            </a:r>
            <a:r>
              <a:rPr lang="nl-NL" sz="3200" dirty="0" err="1"/>
              <a:t>diversity</a:t>
            </a:r>
            <a:r>
              <a:rPr lang="nl-NL" sz="3200" dirty="0"/>
              <a:t>, </a:t>
            </a:r>
            <a:r>
              <a:rPr lang="nl-NL" sz="3200" dirty="0" err="1"/>
              <a:t>intergrity</a:t>
            </a:r>
            <a:r>
              <a:rPr lang="nl-NL" sz="3200" dirty="0"/>
              <a:t>, team </a:t>
            </a:r>
            <a:r>
              <a:rPr lang="nl-NL" sz="3200" dirty="0" err="1"/>
              <a:t>science</a:t>
            </a:r>
            <a:r>
              <a:rPr lang="nl-NL" sz="3200" dirty="0"/>
              <a:t>, safe environment, etc.</a:t>
            </a:r>
          </a:p>
          <a:p>
            <a:endParaRPr lang="nl-NL" sz="3200" dirty="0"/>
          </a:p>
          <a:p>
            <a:r>
              <a:rPr lang="nl-NL" sz="3200" dirty="0" err="1"/>
              <a:t>To</a:t>
            </a:r>
            <a:r>
              <a:rPr lang="nl-NL" sz="3200" dirty="0"/>
              <a:t> do </a:t>
            </a:r>
            <a:r>
              <a:rPr lang="nl-NL" sz="3200" dirty="0" err="1"/>
              <a:t>this</a:t>
            </a:r>
            <a:r>
              <a:rPr lang="nl-NL" sz="3200" dirty="0"/>
              <a:t>, </a:t>
            </a:r>
            <a:r>
              <a:rPr lang="nl-NL" sz="3200" dirty="0" err="1"/>
              <a:t>they</a:t>
            </a:r>
            <a:r>
              <a:rPr lang="nl-NL" sz="3200" dirty="0"/>
              <a:t> </a:t>
            </a:r>
            <a:r>
              <a:rPr lang="nl-NL" sz="3200" dirty="0" err="1"/>
              <a:t>promoted</a:t>
            </a:r>
            <a:r>
              <a:rPr lang="nl-NL" sz="3200" dirty="0"/>
              <a:t> </a:t>
            </a:r>
            <a:r>
              <a:rPr lang="nl-NL" sz="3200" dirty="0" err="1"/>
              <a:t>all</a:t>
            </a:r>
            <a:r>
              <a:rPr lang="nl-NL" sz="3200" dirty="0"/>
              <a:t> </a:t>
            </a:r>
            <a:r>
              <a:rPr lang="nl-NL" sz="3200" dirty="0" err="1"/>
              <a:t>the</a:t>
            </a:r>
            <a:r>
              <a:rPr lang="nl-NL" sz="3200" dirty="0"/>
              <a:t> ‘winners’ of </a:t>
            </a:r>
            <a:r>
              <a:rPr lang="nl-NL" sz="3200" dirty="0" err="1"/>
              <a:t>the</a:t>
            </a:r>
            <a:r>
              <a:rPr lang="nl-NL" sz="3200" dirty="0"/>
              <a:t> </a:t>
            </a:r>
            <a:r>
              <a:rPr lang="nl-NL" sz="3200" dirty="0" err="1"/>
              <a:t>previous</a:t>
            </a:r>
            <a:r>
              <a:rPr lang="nl-NL" sz="3200" dirty="0"/>
              <a:t> system </a:t>
            </a:r>
            <a:r>
              <a:rPr lang="nl-NL" sz="3200" dirty="0" err="1"/>
              <a:t>to</a:t>
            </a:r>
            <a:r>
              <a:rPr lang="nl-NL" sz="3200" dirty="0"/>
              <a:t> research </a:t>
            </a:r>
            <a:r>
              <a:rPr lang="nl-NL" sz="3200" dirty="0" err="1"/>
              <a:t>group</a:t>
            </a:r>
            <a:r>
              <a:rPr lang="nl-NL" sz="3200" dirty="0"/>
              <a:t> leaders.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D959E062-6E46-4A17-BA49-65FB89C2A811}"/>
              </a:ext>
            </a:extLst>
          </p:cNvPr>
          <p:cNvSpPr/>
          <p:nvPr/>
        </p:nvSpPr>
        <p:spPr>
          <a:xfrm>
            <a:off x="7073798" y="4725619"/>
            <a:ext cx="1448410" cy="3072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527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0ED8BBF5-6409-33BD-65F7-82190D1B6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931" y="776614"/>
            <a:ext cx="4649189" cy="3461063"/>
          </a:xfrm>
          <a:prstGeom prst="rect">
            <a:avLst/>
          </a:prstGeom>
        </p:spPr>
      </p:pic>
      <p:sp>
        <p:nvSpPr>
          <p:cNvPr id="6" name="Ondertitel 5">
            <a:extLst>
              <a:ext uri="{FF2B5EF4-FFF2-40B4-BE49-F238E27FC236}">
                <a16:creationId xmlns:a16="http://schemas.microsoft.com/office/drawing/2014/main" id="{9782750B-625A-8B8B-705E-5EC8AA5089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0417" y="4085327"/>
            <a:ext cx="8100000" cy="533400"/>
          </a:xfrm>
        </p:spPr>
        <p:txBody>
          <a:bodyPr/>
          <a:lstStyle/>
          <a:p>
            <a:pPr algn="r"/>
            <a:r>
              <a:rPr lang="nl-NL" dirty="0" err="1"/>
              <a:t>Survivorship</a:t>
            </a:r>
            <a:r>
              <a:rPr lang="nl-NL" dirty="0"/>
              <a:t> bias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EDD28211-A8ED-C17A-A9DF-CBC3CE586002}"/>
              </a:ext>
            </a:extLst>
          </p:cNvPr>
          <p:cNvSpPr/>
          <p:nvPr/>
        </p:nvSpPr>
        <p:spPr>
          <a:xfrm>
            <a:off x="7073798" y="4725619"/>
            <a:ext cx="1448410" cy="3072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59896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23AE033D-A0C4-66F4-D55C-DDF805F720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2000" y="2221667"/>
            <a:ext cx="8100000" cy="533400"/>
          </a:xfrm>
        </p:spPr>
        <p:txBody>
          <a:bodyPr/>
          <a:lstStyle/>
          <a:p>
            <a:pPr algn="ctr"/>
            <a:r>
              <a:rPr lang="nl-NL" sz="3600" b="0" dirty="0" err="1"/>
              <a:t>Can</a:t>
            </a:r>
            <a:r>
              <a:rPr lang="nl-NL" sz="3600" b="0" dirty="0"/>
              <a:t> we </a:t>
            </a:r>
            <a:r>
              <a:rPr lang="nl-NL" sz="3600" b="0" dirty="0" err="1"/>
              <a:t>improve</a:t>
            </a:r>
            <a:r>
              <a:rPr lang="nl-NL" sz="3600" b="0" dirty="0"/>
              <a:t> </a:t>
            </a:r>
            <a:r>
              <a:rPr lang="nl-NL" sz="3600" b="0" dirty="0" err="1"/>
              <a:t>upon</a:t>
            </a:r>
            <a:r>
              <a:rPr lang="nl-NL" sz="3600" b="0" dirty="0"/>
              <a:t> </a:t>
            </a:r>
            <a:r>
              <a:rPr lang="nl-NL" sz="3600" b="0" dirty="0" err="1"/>
              <a:t>this</a:t>
            </a:r>
            <a:r>
              <a:rPr lang="nl-NL" sz="3600" b="0" dirty="0"/>
              <a:t> </a:t>
            </a:r>
            <a:r>
              <a:rPr lang="nl-NL" sz="3600" b="0" dirty="0" err="1"/>
              <a:t>strategy</a:t>
            </a:r>
            <a:r>
              <a:rPr lang="nl-NL" sz="3600" b="0" dirty="0"/>
              <a:t>?</a:t>
            </a:r>
            <a:endParaRPr lang="nl-NL" sz="3600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D959E062-6E46-4A17-BA49-65FB89C2A811}"/>
              </a:ext>
            </a:extLst>
          </p:cNvPr>
          <p:cNvSpPr/>
          <p:nvPr/>
        </p:nvSpPr>
        <p:spPr>
          <a:xfrm>
            <a:off x="7073798" y="4725619"/>
            <a:ext cx="1448410" cy="3072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126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8635F7C5-6B12-DFAC-820D-2E0A8382E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543" y="265586"/>
            <a:ext cx="7147427" cy="477057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16D2C175-0C4F-C557-5822-6141F31DB4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337" y="3664315"/>
            <a:ext cx="1316345" cy="131634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F7F12383-002E-D8DF-9490-9A4C7A2CC7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8315"/>
          <a:stretch/>
        </p:blipFill>
        <p:spPr>
          <a:xfrm>
            <a:off x="167275" y="365864"/>
            <a:ext cx="1316345" cy="417082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BC913D46-4B6A-E3AF-55EF-1C09A81685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8315"/>
          <a:stretch/>
        </p:blipFill>
        <p:spPr>
          <a:xfrm>
            <a:off x="7766908" y="280269"/>
            <a:ext cx="1316345" cy="41708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77C94789-F539-A16F-F926-64D3049B1B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8315"/>
          <a:stretch/>
        </p:blipFill>
        <p:spPr>
          <a:xfrm>
            <a:off x="8077970" y="4633757"/>
            <a:ext cx="1005282" cy="41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5365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EFC01B6-E28D-C94E-C2D7-0377B40E9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Ondertitel 6">
            <a:extLst>
              <a:ext uri="{FF2B5EF4-FFF2-40B4-BE49-F238E27FC236}">
                <a16:creationId xmlns:a16="http://schemas.microsoft.com/office/drawing/2014/main" id="{FF18EB36-7CE6-71C4-6DB4-E5568D51F4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209F7A7A-C164-0691-0521-493382CD55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699" b="764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0BDA8B54-1078-420A-E996-7440E3784C79}"/>
              </a:ext>
            </a:extLst>
          </p:cNvPr>
          <p:cNvSpPr txBox="1"/>
          <p:nvPr/>
        </p:nvSpPr>
        <p:spPr>
          <a:xfrm rot="21404614">
            <a:off x="2946401" y="2380814"/>
            <a:ext cx="3949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bg1"/>
                </a:solidFill>
                <a:latin typeface="Gabriola" panose="04040605051002020D02" pitchFamily="82" charset="0"/>
              </a:rPr>
              <a:t>Veil   of   </a:t>
            </a:r>
            <a:r>
              <a:rPr lang="nl-NL" sz="2800" b="1" dirty="0" err="1">
                <a:solidFill>
                  <a:schemeClr val="bg1"/>
                </a:solidFill>
                <a:latin typeface="Gabriola" panose="04040605051002020D02" pitchFamily="82" charset="0"/>
              </a:rPr>
              <a:t>Ignorance</a:t>
            </a:r>
            <a:endParaRPr lang="nl-NL" sz="2800" b="1" dirty="0">
              <a:solidFill>
                <a:schemeClr val="bg1"/>
              </a:solidFill>
              <a:latin typeface="Gabriola" panose="04040605051002020D02" pitchFamily="82" charset="0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5E9C1E28-CE5B-BE88-1755-A6D374005401}"/>
              </a:ext>
            </a:extLst>
          </p:cNvPr>
          <p:cNvSpPr txBox="1"/>
          <p:nvPr/>
        </p:nvSpPr>
        <p:spPr>
          <a:xfrm>
            <a:off x="291758" y="4182518"/>
            <a:ext cx="6139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Thought</a:t>
            </a:r>
            <a:r>
              <a:rPr lang="nl-NL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experiment (</a:t>
            </a:r>
            <a:r>
              <a:rPr lang="nl-NL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under</a:t>
            </a:r>
            <a:r>
              <a:rPr lang="nl-NL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l-NL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veil of </a:t>
            </a:r>
            <a:r>
              <a:rPr lang="nl-NL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ignorance</a:t>
            </a:r>
            <a:r>
              <a:rPr lang="nl-NL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):</a:t>
            </a:r>
          </a:p>
          <a:p>
            <a:r>
              <a:rPr lang="nl-NL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do we </a:t>
            </a:r>
            <a:r>
              <a:rPr lang="nl-NL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reward</a:t>
            </a:r>
            <a:r>
              <a:rPr lang="nl-NL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</a:t>
            </a:r>
            <a:r>
              <a:rPr lang="nl-NL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recognize</a:t>
            </a:r>
            <a:r>
              <a:rPr lang="nl-NL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scientists</a:t>
            </a:r>
            <a:r>
              <a:rPr lang="nl-NL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D84B2788-CA5F-06B2-7568-FC989E812865}"/>
              </a:ext>
            </a:extLst>
          </p:cNvPr>
          <p:cNvSpPr txBox="1"/>
          <p:nvPr/>
        </p:nvSpPr>
        <p:spPr>
          <a:xfrm>
            <a:off x="376948" y="254196"/>
            <a:ext cx="795425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0" i="0" dirty="0" err="1">
                <a:effectLst/>
                <a:latin typeface="Open Sans" panose="020B0606030504020204" pitchFamily="34" charset="0"/>
              </a:rPr>
              <a:t>Imagine</a:t>
            </a:r>
            <a:r>
              <a:rPr lang="nl-NL" b="0" i="0" dirty="0">
                <a:effectLst/>
                <a:latin typeface="Open Sans" panose="020B0606030504020204" pitchFamily="34" charset="0"/>
              </a:rPr>
              <a:t> </a:t>
            </a:r>
            <a:r>
              <a:rPr lang="nl-NL" b="0" i="0" dirty="0" err="1">
                <a:effectLst/>
                <a:latin typeface="Open Sans" panose="020B0606030504020204" pitchFamily="34" charset="0"/>
              </a:rPr>
              <a:t>that</a:t>
            </a:r>
            <a:r>
              <a:rPr lang="nl-NL" b="0" i="0" dirty="0">
                <a:effectLst/>
                <a:latin typeface="Open Sans" panose="020B0606030504020204" pitchFamily="34" charset="0"/>
              </a:rPr>
              <a:t> </a:t>
            </a:r>
            <a:r>
              <a:rPr lang="nl-NL" dirty="0">
                <a:latin typeface="Open Sans" panose="020B0606030504020204" pitchFamily="34" charset="0"/>
              </a:rPr>
              <a:t>are </a:t>
            </a:r>
            <a:r>
              <a:rPr lang="nl-NL" dirty="0" err="1">
                <a:latin typeface="Open Sans" panose="020B0606030504020204" pitchFamily="34" charset="0"/>
              </a:rPr>
              <a:t>allowed</a:t>
            </a:r>
            <a:r>
              <a:rPr lang="nl-NL" dirty="0">
                <a:latin typeface="Open Sans" panose="020B0606030504020204" pitchFamily="34" charset="0"/>
              </a:rPr>
              <a:t> </a:t>
            </a:r>
            <a:r>
              <a:rPr lang="nl-NL" dirty="0" err="1">
                <a:latin typeface="Open Sans" panose="020B0606030504020204" pitchFamily="34" charset="0"/>
              </a:rPr>
              <a:t>to</a:t>
            </a:r>
            <a:r>
              <a:rPr lang="nl-NL" dirty="0">
                <a:latin typeface="Open Sans" panose="020B0606030504020204" pitchFamily="34" charset="0"/>
              </a:rPr>
              <a:t> </a:t>
            </a:r>
            <a:r>
              <a:rPr lang="nl-NL" dirty="0" err="1">
                <a:latin typeface="Open Sans" panose="020B0606030504020204" pitchFamily="34" charset="0"/>
              </a:rPr>
              <a:t>rethink</a:t>
            </a:r>
            <a:r>
              <a:rPr lang="nl-NL" dirty="0">
                <a:latin typeface="Open Sans" panose="020B0606030504020204" pitchFamily="34" charset="0"/>
              </a:rPr>
              <a:t> </a:t>
            </a:r>
            <a:r>
              <a:rPr lang="nl-NL" dirty="0" err="1">
                <a:latin typeface="Open Sans" panose="020B0606030504020204" pitchFamily="34" charset="0"/>
              </a:rPr>
              <a:t>how</a:t>
            </a:r>
            <a:r>
              <a:rPr lang="nl-NL" dirty="0">
                <a:latin typeface="Open Sans" panose="020B0606030504020204" pitchFamily="34" charset="0"/>
              </a:rPr>
              <a:t> we </a:t>
            </a:r>
            <a:r>
              <a:rPr lang="nl-NL" dirty="0" err="1">
                <a:latin typeface="Open Sans" panose="020B0606030504020204" pitchFamily="34" charset="0"/>
              </a:rPr>
              <a:t>recognize</a:t>
            </a:r>
            <a:r>
              <a:rPr lang="nl-NL" dirty="0">
                <a:latin typeface="Open Sans" panose="020B0606030504020204" pitchFamily="34" charset="0"/>
              </a:rPr>
              <a:t> </a:t>
            </a:r>
            <a:r>
              <a:rPr lang="nl-NL" dirty="0" err="1">
                <a:latin typeface="Open Sans" panose="020B0606030504020204" pitchFamily="34" charset="0"/>
              </a:rPr>
              <a:t>the</a:t>
            </a:r>
            <a:r>
              <a:rPr lang="nl-NL" dirty="0">
                <a:latin typeface="Open Sans" panose="020B0606030504020204" pitchFamily="34" charset="0"/>
              </a:rPr>
              <a:t> </a:t>
            </a:r>
            <a:r>
              <a:rPr lang="nl-NL" dirty="0" err="1">
                <a:latin typeface="Open Sans" panose="020B0606030504020204" pitchFamily="34" charset="0"/>
              </a:rPr>
              <a:t>quality</a:t>
            </a:r>
            <a:r>
              <a:rPr lang="nl-NL" dirty="0">
                <a:latin typeface="Open Sans" panose="020B0606030504020204" pitchFamily="34" charset="0"/>
              </a:rPr>
              <a:t> of a </a:t>
            </a:r>
            <a:r>
              <a:rPr lang="nl-NL" dirty="0" err="1">
                <a:latin typeface="Open Sans" panose="020B0606030504020204" pitchFamily="34" charset="0"/>
              </a:rPr>
              <a:t>scientist</a:t>
            </a:r>
            <a:r>
              <a:rPr lang="nl-NL" dirty="0">
                <a:latin typeface="Open Sans" panose="020B0606030504020204" pitchFamily="34" charset="0"/>
              </a:rPr>
              <a:t>. But </a:t>
            </a:r>
            <a:r>
              <a:rPr lang="nl-NL" dirty="0" err="1">
                <a:latin typeface="Open Sans" panose="020B0606030504020204" pitchFamily="34" charset="0"/>
              </a:rPr>
              <a:t>you</a:t>
            </a:r>
            <a:r>
              <a:rPr lang="nl-NL" dirty="0">
                <a:latin typeface="Open Sans" panose="020B0606030504020204" pitchFamily="34" charset="0"/>
              </a:rPr>
              <a:t> do </a:t>
            </a:r>
            <a:r>
              <a:rPr lang="nl-NL" dirty="0" err="1">
                <a:latin typeface="Open Sans" panose="020B0606030504020204" pitchFamily="34" charset="0"/>
              </a:rPr>
              <a:t>not</a:t>
            </a:r>
            <a:r>
              <a:rPr lang="nl-NL" dirty="0">
                <a:latin typeface="Open Sans" panose="020B0606030504020204" pitchFamily="34" charset="0"/>
              </a:rPr>
              <a:t> </a:t>
            </a:r>
            <a:r>
              <a:rPr lang="nl-NL" dirty="0" err="1">
                <a:latin typeface="Open Sans" panose="020B0606030504020204" pitchFamily="34" charset="0"/>
              </a:rPr>
              <a:t>know</a:t>
            </a:r>
            <a:r>
              <a:rPr lang="nl-NL" dirty="0">
                <a:latin typeface="Open Sans" panose="020B0606030504020204" pitchFamily="34" charset="0"/>
              </a:rPr>
              <a:t> </a:t>
            </a:r>
            <a:r>
              <a:rPr lang="nl-NL" dirty="0" err="1">
                <a:latin typeface="Open Sans" panose="020B0606030504020204" pitchFamily="34" charset="0"/>
              </a:rPr>
              <a:t>who</a:t>
            </a:r>
            <a:r>
              <a:rPr lang="nl-NL" dirty="0">
                <a:latin typeface="Open Sans" panose="020B0606030504020204" pitchFamily="34" charset="0"/>
              </a:rPr>
              <a:t> </a:t>
            </a:r>
            <a:r>
              <a:rPr lang="nl-NL" dirty="0" err="1">
                <a:latin typeface="Open Sans" panose="020B0606030504020204" pitchFamily="34" charset="0"/>
              </a:rPr>
              <a:t>you</a:t>
            </a:r>
            <a:r>
              <a:rPr lang="nl-NL" dirty="0">
                <a:latin typeface="Open Sans" panose="020B0606030504020204" pitchFamily="34" charset="0"/>
              </a:rPr>
              <a:t> are </a:t>
            </a:r>
            <a:r>
              <a:rPr lang="nl-NL" dirty="0" err="1">
                <a:latin typeface="Open Sans" panose="020B0606030504020204" pitchFamily="34" charset="0"/>
              </a:rPr>
              <a:t>when</a:t>
            </a:r>
            <a:r>
              <a:rPr lang="nl-NL" dirty="0">
                <a:latin typeface="Open Sans" panose="020B0606030504020204" pitchFamily="34" charset="0"/>
              </a:rPr>
              <a:t> are </a:t>
            </a:r>
            <a:r>
              <a:rPr lang="nl-NL" dirty="0" err="1">
                <a:latin typeface="Open Sans" panose="020B0606030504020204" pitchFamily="34" charset="0"/>
              </a:rPr>
              <a:t>being</a:t>
            </a:r>
            <a:r>
              <a:rPr lang="nl-NL" dirty="0">
                <a:latin typeface="Open Sans" panose="020B0606030504020204" pitchFamily="34" charset="0"/>
              </a:rPr>
              <a:t> </a:t>
            </a:r>
            <a:r>
              <a:rPr lang="nl-NL" dirty="0" err="1">
                <a:latin typeface="Open Sans" panose="020B0606030504020204" pitchFamily="34" charset="0"/>
              </a:rPr>
              <a:t>assessed</a:t>
            </a:r>
            <a:r>
              <a:rPr lang="nl-NL" dirty="0">
                <a:latin typeface="Open Sans" panose="020B0606030504020204" pitchFamily="34" charset="0"/>
              </a:rPr>
              <a:t> (</a:t>
            </a:r>
            <a:r>
              <a:rPr lang="nl-NL" dirty="0" err="1">
                <a:latin typeface="Open Sans" panose="020B0606030504020204" pitchFamily="34" charset="0"/>
              </a:rPr>
              <a:t>female</a:t>
            </a:r>
            <a:r>
              <a:rPr lang="nl-NL" dirty="0">
                <a:latin typeface="Open Sans" panose="020B0606030504020204" pitchFamily="34" charset="0"/>
              </a:rPr>
              <a:t>/non </a:t>
            </a:r>
            <a:r>
              <a:rPr lang="nl-NL" dirty="0" err="1">
                <a:latin typeface="Open Sans" panose="020B0606030504020204" pitchFamily="34" charset="0"/>
              </a:rPr>
              <a:t>binary</a:t>
            </a:r>
            <a:r>
              <a:rPr lang="nl-NL" dirty="0">
                <a:latin typeface="Open Sans" panose="020B0606030504020204" pitchFamily="34" charset="0"/>
              </a:rPr>
              <a:t>/male, </a:t>
            </a:r>
            <a:r>
              <a:rPr lang="nl-NL" dirty="0" err="1">
                <a:latin typeface="Open Sans" panose="020B0606030504020204" pitchFamily="34" charset="0"/>
              </a:rPr>
              <a:t>being</a:t>
            </a:r>
            <a:r>
              <a:rPr lang="nl-NL" dirty="0">
                <a:latin typeface="Open Sans" panose="020B0606030504020204" pitchFamily="34" charset="0"/>
              </a:rPr>
              <a:t> transgender/</a:t>
            </a:r>
            <a:r>
              <a:rPr lang="nl-NL" dirty="0" err="1">
                <a:latin typeface="Open Sans" panose="020B0606030504020204" pitchFamily="34" charset="0"/>
              </a:rPr>
              <a:t>cisgender</a:t>
            </a:r>
            <a:r>
              <a:rPr lang="nl-NL" dirty="0">
                <a:latin typeface="Open Sans" panose="020B0606030504020204" pitchFamily="34" charset="0"/>
              </a:rPr>
              <a:t>, a person without/</a:t>
            </a:r>
            <a:r>
              <a:rPr lang="nl-NL" dirty="0" err="1">
                <a:latin typeface="Open Sans" panose="020B0606030504020204" pitchFamily="34" charset="0"/>
              </a:rPr>
              <a:t>with</a:t>
            </a:r>
            <a:r>
              <a:rPr lang="nl-NL" dirty="0">
                <a:latin typeface="Open Sans" panose="020B0606030504020204" pitchFamily="34" charset="0"/>
              </a:rPr>
              <a:t> a handicap, </a:t>
            </a:r>
            <a:r>
              <a:rPr lang="nl-NL" dirty="0" err="1">
                <a:latin typeface="Open Sans" panose="020B0606030504020204" pitchFamily="34" charset="0"/>
              </a:rPr>
              <a:t>with</a:t>
            </a:r>
            <a:r>
              <a:rPr lang="nl-NL" dirty="0">
                <a:latin typeface="Open Sans" panose="020B0606030504020204" pitchFamily="34" charset="0"/>
              </a:rPr>
              <a:t>/without </a:t>
            </a:r>
            <a:r>
              <a:rPr lang="nl-NL" dirty="0" err="1">
                <a:latin typeface="Open Sans" panose="020B0606030504020204" pitchFamily="34" charset="0"/>
              </a:rPr>
              <a:t>young</a:t>
            </a:r>
            <a:r>
              <a:rPr lang="nl-NL" dirty="0">
                <a:latin typeface="Open Sans" panose="020B0606030504020204" pitchFamily="34" charset="0"/>
              </a:rPr>
              <a:t> </a:t>
            </a:r>
            <a:r>
              <a:rPr lang="nl-NL" dirty="0" err="1">
                <a:latin typeface="Open Sans" panose="020B0606030504020204" pitchFamily="34" charset="0"/>
              </a:rPr>
              <a:t>children</a:t>
            </a:r>
            <a:r>
              <a:rPr lang="nl-NL" dirty="0">
                <a:latin typeface="Open Sans" panose="020B0606030504020204" pitchFamily="34" charset="0"/>
              </a:rPr>
              <a:t>, </a:t>
            </a:r>
            <a:r>
              <a:rPr lang="nl-NL" dirty="0" err="1">
                <a:latin typeface="Open Sans" panose="020B0606030504020204" pitchFamily="34" charset="0"/>
              </a:rPr>
              <a:t>speaking</a:t>
            </a:r>
            <a:r>
              <a:rPr lang="nl-NL" dirty="0">
                <a:latin typeface="Open Sans" panose="020B0606030504020204" pitchFamily="34" charset="0"/>
              </a:rPr>
              <a:t> Dutch/</a:t>
            </a:r>
            <a:r>
              <a:rPr lang="nl-NL" dirty="0" err="1">
                <a:latin typeface="Open Sans" panose="020B0606030504020204" pitchFamily="34" charset="0"/>
              </a:rPr>
              <a:t>not</a:t>
            </a:r>
            <a:r>
              <a:rPr lang="nl-NL" dirty="0">
                <a:latin typeface="Open Sans" panose="020B0606030504020204" pitchFamily="34" charset="0"/>
              </a:rPr>
              <a:t> </a:t>
            </a:r>
            <a:r>
              <a:rPr lang="nl-NL" dirty="0" err="1">
                <a:latin typeface="Open Sans" panose="020B0606030504020204" pitchFamily="34" charset="0"/>
              </a:rPr>
              <a:t>speaking</a:t>
            </a:r>
            <a:r>
              <a:rPr lang="nl-NL" dirty="0">
                <a:latin typeface="Open Sans" panose="020B0606030504020204" pitchFamily="34" charset="0"/>
              </a:rPr>
              <a:t> Dutch, </a:t>
            </a:r>
            <a:r>
              <a:rPr lang="nl-NL" dirty="0" err="1">
                <a:latin typeface="Open Sans" panose="020B0606030504020204" pitchFamily="34" charset="0"/>
              </a:rPr>
              <a:t>being</a:t>
            </a:r>
            <a:r>
              <a:rPr lang="nl-NL" dirty="0">
                <a:latin typeface="Open Sans" panose="020B0606030504020204" pitchFamily="34" charset="0"/>
              </a:rPr>
              <a:t> </a:t>
            </a:r>
            <a:r>
              <a:rPr lang="nl-NL" dirty="0" err="1">
                <a:latin typeface="Open Sans" panose="020B0606030504020204" pitchFamily="34" charset="0"/>
              </a:rPr>
              <a:t>brown</a:t>
            </a:r>
            <a:r>
              <a:rPr lang="nl-NL" dirty="0">
                <a:latin typeface="Open Sans" panose="020B0606030504020204" pitchFamily="34" charset="0"/>
              </a:rPr>
              <a:t>/Black/ </a:t>
            </a:r>
            <a:r>
              <a:rPr lang="nl-NL" dirty="0" err="1">
                <a:latin typeface="Open Sans" panose="020B0606030504020204" pitchFamily="34" charset="0"/>
              </a:rPr>
              <a:t>white</a:t>
            </a:r>
            <a:r>
              <a:rPr lang="nl-NL" dirty="0">
                <a:latin typeface="Open Sans" panose="020B0606030504020204" pitchFamily="34" charset="0"/>
              </a:rPr>
              <a:t> , </a:t>
            </a:r>
            <a:r>
              <a:rPr lang="nl-NL" dirty="0" err="1">
                <a:latin typeface="Open Sans" panose="020B0606030504020204" pitchFamily="34" charset="0"/>
              </a:rPr>
              <a:t>etc</a:t>
            </a:r>
            <a:r>
              <a:rPr lang="nl-NL" dirty="0">
                <a:latin typeface="Open Sans" panose="020B0606030504020204" pitchFamily="34" charset="0"/>
              </a:rPr>
              <a:t>) in </a:t>
            </a:r>
            <a:r>
              <a:rPr lang="nl-NL" dirty="0" err="1">
                <a:latin typeface="Open Sans" panose="020B0606030504020204" pitchFamily="34" charset="0"/>
              </a:rPr>
              <a:t>the</a:t>
            </a:r>
            <a:r>
              <a:rPr lang="nl-NL" dirty="0">
                <a:latin typeface="Open Sans" panose="020B0606030504020204" pitchFamily="34" charset="0"/>
              </a:rPr>
              <a:t> system </a:t>
            </a:r>
            <a:r>
              <a:rPr lang="nl-NL" dirty="0" err="1">
                <a:latin typeface="Open Sans" panose="020B0606030504020204" pitchFamily="34" charset="0"/>
              </a:rPr>
              <a:t>you</a:t>
            </a:r>
            <a:r>
              <a:rPr lang="nl-NL" dirty="0">
                <a:latin typeface="Open Sans" panose="020B0606030504020204" pitchFamily="34" charset="0"/>
              </a:rPr>
              <a:t> </a:t>
            </a:r>
            <a:r>
              <a:rPr lang="nl-NL" dirty="0" err="1">
                <a:latin typeface="Open Sans" panose="020B0606030504020204" pitchFamily="34" charset="0"/>
              </a:rPr>
              <a:t>designed</a:t>
            </a:r>
            <a:r>
              <a:rPr lang="nl-NL" dirty="0">
                <a:latin typeface="Open Sans" panose="020B0606030504020204" pitchFamily="34" charset="0"/>
              </a:rPr>
              <a:t>. </a:t>
            </a:r>
            <a:r>
              <a:rPr lang="nl-NL" b="0" i="0" dirty="0" err="1">
                <a:effectLst/>
                <a:latin typeface="Open Sans" panose="020B0606030504020204" pitchFamily="34" charset="0"/>
              </a:rPr>
              <a:t>What</a:t>
            </a:r>
            <a:r>
              <a:rPr lang="nl-NL" b="0" i="0" dirty="0">
                <a:effectLst/>
                <a:latin typeface="Open Sans" panose="020B0606030504020204" pitchFamily="34" charset="0"/>
              </a:rPr>
              <a:t> </a:t>
            </a:r>
            <a:r>
              <a:rPr lang="nl-NL" b="0" i="0" dirty="0" err="1">
                <a:effectLst/>
                <a:latin typeface="Open Sans" panose="020B0606030504020204" pitchFamily="34" charset="0"/>
              </a:rPr>
              <a:t>elements</a:t>
            </a:r>
            <a:r>
              <a:rPr lang="nl-NL" b="0" i="0" dirty="0">
                <a:effectLst/>
                <a:latin typeface="Open Sans" panose="020B0606030504020204" pitchFamily="34" charset="0"/>
              </a:rPr>
              <a:t> do </a:t>
            </a:r>
            <a:r>
              <a:rPr lang="nl-NL" b="0" i="0" dirty="0" err="1">
                <a:effectLst/>
                <a:latin typeface="Open Sans" panose="020B0606030504020204" pitchFamily="34" charset="0"/>
              </a:rPr>
              <a:t>you</a:t>
            </a:r>
            <a:r>
              <a:rPr lang="nl-NL" b="0" i="0" dirty="0">
                <a:effectLst/>
                <a:latin typeface="Open Sans" panose="020B0606030504020204" pitchFamily="34" charset="0"/>
              </a:rPr>
              <a:t> </a:t>
            </a:r>
            <a:r>
              <a:rPr lang="nl-NL" b="0" i="0" dirty="0" err="1">
                <a:effectLst/>
                <a:latin typeface="Open Sans" panose="020B0606030504020204" pitchFamily="34" charset="0"/>
              </a:rPr>
              <a:t>think</a:t>
            </a:r>
            <a:r>
              <a:rPr lang="nl-NL" b="0" i="0" dirty="0">
                <a:effectLst/>
                <a:latin typeface="Open Sans" panose="020B0606030504020204" pitchFamily="34" charset="0"/>
              </a:rPr>
              <a:t> </a:t>
            </a:r>
            <a:r>
              <a:rPr lang="nl-NL" b="0" i="0" dirty="0" err="1">
                <a:effectLst/>
                <a:latin typeface="Open Sans" panose="020B0606030504020204" pitchFamily="34" charset="0"/>
              </a:rPr>
              <a:t>should</a:t>
            </a:r>
            <a:r>
              <a:rPr lang="nl-NL" b="0" i="0" dirty="0">
                <a:effectLst/>
                <a:latin typeface="Open Sans" panose="020B0606030504020204" pitchFamily="34" charset="0"/>
              </a:rPr>
              <a:t> </a:t>
            </a:r>
            <a:r>
              <a:rPr lang="nl-NL" b="0" i="0" dirty="0" err="1">
                <a:effectLst/>
                <a:latin typeface="Open Sans" panose="020B0606030504020204" pitchFamily="34" charset="0"/>
              </a:rPr>
              <a:t>be</a:t>
            </a:r>
            <a:r>
              <a:rPr lang="nl-NL" b="0" i="0" dirty="0">
                <a:effectLst/>
                <a:latin typeface="Open Sans" panose="020B0606030504020204" pitchFamily="34" charset="0"/>
              </a:rPr>
              <a:t> </a:t>
            </a:r>
            <a:r>
              <a:rPr lang="nl-NL" b="0" i="0" dirty="0" err="1">
                <a:effectLst/>
                <a:latin typeface="Open Sans" panose="020B0606030504020204" pitchFamily="34" charset="0"/>
              </a:rPr>
              <a:t>assessed</a:t>
            </a:r>
            <a:r>
              <a:rPr lang="nl-NL" b="0" i="0" dirty="0">
                <a:effectLst/>
                <a:latin typeface="Open Sans" panose="020B0606030504020204" pitchFamily="34" charset="0"/>
              </a:rPr>
              <a:t> </a:t>
            </a:r>
            <a:r>
              <a:rPr lang="nl-NL" b="0" i="0" dirty="0" err="1">
                <a:effectLst/>
                <a:latin typeface="Open Sans" panose="020B0606030504020204" pitchFamily="34" charset="0"/>
              </a:rPr>
              <a:t>to</a:t>
            </a:r>
            <a:r>
              <a:rPr lang="nl-NL" b="0" i="0" dirty="0">
                <a:effectLst/>
                <a:latin typeface="Open Sans" panose="020B0606030504020204" pitchFamily="34" charset="0"/>
              </a:rPr>
              <a:t> </a:t>
            </a:r>
            <a:r>
              <a:rPr lang="nl-NL" b="0" i="0" dirty="0" err="1">
                <a:effectLst/>
                <a:latin typeface="Open Sans" panose="020B0606030504020204" pitchFamily="34" charset="0"/>
              </a:rPr>
              <a:t>determine</a:t>
            </a:r>
            <a:r>
              <a:rPr lang="nl-NL" b="0" i="0" dirty="0">
                <a:effectLst/>
                <a:latin typeface="Open Sans" panose="020B0606030504020204" pitchFamily="34" charset="0"/>
              </a:rPr>
              <a:t> a </a:t>
            </a:r>
            <a:r>
              <a:rPr lang="nl-NL" b="0" i="0" dirty="0" err="1">
                <a:effectLst/>
                <a:latin typeface="Open Sans" panose="020B0606030504020204" pitchFamily="34" charset="0"/>
              </a:rPr>
              <a:t>researchers</a:t>
            </a:r>
            <a:r>
              <a:rPr lang="nl-NL" b="0" i="0" dirty="0">
                <a:effectLst/>
                <a:latin typeface="Open Sans" panose="020B0606030504020204" pitchFamily="34" charset="0"/>
              </a:rPr>
              <a:t>’ </a:t>
            </a:r>
            <a:r>
              <a:rPr lang="nl-NL" b="0" i="0" dirty="0" err="1">
                <a:effectLst/>
                <a:latin typeface="Open Sans" panose="020B0606030504020204" pitchFamily="34" charset="0"/>
              </a:rPr>
              <a:t>quality</a:t>
            </a:r>
            <a:r>
              <a:rPr lang="nl-NL" b="0" i="0" dirty="0">
                <a:effectLst/>
                <a:latin typeface="Open Sans" panose="020B0606030504020204" pitchFamily="34" charset="0"/>
              </a:rPr>
              <a:t>?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235854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F0E552F0-220D-4F3B-BDDF-5BC34798CD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2000" y="1379124"/>
            <a:ext cx="8100000" cy="1192626"/>
          </a:xfrm>
        </p:spPr>
        <p:txBody>
          <a:bodyPr/>
          <a:lstStyle/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3200" dirty="0" err="1"/>
              <a:t>Briefly</a:t>
            </a:r>
            <a:r>
              <a:rPr lang="nl-NL" sz="3200" dirty="0"/>
              <a:t> </a:t>
            </a:r>
            <a:r>
              <a:rPr lang="nl-NL" sz="3200" dirty="0" err="1"/>
              <a:t>discuss</a:t>
            </a:r>
            <a:r>
              <a:rPr lang="nl-NL" sz="3200" dirty="0"/>
              <a:t> </a:t>
            </a:r>
            <a:r>
              <a:rPr lang="nl-NL" sz="3200" dirty="0" err="1"/>
              <a:t>this</a:t>
            </a:r>
            <a:r>
              <a:rPr lang="nl-NL" sz="3200" dirty="0"/>
              <a:t> question in </a:t>
            </a:r>
            <a:r>
              <a:rPr lang="nl-NL" sz="3200" dirty="0" err="1"/>
              <a:t>groups</a:t>
            </a:r>
            <a:r>
              <a:rPr lang="nl-NL" sz="3200" dirty="0"/>
              <a:t> of 4-5 </a:t>
            </a:r>
            <a:r>
              <a:rPr lang="nl-NL" sz="3200" dirty="0" err="1"/>
              <a:t>people</a:t>
            </a:r>
            <a:endParaRPr lang="nl-NL" sz="3200" dirty="0"/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3200" dirty="0"/>
              <a:t>Write </a:t>
            </a:r>
            <a:r>
              <a:rPr lang="nl-NL" sz="3200" dirty="0" err="1"/>
              <a:t>your</a:t>
            </a:r>
            <a:r>
              <a:rPr lang="nl-NL" sz="3200" dirty="0"/>
              <a:t> most important </a:t>
            </a:r>
            <a:r>
              <a:rPr lang="nl-NL" sz="3200" dirty="0" err="1"/>
              <a:t>insights</a:t>
            </a:r>
            <a:r>
              <a:rPr lang="nl-NL" sz="3200" dirty="0"/>
              <a:t> down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3200" dirty="0"/>
              <a:t>We </a:t>
            </a:r>
            <a:r>
              <a:rPr lang="nl-NL" sz="3200" dirty="0" err="1"/>
              <a:t>will</a:t>
            </a:r>
            <a:r>
              <a:rPr lang="nl-NL" sz="3200" dirty="0"/>
              <a:t> </a:t>
            </a:r>
            <a:r>
              <a:rPr lang="nl-NL" sz="3200" dirty="0" err="1"/>
              <a:t>plenarary</a:t>
            </a:r>
            <a:r>
              <a:rPr lang="nl-NL" sz="3200" dirty="0"/>
              <a:t> </a:t>
            </a:r>
            <a:r>
              <a:rPr lang="nl-NL" sz="3200" dirty="0" err="1"/>
              <a:t>discuss</a:t>
            </a:r>
            <a:r>
              <a:rPr lang="nl-NL" sz="3200" dirty="0"/>
              <a:t> </a:t>
            </a:r>
            <a:r>
              <a:rPr lang="nl-NL" sz="3200" dirty="0" err="1"/>
              <a:t>your</a:t>
            </a:r>
            <a:r>
              <a:rPr lang="nl-NL" sz="3200" dirty="0"/>
              <a:t> </a:t>
            </a:r>
            <a:r>
              <a:rPr lang="nl-NL" sz="3200" dirty="0" err="1"/>
              <a:t>ideas</a:t>
            </a:r>
            <a:r>
              <a:rPr lang="nl-NL" sz="3200" dirty="0"/>
              <a:t> </a:t>
            </a:r>
            <a:r>
              <a:rPr lang="nl-NL" sz="3200" dirty="0" err="1"/>
              <a:t>and</a:t>
            </a:r>
            <a:r>
              <a:rPr lang="nl-NL" sz="3200" dirty="0"/>
              <a:t> </a:t>
            </a:r>
            <a:r>
              <a:rPr lang="nl-NL" sz="3200" dirty="0" err="1"/>
              <a:t>perspectives</a:t>
            </a:r>
            <a:endParaRPr lang="nl-NL" sz="3200" dirty="0"/>
          </a:p>
        </p:txBody>
      </p:sp>
      <p:sp>
        <p:nvSpPr>
          <p:cNvPr id="4" name="Rechthoek 4">
            <a:extLst>
              <a:ext uri="{FF2B5EF4-FFF2-40B4-BE49-F238E27FC236}">
                <a16:creationId xmlns:a16="http://schemas.microsoft.com/office/drawing/2014/main" id="{D959E062-6E46-4A17-BA49-65FB89C2A811}"/>
              </a:ext>
            </a:extLst>
          </p:cNvPr>
          <p:cNvSpPr/>
          <p:nvPr/>
        </p:nvSpPr>
        <p:spPr>
          <a:xfrm>
            <a:off x="7073798" y="4725619"/>
            <a:ext cx="1448410" cy="3072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38627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0AD82B-0531-D788-6312-1DFE67369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1798BCB-7139-E4FF-1741-BA5F71E64C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BCD704D6-5465-5AB3-68E5-B09B04080B29}"/>
              </a:ext>
            </a:extLst>
          </p:cNvPr>
          <p:cNvSpPr/>
          <p:nvPr/>
        </p:nvSpPr>
        <p:spPr>
          <a:xfrm>
            <a:off x="7073798" y="4725619"/>
            <a:ext cx="1448410" cy="3072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050" name="Picture 2" descr="Bridge THEIR Gap - Bridge YOUR Gap - Release YOUR Brakes | Referral Coach">
            <a:extLst>
              <a:ext uri="{FF2B5EF4-FFF2-40B4-BE49-F238E27FC236}">
                <a16:creationId xmlns:a16="http://schemas.microsoft.com/office/drawing/2014/main" id="{4F8912EC-DD4B-FD1A-DF26-1137D5917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5142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Things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avoid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571500" indent="-571500">
              <a:lnSpc>
                <a:spcPct val="100000"/>
              </a:lnSpc>
              <a:buFontTx/>
              <a:buChar char="-"/>
            </a:pPr>
            <a:r>
              <a:rPr lang="en-US" sz="2000" dirty="0"/>
              <a:t>Avoid metrics that are biased, but keep quantitative measures</a:t>
            </a:r>
          </a:p>
          <a:p>
            <a:pPr marL="571500" indent="-571500">
              <a:lnSpc>
                <a:spcPct val="100000"/>
              </a:lnSpc>
              <a:buFontTx/>
              <a:buChar char="-"/>
            </a:pPr>
            <a:endParaRPr lang="en-US" sz="2000" dirty="0"/>
          </a:p>
          <a:p>
            <a:pPr marL="571500" indent="-571500">
              <a:lnSpc>
                <a:spcPct val="100000"/>
              </a:lnSpc>
              <a:buFontTx/>
              <a:buChar char="-"/>
            </a:pPr>
            <a:r>
              <a:rPr lang="en-US" sz="2000" dirty="0"/>
              <a:t>Don’t mix performance and potential evaluations, keep them separate </a:t>
            </a:r>
          </a:p>
          <a:p>
            <a:pPr marL="571500" indent="-571500">
              <a:lnSpc>
                <a:spcPct val="100000"/>
              </a:lnSpc>
              <a:buFontTx/>
              <a:buChar char="-"/>
            </a:pPr>
            <a:endParaRPr lang="en-US" sz="2000" dirty="0"/>
          </a:p>
          <a:p>
            <a:pPr marL="571500" indent="-571500">
              <a:lnSpc>
                <a:spcPct val="100000"/>
              </a:lnSpc>
              <a:buFontTx/>
              <a:buChar char="-"/>
            </a:pPr>
            <a:r>
              <a:rPr lang="en-US" sz="2000" dirty="0"/>
              <a:t>Not everyone needs the same goals/ criteria</a:t>
            </a:r>
          </a:p>
          <a:p>
            <a:pPr marL="571500" indent="-571500">
              <a:lnSpc>
                <a:spcPct val="100000"/>
              </a:lnSpc>
              <a:buFontTx/>
              <a:buChar char="-"/>
            </a:pPr>
            <a:endParaRPr lang="en-US" sz="2000" dirty="0"/>
          </a:p>
          <a:p>
            <a:pPr marL="571500" indent="-571500">
              <a:lnSpc>
                <a:spcPct val="100000"/>
              </a:lnSpc>
              <a:buFontTx/>
              <a:buChar char="-"/>
            </a:pPr>
            <a:r>
              <a:rPr lang="en-US" sz="2000" dirty="0"/>
              <a:t>Don’t keep performance criteria too vague or too hard to reach</a:t>
            </a:r>
            <a:endParaRPr lang="nl-NL" dirty="0"/>
          </a:p>
          <a:p>
            <a:pPr marL="571500" indent="-571500">
              <a:lnSpc>
                <a:spcPct val="100000"/>
              </a:lnSpc>
              <a:buFontTx/>
              <a:buChar char="-"/>
            </a:pPr>
            <a:endParaRPr lang="nl-NL" sz="2000" dirty="0"/>
          </a:p>
          <a:p>
            <a:pPr marL="571500" indent="-571500">
              <a:lnSpc>
                <a:spcPct val="100000"/>
              </a:lnSpc>
              <a:buFontTx/>
              <a:buChar char="-"/>
            </a:pPr>
            <a:r>
              <a:rPr lang="nl-NL" sz="2000" dirty="0" err="1"/>
              <a:t>Don’t</a:t>
            </a:r>
            <a:r>
              <a:rPr lang="nl-NL" sz="2000" dirty="0"/>
              <a:t> </a:t>
            </a:r>
            <a:r>
              <a:rPr lang="nl-NL" sz="2000" dirty="0" err="1"/>
              <a:t>use</a:t>
            </a:r>
            <a:r>
              <a:rPr lang="nl-NL" sz="2000" dirty="0"/>
              <a:t> student </a:t>
            </a:r>
            <a:r>
              <a:rPr lang="nl-NL" sz="2000" dirty="0" err="1"/>
              <a:t>evaluations</a:t>
            </a:r>
            <a:r>
              <a:rPr lang="nl-NL" sz="2000" dirty="0"/>
              <a:t> as a way </a:t>
            </a:r>
            <a:r>
              <a:rPr lang="nl-NL" sz="2000" dirty="0" err="1"/>
              <a:t>to</a:t>
            </a:r>
            <a:r>
              <a:rPr lang="nl-NL" sz="2000" dirty="0"/>
              <a:t> </a:t>
            </a:r>
            <a:r>
              <a:rPr lang="nl-NL" sz="2000" dirty="0" err="1"/>
              <a:t>measure</a:t>
            </a:r>
            <a:r>
              <a:rPr lang="nl-NL" sz="2000" dirty="0"/>
              <a:t> teaching performance</a:t>
            </a:r>
            <a:endParaRPr lang="en-US" sz="2000" dirty="0"/>
          </a:p>
        </p:txBody>
      </p:sp>
      <p:sp>
        <p:nvSpPr>
          <p:cNvPr id="4" name="Rechthoek 4">
            <a:extLst>
              <a:ext uri="{FF2B5EF4-FFF2-40B4-BE49-F238E27FC236}">
                <a16:creationId xmlns:a16="http://schemas.microsoft.com/office/drawing/2014/main" id="{D959E062-6E46-4A17-BA49-65FB89C2A811}"/>
              </a:ext>
            </a:extLst>
          </p:cNvPr>
          <p:cNvSpPr/>
          <p:nvPr/>
        </p:nvSpPr>
        <p:spPr>
          <a:xfrm>
            <a:off x="7073798" y="4725619"/>
            <a:ext cx="1448410" cy="3072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xtBox 4"/>
          <p:cNvSpPr txBox="1"/>
          <p:nvPr/>
        </p:nvSpPr>
        <p:spPr>
          <a:xfrm>
            <a:off x="6493933" y="4741685"/>
            <a:ext cx="2556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Biasinterruptors.org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F7D6D102-3B95-D64B-714E-B23A14F8739D}"/>
              </a:ext>
            </a:extLst>
          </p:cNvPr>
          <p:cNvSpPr txBox="1"/>
          <p:nvPr/>
        </p:nvSpPr>
        <p:spPr>
          <a:xfrm>
            <a:off x="412194" y="472561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 err="1"/>
              <a:t>Kreitzer</a:t>
            </a:r>
            <a:r>
              <a:rPr lang="en-GB" sz="1800" dirty="0"/>
              <a:t> &amp; Sweet-Cushman, 2021</a:t>
            </a: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44578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Practical </a:t>
            </a:r>
            <a:r>
              <a:rPr lang="nl-NL" dirty="0" err="1"/>
              <a:t>things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do: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D959E062-6E46-4A17-BA49-65FB89C2A811}"/>
              </a:ext>
            </a:extLst>
          </p:cNvPr>
          <p:cNvSpPr/>
          <p:nvPr/>
        </p:nvSpPr>
        <p:spPr>
          <a:xfrm>
            <a:off x="7073798" y="4725619"/>
            <a:ext cx="1448410" cy="3072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2000" y="1400873"/>
            <a:ext cx="8100000" cy="533400"/>
          </a:xfrm>
        </p:spPr>
        <p:txBody>
          <a:bodyPr/>
          <a:lstStyle/>
          <a:p>
            <a:pPr marL="571500" indent="-571500">
              <a:lnSpc>
                <a:spcPct val="100000"/>
              </a:lnSpc>
              <a:buFontTx/>
              <a:buChar char="-"/>
            </a:pPr>
            <a:r>
              <a:rPr lang="en-US" sz="2000" dirty="0"/>
              <a:t>Formulate team goals with the team</a:t>
            </a:r>
          </a:p>
          <a:p>
            <a:pPr marL="571500" indent="-571500">
              <a:lnSpc>
                <a:spcPct val="100000"/>
              </a:lnSpc>
              <a:buFontTx/>
              <a:buChar char="-"/>
            </a:pPr>
            <a:endParaRPr lang="en-US" sz="1400" dirty="0"/>
          </a:p>
          <a:p>
            <a:pPr marL="571500" indent="-571500">
              <a:lnSpc>
                <a:spcPct val="100000"/>
              </a:lnSpc>
              <a:buFontTx/>
              <a:buChar char="-"/>
            </a:pPr>
            <a:r>
              <a:rPr lang="en-US" sz="2000" dirty="0"/>
              <a:t>Start with clear, specific, measurable performance criteria directly related to job requirements that were agreed on together</a:t>
            </a:r>
          </a:p>
          <a:p>
            <a:pPr marL="571500" indent="-571500">
              <a:lnSpc>
                <a:spcPct val="100000"/>
              </a:lnSpc>
              <a:buFontTx/>
              <a:buChar char="-"/>
            </a:pPr>
            <a:endParaRPr lang="en-US" sz="1400" dirty="0"/>
          </a:p>
          <a:p>
            <a:pPr marL="571500" indent="-571500">
              <a:lnSpc>
                <a:spcPct val="100000"/>
              </a:lnSpc>
              <a:buFontTx/>
              <a:buChar char="-"/>
            </a:pPr>
            <a:r>
              <a:rPr lang="en-US" sz="2000" dirty="0"/>
              <a:t>Communicate performance criteria with the team</a:t>
            </a:r>
          </a:p>
          <a:p>
            <a:pPr marL="571500" indent="-571500">
              <a:lnSpc>
                <a:spcPct val="100000"/>
              </a:lnSpc>
              <a:buFontTx/>
              <a:buChar char="-"/>
            </a:pPr>
            <a:endParaRPr lang="en-US" sz="1400" dirty="0"/>
          </a:p>
          <a:p>
            <a:pPr marL="571500" indent="-571500">
              <a:lnSpc>
                <a:spcPct val="100000"/>
              </a:lnSpc>
              <a:buFontTx/>
              <a:buChar char="-"/>
            </a:pPr>
            <a:r>
              <a:rPr lang="en-US" sz="2000" dirty="0"/>
              <a:t>When returning from leave adjust the requirements immediately</a:t>
            </a:r>
          </a:p>
          <a:p>
            <a:pPr marL="571500" indent="-571500">
              <a:lnSpc>
                <a:spcPct val="100000"/>
              </a:lnSpc>
              <a:buFontTx/>
              <a:buChar char="-"/>
            </a:pPr>
            <a:endParaRPr lang="en-US" sz="1400" dirty="0"/>
          </a:p>
          <a:p>
            <a:pPr marL="571500" indent="-571500">
              <a:lnSpc>
                <a:spcPct val="100000"/>
              </a:lnSpc>
              <a:buFontTx/>
              <a:buChar char="-"/>
            </a:pPr>
            <a:r>
              <a:rPr lang="en-US" sz="2000" dirty="0"/>
              <a:t>Train reviewers to be aware of their own biases</a:t>
            </a:r>
          </a:p>
          <a:p>
            <a:pPr marL="571500" indent="-571500">
              <a:lnSpc>
                <a:spcPct val="100000"/>
              </a:lnSpc>
              <a:buFontTx/>
              <a:buChar char="-"/>
            </a:pPr>
            <a:endParaRPr lang="en-US" sz="1400" dirty="0"/>
          </a:p>
          <a:p>
            <a:pPr marL="571500" indent="-571500">
              <a:lnSpc>
                <a:spcPct val="100000"/>
              </a:lnSpc>
              <a:buFontTx/>
              <a:buChar char="-"/>
            </a:pPr>
            <a:r>
              <a:rPr lang="nl-NL" sz="2000" b="1" dirty="0" err="1"/>
              <a:t>Use</a:t>
            </a:r>
            <a:r>
              <a:rPr lang="nl-NL" sz="2000" b="1" dirty="0"/>
              <a:t> </a:t>
            </a:r>
            <a:r>
              <a:rPr lang="nl-NL" sz="2000" b="1" dirty="0" err="1"/>
              <a:t>metrics</a:t>
            </a:r>
            <a:r>
              <a:rPr lang="nl-NL" sz="2000" b="1" dirty="0"/>
              <a:t> </a:t>
            </a:r>
            <a:r>
              <a:rPr lang="nl-NL" sz="2000" b="1" dirty="0" err="1"/>
              <a:t>to</a:t>
            </a:r>
            <a:r>
              <a:rPr lang="nl-NL" sz="2000" b="1" dirty="0"/>
              <a:t> </a:t>
            </a:r>
            <a:r>
              <a:rPr lang="nl-NL" sz="2000" b="1" dirty="0" err="1"/>
              <a:t>study</a:t>
            </a:r>
            <a:r>
              <a:rPr lang="nl-NL" sz="2000" b="1" dirty="0"/>
              <a:t> </a:t>
            </a:r>
            <a:r>
              <a:rPr lang="nl-NL" sz="2000" b="1" dirty="0" err="1"/>
              <a:t>the</a:t>
            </a:r>
            <a:r>
              <a:rPr lang="nl-NL" sz="2000" b="1" dirty="0"/>
              <a:t> </a:t>
            </a:r>
            <a:r>
              <a:rPr lang="nl-NL" sz="2000" b="1" dirty="0" err="1"/>
              <a:t>evaluations</a:t>
            </a:r>
            <a:endParaRPr lang="en-US" sz="2000" b="1" dirty="0"/>
          </a:p>
          <a:p>
            <a:pPr marL="571500" indent="-571500">
              <a:buFontTx/>
              <a:buChar char="-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2499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ADEFC1A2-3CE1-DFD6-39B7-26B83A611B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2538" y="4587297"/>
            <a:ext cx="1564262" cy="419122"/>
          </a:xfrm>
          <a:prstGeom prst="rect">
            <a:avLst/>
          </a:prstGeom>
        </p:spPr>
      </p:pic>
      <p:sp>
        <p:nvSpPr>
          <p:cNvPr id="138" name="Google Shape;138;p19"/>
          <p:cNvSpPr txBox="1">
            <a:spLocks noGrp="1"/>
          </p:cNvSpPr>
          <p:nvPr>
            <p:ph type="title"/>
          </p:nvPr>
        </p:nvSpPr>
        <p:spPr>
          <a:xfrm>
            <a:off x="457200" y="7641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000" tIns="0" rIns="0" bIns="45694" rtlCol="0" anchor="t" anchorCtr="0">
            <a:noAutofit/>
          </a:bodyPr>
          <a:lstStyle/>
          <a:p>
            <a:pPr lvl="0" algn="ctr">
              <a:buSzPts val="2800"/>
            </a:pPr>
            <a:r>
              <a:rPr lang="nl-NL" sz="3300" b="0" dirty="0" err="1">
                <a:solidFill>
                  <a:schemeClr val="bg1"/>
                </a:solidFill>
                <a:latin typeface="Avenir" pitchFamily="50" charset="0"/>
              </a:rPr>
              <a:t>Thank</a:t>
            </a:r>
            <a:r>
              <a:rPr lang="nl-NL" sz="3300" b="0" dirty="0">
                <a:solidFill>
                  <a:schemeClr val="bg1"/>
                </a:solidFill>
                <a:latin typeface="Avenir" pitchFamily="50" charset="0"/>
              </a:rPr>
              <a:t> </a:t>
            </a:r>
            <a:r>
              <a:rPr lang="nl-NL" sz="3300" b="0" dirty="0" err="1">
                <a:solidFill>
                  <a:schemeClr val="bg1"/>
                </a:solidFill>
                <a:latin typeface="Avenir" pitchFamily="50" charset="0"/>
              </a:rPr>
              <a:t>you</a:t>
            </a:r>
            <a:r>
              <a:rPr lang="nl-NL" sz="3300" b="0" dirty="0">
                <a:solidFill>
                  <a:schemeClr val="bg1"/>
                </a:solidFill>
                <a:latin typeface="Avenir" pitchFamily="50" charset="0"/>
              </a:rPr>
              <a:t> for </a:t>
            </a:r>
            <a:r>
              <a:rPr lang="nl-NL" sz="3300" b="0" dirty="0" err="1">
                <a:solidFill>
                  <a:schemeClr val="bg1"/>
                </a:solidFill>
                <a:latin typeface="Avenir" pitchFamily="50" charset="0"/>
              </a:rPr>
              <a:t>visiting</a:t>
            </a:r>
            <a:r>
              <a:rPr lang="nl-NL" sz="3300" b="0" dirty="0">
                <a:solidFill>
                  <a:schemeClr val="bg1"/>
                </a:solidFill>
                <a:latin typeface="Avenir" pitchFamily="50" charset="0"/>
              </a:rPr>
              <a:t> </a:t>
            </a:r>
            <a:r>
              <a:rPr lang="nl-NL" sz="3300" b="0" dirty="0" err="1">
                <a:solidFill>
                  <a:schemeClr val="bg1"/>
                </a:solidFill>
                <a:latin typeface="Avenir" pitchFamily="50" charset="0"/>
              </a:rPr>
              <a:t>our</a:t>
            </a:r>
            <a:r>
              <a:rPr lang="nl-NL" sz="3300" b="0" dirty="0">
                <a:solidFill>
                  <a:schemeClr val="bg1"/>
                </a:solidFill>
                <a:latin typeface="Avenir" pitchFamily="50" charset="0"/>
              </a:rPr>
              <a:t> </a:t>
            </a:r>
            <a:r>
              <a:rPr lang="nl-NL" sz="3300" dirty="0">
                <a:solidFill>
                  <a:schemeClr val="bg1"/>
                </a:solidFill>
                <a:latin typeface="Avenir" pitchFamily="50" charset="0"/>
              </a:rPr>
              <a:t>workshop!</a:t>
            </a:r>
            <a:br>
              <a:rPr lang="nl-NL" sz="3300" b="0" dirty="0">
                <a:solidFill>
                  <a:schemeClr val="bg1"/>
                </a:solidFill>
                <a:latin typeface="Avenir Roman" panose="02000503020000020003" pitchFamily="2" charset="0"/>
              </a:rPr>
            </a:br>
            <a:br>
              <a:rPr lang="nl-NL" sz="3300" b="0" dirty="0">
                <a:solidFill>
                  <a:srgbClr val="284857"/>
                </a:solidFill>
                <a:latin typeface="Avenir Roman" panose="02000503020000020003" pitchFamily="2" charset="0"/>
              </a:rPr>
            </a:br>
            <a:endParaRPr b="0" dirty="0">
              <a:solidFill>
                <a:srgbClr val="284857"/>
              </a:solidFill>
              <a:latin typeface="Avenir Roman" panose="02000503020000020003" pitchFamily="2" charset="0"/>
              <a:sym typeface="Verdana"/>
            </a:endParaRPr>
          </a:p>
        </p:txBody>
      </p:sp>
      <p:sp>
        <p:nvSpPr>
          <p:cNvPr id="139" name="Google Shape;139;p19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694" rIns="91425" bIns="45694" rtlCol="0" anchor="ctr" anchorCtr="0">
            <a:noAutofit/>
          </a:bodyPr>
          <a:lstStyle/>
          <a:p>
            <a:pPr>
              <a:lnSpc>
                <a:spcPct val="100000"/>
              </a:lnSpc>
              <a:buClr>
                <a:srgbClr val="000000"/>
              </a:buClr>
            </a:pPr>
            <a:fld id="{00000000-1234-1234-1234-123412341234}" type="slidenum">
              <a:rPr lang="nl-NL"/>
              <a:pPr>
                <a:lnSpc>
                  <a:spcPct val="100000"/>
                </a:lnSpc>
                <a:buClr>
                  <a:srgbClr val="000000"/>
                </a:buClr>
              </a:pPr>
              <a:t>49</a:t>
            </a:fld>
            <a:endParaRPr/>
          </a:p>
        </p:txBody>
      </p:sp>
      <p:pic>
        <p:nvPicPr>
          <p:cNvPr id="2" name="Google Shape;140;p19">
            <a:extLst>
              <a:ext uri="{FF2B5EF4-FFF2-40B4-BE49-F238E27FC236}">
                <a16:creationId xmlns:a16="http://schemas.microsoft.com/office/drawing/2014/main" id="{A2C6A896-E7C5-84A4-3F82-083ADB33104C}"/>
              </a:ext>
            </a:extLst>
          </p:cNvPr>
          <p:cNvPicPr preferRelativeResize="0"/>
          <p:nvPr/>
        </p:nvPicPr>
        <p:blipFill>
          <a:blip r:embed="rId4"/>
          <a:srcRect/>
          <a:stretch/>
        </p:blipFill>
        <p:spPr>
          <a:xfrm>
            <a:off x="-137832" y="3094264"/>
            <a:ext cx="2833757" cy="23254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oep 2">
            <a:extLst>
              <a:ext uri="{FF2B5EF4-FFF2-40B4-BE49-F238E27FC236}">
                <a16:creationId xmlns:a16="http://schemas.microsoft.com/office/drawing/2014/main" id="{CFB4264D-901A-CBC4-49A5-672170C877A7}"/>
              </a:ext>
            </a:extLst>
          </p:cNvPr>
          <p:cNvGrpSpPr/>
          <p:nvPr/>
        </p:nvGrpSpPr>
        <p:grpSpPr>
          <a:xfrm>
            <a:off x="2448190" y="4575754"/>
            <a:ext cx="6317387" cy="383018"/>
            <a:chOff x="1209675" y="6122192"/>
            <a:chExt cx="8423183" cy="510690"/>
          </a:xfrm>
        </p:grpSpPr>
        <p:pic>
          <p:nvPicPr>
            <p:cNvPr id="4" name="Picture 2" descr="Alleen vermeldingen tonen in Twitter - appletips">
              <a:extLst>
                <a:ext uri="{FF2B5EF4-FFF2-40B4-BE49-F238E27FC236}">
                  <a16:creationId xmlns:a16="http://schemas.microsoft.com/office/drawing/2014/main" id="{4C2A949E-3154-D69E-1CD4-120D46EB3A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9675" y="6137582"/>
              <a:ext cx="495300" cy="495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kstvak 4">
              <a:extLst>
                <a:ext uri="{FF2B5EF4-FFF2-40B4-BE49-F238E27FC236}">
                  <a16:creationId xmlns:a16="http://schemas.microsoft.com/office/drawing/2014/main" id="{AEC1411C-02E2-1318-8FFF-543FC15052BE}"/>
                </a:ext>
              </a:extLst>
            </p:cNvPr>
            <p:cNvSpPr txBox="1"/>
            <p:nvPr/>
          </p:nvSpPr>
          <p:spPr>
            <a:xfrm>
              <a:off x="1790699" y="6231344"/>
              <a:ext cx="1638301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900" b="1" dirty="0">
                  <a:solidFill>
                    <a:srgbClr val="284857"/>
                  </a:solidFill>
                  <a:latin typeface="Avenir Book" panose="020B0503020203020204" pitchFamily="34" charset="-78"/>
                  <a:ea typeface="Verdana" panose="020B0604030504040204" pitchFamily="34" charset="0"/>
                  <a:cs typeface="Avenir Book" panose="020B0503020203020204" pitchFamily="34" charset="-78"/>
                </a:rPr>
                <a:t>@RecogRewards</a:t>
              </a:r>
            </a:p>
          </p:txBody>
        </p:sp>
        <p:sp>
          <p:nvSpPr>
            <p:cNvPr id="14" name="Tekstvak 13">
              <a:extLst>
                <a:ext uri="{FF2B5EF4-FFF2-40B4-BE49-F238E27FC236}">
                  <a16:creationId xmlns:a16="http://schemas.microsoft.com/office/drawing/2014/main" id="{0E6EA483-EA96-4FB3-3525-2DC8EF38AA0C}"/>
                </a:ext>
              </a:extLst>
            </p:cNvPr>
            <p:cNvSpPr txBox="1"/>
            <p:nvPr/>
          </p:nvSpPr>
          <p:spPr>
            <a:xfrm>
              <a:off x="3207847" y="6231343"/>
              <a:ext cx="2028825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900" b="1" dirty="0">
                  <a:solidFill>
                    <a:srgbClr val="284857"/>
                  </a:solidFill>
                  <a:latin typeface="Avenir Book" panose="020B0503020203020204" pitchFamily="34" charset="-78"/>
                  <a:ea typeface="Verdana" panose="020B0604030504040204" pitchFamily="34" charset="0"/>
                  <a:cs typeface="Avenir Book" panose="020B0503020203020204" pitchFamily="34" charset="-78"/>
                </a:rPr>
                <a:t>#RecognitionRewards</a:t>
              </a:r>
            </a:p>
          </p:txBody>
        </p:sp>
        <p:pic>
          <p:nvPicPr>
            <p:cNvPr id="15" name="Picture 4" descr="Download Linkedin icoon voor in je email handtekening (Gmail of Outlook) -  Webredactie blog | Gerben G van Dijk">
              <a:extLst>
                <a:ext uri="{FF2B5EF4-FFF2-40B4-BE49-F238E27FC236}">
                  <a16:creationId xmlns:a16="http://schemas.microsoft.com/office/drawing/2014/main" id="{EF2B8211-766C-2F93-8B83-757A0C97D3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4530" y="6122192"/>
              <a:ext cx="495300" cy="495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kstvak 15">
              <a:extLst>
                <a:ext uri="{FF2B5EF4-FFF2-40B4-BE49-F238E27FC236}">
                  <a16:creationId xmlns:a16="http://schemas.microsoft.com/office/drawing/2014/main" id="{043C5577-08FF-05F6-145E-6868A0C27975}"/>
                </a:ext>
              </a:extLst>
            </p:cNvPr>
            <p:cNvSpPr txBox="1"/>
            <p:nvPr/>
          </p:nvSpPr>
          <p:spPr>
            <a:xfrm>
              <a:off x="7399830" y="6231343"/>
              <a:ext cx="2233028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900" b="1" dirty="0" err="1">
                  <a:solidFill>
                    <a:srgbClr val="284857"/>
                  </a:solidFill>
                  <a:latin typeface="Avenir Book" panose="020B0503020203020204" pitchFamily="34" charset="-78"/>
                  <a:ea typeface="Verdana" panose="020B0604030504040204" pitchFamily="34" charset="0"/>
                  <a:cs typeface="Avenir Book" panose="020B0503020203020204" pitchFamily="34" charset="-78"/>
                </a:rPr>
                <a:t>Recognition</a:t>
              </a:r>
              <a:r>
                <a:rPr lang="nl-NL" sz="900" b="1" dirty="0">
                  <a:solidFill>
                    <a:srgbClr val="284857"/>
                  </a:solidFill>
                  <a:latin typeface="Avenir Book" panose="020B0503020203020204" pitchFamily="34" charset="-78"/>
                  <a:ea typeface="Verdana" panose="020B0604030504040204" pitchFamily="34" charset="0"/>
                  <a:cs typeface="Avenir Book" panose="020B0503020203020204" pitchFamily="34" charset="-78"/>
                </a:rPr>
                <a:t> &amp; </a:t>
              </a:r>
              <a:r>
                <a:rPr lang="nl-NL" sz="900" b="1" dirty="0" err="1">
                  <a:solidFill>
                    <a:srgbClr val="284857"/>
                  </a:solidFill>
                  <a:latin typeface="Avenir Book" panose="020B0503020203020204" pitchFamily="34" charset="-78"/>
                  <a:ea typeface="Verdana" panose="020B0604030504040204" pitchFamily="34" charset="0"/>
                  <a:cs typeface="Avenir Book" panose="020B0503020203020204" pitchFamily="34" charset="-78"/>
                </a:rPr>
                <a:t>Rewards</a:t>
              </a:r>
              <a:endParaRPr lang="nl-NL" sz="900" b="1" dirty="0">
                <a:solidFill>
                  <a:srgbClr val="284857"/>
                </a:solidFill>
                <a:latin typeface="Avenir Book" panose="020B0503020203020204" pitchFamily="34" charset="-78"/>
                <a:ea typeface="Verdana" panose="020B0604030504040204" pitchFamily="34" charset="0"/>
                <a:cs typeface="Avenir Book" panose="020B0503020203020204" pitchFamily="34" charset="-78"/>
              </a:endParaRPr>
            </a:p>
          </p:txBody>
        </p:sp>
        <p:sp>
          <p:nvSpPr>
            <p:cNvPr id="17" name="Tekstvak 16">
              <a:extLst>
                <a:ext uri="{FF2B5EF4-FFF2-40B4-BE49-F238E27FC236}">
                  <a16:creationId xmlns:a16="http://schemas.microsoft.com/office/drawing/2014/main" id="{60A81502-3543-9FFC-1CD3-E97096A1CDB1}"/>
                </a:ext>
              </a:extLst>
            </p:cNvPr>
            <p:cNvSpPr txBox="1"/>
            <p:nvPr/>
          </p:nvSpPr>
          <p:spPr>
            <a:xfrm>
              <a:off x="4954988" y="6230848"/>
              <a:ext cx="2028825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900" b="1" dirty="0">
                  <a:solidFill>
                    <a:srgbClr val="284857"/>
                  </a:solidFill>
                  <a:latin typeface="Avenir Book" panose="020B0503020203020204" pitchFamily="34" charset="-78"/>
                  <a:ea typeface="Verdana" panose="020B0604030504040204" pitchFamily="34" charset="0"/>
                  <a:cs typeface="Avenir Book" panose="020B0503020203020204" pitchFamily="34" charset="-78"/>
                </a:rPr>
                <a:t>#ErkennenWaarderen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7422916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D97919-2D20-4270-9EBD-D96543865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Goal of </a:t>
            </a:r>
            <a:r>
              <a:rPr lang="nl-NL" dirty="0" err="1"/>
              <a:t>this</a:t>
            </a:r>
            <a:r>
              <a:rPr lang="nl-NL" dirty="0"/>
              <a:t> </a:t>
            </a:r>
            <a:r>
              <a:rPr lang="nl-NL" dirty="0" err="1"/>
              <a:t>session</a:t>
            </a:r>
            <a:r>
              <a:rPr lang="nl-NL" dirty="0"/>
              <a:t>: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12C5215-2E94-44B5-9945-A9AD084288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2000" y="1526001"/>
            <a:ext cx="8176136" cy="533400"/>
          </a:xfrm>
        </p:spPr>
        <p:txBody>
          <a:bodyPr/>
          <a:lstStyle/>
          <a:p>
            <a:pPr marL="355600" indent="-355600">
              <a:buFont typeface="Arial" panose="020B0604020202020204" pitchFamily="34" charset="0"/>
              <a:buChar char="•"/>
            </a:pPr>
            <a:r>
              <a:rPr lang="nl-NL" sz="2400" dirty="0" err="1"/>
              <a:t>Universities</a:t>
            </a:r>
            <a:r>
              <a:rPr lang="nl-NL" sz="2400" dirty="0"/>
              <a:t> </a:t>
            </a:r>
            <a:r>
              <a:rPr lang="nl-NL" sz="2400" dirty="0" err="1"/>
              <a:t>and</a:t>
            </a:r>
            <a:r>
              <a:rPr lang="nl-NL" sz="2400" dirty="0"/>
              <a:t> </a:t>
            </a:r>
            <a:r>
              <a:rPr lang="nl-NL" sz="2400" dirty="0" err="1"/>
              <a:t>UMCs</a:t>
            </a:r>
            <a:r>
              <a:rPr lang="nl-NL" sz="2400" dirty="0"/>
              <a:t> are </a:t>
            </a:r>
            <a:r>
              <a:rPr lang="nl-NL" sz="2400" dirty="0" err="1"/>
              <a:t>reorganizing</a:t>
            </a:r>
            <a:r>
              <a:rPr lang="nl-NL" sz="2400" dirty="0"/>
              <a:t> </a:t>
            </a:r>
            <a:r>
              <a:rPr lang="nl-NL" sz="2400" dirty="0" err="1"/>
              <a:t>their</a:t>
            </a:r>
            <a:r>
              <a:rPr lang="nl-NL" sz="2400" dirty="0"/>
              <a:t> </a:t>
            </a:r>
            <a:r>
              <a:rPr lang="nl-NL" sz="2400" dirty="0" err="1"/>
              <a:t>scientific</a:t>
            </a:r>
            <a:r>
              <a:rPr lang="nl-NL" sz="2400" dirty="0"/>
              <a:t> systems;</a:t>
            </a:r>
          </a:p>
          <a:p>
            <a:pPr marL="355600" indent="-355600">
              <a:buFont typeface="Arial" panose="020B0604020202020204" pitchFamily="34" charset="0"/>
              <a:buChar char="•"/>
            </a:pPr>
            <a:r>
              <a:rPr lang="nl-NL" sz="2400" dirty="0"/>
              <a:t>In </a:t>
            </a:r>
            <a:r>
              <a:rPr lang="nl-NL" sz="2400" dirty="0" err="1"/>
              <a:t>this</a:t>
            </a:r>
            <a:r>
              <a:rPr lang="nl-NL" sz="2400" dirty="0"/>
              <a:t> </a:t>
            </a:r>
            <a:r>
              <a:rPr lang="nl-NL" sz="2400" dirty="0" err="1"/>
              <a:t>process</a:t>
            </a:r>
            <a:r>
              <a:rPr lang="nl-NL" sz="2400" dirty="0"/>
              <a:t> </a:t>
            </a:r>
            <a:r>
              <a:rPr lang="nl-NL" sz="2400" dirty="0" err="1"/>
              <a:t>they</a:t>
            </a:r>
            <a:r>
              <a:rPr lang="nl-NL" sz="2400" dirty="0"/>
              <a:t> </a:t>
            </a:r>
            <a:r>
              <a:rPr lang="nl-NL" sz="2400" dirty="0" err="1"/>
              <a:t>will</a:t>
            </a:r>
            <a:r>
              <a:rPr lang="nl-NL" sz="2400" dirty="0"/>
              <a:t> </a:t>
            </a:r>
            <a:r>
              <a:rPr lang="nl-NL" sz="2400" dirty="0" err="1"/>
              <a:t>need</a:t>
            </a:r>
            <a:r>
              <a:rPr lang="nl-NL" sz="2400" dirty="0"/>
              <a:t> </a:t>
            </a:r>
            <a:r>
              <a:rPr lang="nl-NL" sz="2400" dirty="0" err="1"/>
              <a:t>to</a:t>
            </a:r>
            <a:r>
              <a:rPr lang="nl-NL" sz="2400" dirty="0"/>
              <a:t> </a:t>
            </a:r>
            <a:r>
              <a:rPr lang="nl-NL" sz="2400" dirty="0" err="1"/>
              <a:t>reconsider</a:t>
            </a:r>
            <a:r>
              <a:rPr lang="nl-NL" sz="2400" dirty="0"/>
              <a:t> </a:t>
            </a:r>
            <a:r>
              <a:rPr lang="nl-NL" sz="2400" dirty="0" err="1"/>
              <a:t>the</a:t>
            </a:r>
            <a:r>
              <a:rPr lang="nl-NL" sz="2400" dirty="0"/>
              <a:t> way </a:t>
            </a:r>
            <a:r>
              <a:rPr lang="nl-NL" sz="2400" dirty="0" err="1"/>
              <a:t>they</a:t>
            </a:r>
            <a:r>
              <a:rPr lang="nl-NL" sz="2400" dirty="0"/>
              <a:t> want </a:t>
            </a:r>
            <a:r>
              <a:rPr lang="nl-NL" sz="2400" dirty="0" err="1"/>
              <a:t>to</a:t>
            </a:r>
            <a:r>
              <a:rPr lang="nl-NL" sz="2400" dirty="0"/>
              <a:t> </a:t>
            </a:r>
            <a:r>
              <a:rPr lang="nl-NL" sz="2400" dirty="0" err="1"/>
              <a:t>recognize</a:t>
            </a:r>
            <a:r>
              <a:rPr lang="nl-NL" sz="2400" dirty="0"/>
              <a:t> </a:t>
            </a:r>
            <a:r>
              <a:rPr lang="nl-NL" sz="2400" dirty="0" err="1"/>
              <a:t>and</a:t>
            </a:r>
            <a:r>
              <a:rPr lang="nl-NL" sz="2400" dirty="0"/>
              <a:t> </a:t>
            </a:r>
            <a:r>
              <a:rPr lang="nl-NL" sz="2400" dirty="0" err="1"/>
              <a:t>reward</a:t>
            </a:r>
            <a:r>
              <a:rPr lang="nl-NL" sz="2400" dirty="0"/>
              <a:t> </a:t>
            </a:r>
            <a:r>
              <a:rPr lang="nl-NL" sz="2400" dirty="0" err="1"/>
              <a:t>their</a:t>
            </a:r>
            <a:r>
              <a:rPr lang="nl-NL" sz="2400" dirty="0"/>
              <a:t> </a:t>
            </a:r>
            <a:r>
              <a:rPr lang="nl-NL" sz="2400" dirty="0" err="1"/>
              <a:t>researchers</a:t>
            </a:r>
            <a:r>
              <a:rPr lang="nl-NL" sz="2400" dirty="0"/>
              <a:t>;</a:t>
            </a:r>
          </a:p>
          <a:p>
            <a:pPr marL="355600" indent="-355600">
              <a:buFont typeface="Arial" panose="020B0604020202020204" pitchFamily="34" charset="0"/>
              <a:buChar char="•"/>
            </a:pPr>
            <a:r>
              <a:rPr lang="nl-NL" sz="2400" dirty="0" err="1"/>
              <a:t>During</a:t>
            </a:r>
            <a:r>
              <a:rPr lang="nl-NL" sz="2400" dirty="0"/>
              <a:t> </a:t>
            </a:r>
            <a:r>
              <a:rPr lang="nl-NL" sz="2400" dirty="0" err="1"/>
              <a:t>this</a:t>
            </a:r>
            <a:r>
              <a:rPr lang="nl-NL" sz="2400" dirty="0"/>
              <a:t> workshop we </a:t>
            </a:r>
            <a:r>
              <a:rPr lang="nl-NL" sz="2400" dirty="0" err="1"/>
              <a:t>will</a:t>
            </a:r>
            <a:r>
              <a:rPr lang="nl-NL" sz="2400" dirty="0"/>
              <a:t> </a:t>
            </a:r>
            <a:r>
              <a:rPr lang="nl-NL" sz="2400" dirty="0" err="1"/>
              <a:t>also</a:t>
            </a:r>
            <a:r>
              <a:rPr lang="nl-NL" sz="2400" dirty="0"/>
              <a:t> </a:t>
            </a:r>
            <a:r>
              <a:rPr lang="nl-NL" sz="2400" dirty="0" err="1"/>
              <a:t>try</a:t>
            </a:r>
            <a:r>
              <a:rPr lang="nl-NL" sz="2400" dirty="0"/>
              <a:t> </a:t>
            </a:r>
            <a:r>
              <a:rPr lang="nl-NL" sz="2400" dirty="0" err="1"/>
              <a:t>to</a:t>
            </a:r>
            <a:r>
              <a:rPr lang="nl-NL" sz="2400" dirty="0"/>
              <a:t> </a:t>
            </a:r>
            <a:r>
              <a:rPr lang="nl-NL" sz="2400" dirty="0" err="1"/>
              <a:t>reimagine</a:t>
            </a:r>
            <a:r>
              <a:rPr lang="nl-NL" sz="2400" dirty="0"/>
              <a:t> </a:t>
            </a:r>
            <a:r>
              <a:rPr lang="nl-NL" sz="2400" dirty="0" err="1"/>
              <a:t>the</a:t>
            </a:r>
            <a:r>
              <a:rPr lang="nl-NL" sz="2400" dirty="0"/>
              <a:t> </a:t>
            </a:r>
            <a:r>
              <a:rPr lang="nl-NL" sz="2400" dirty="0" err="1"/>
              <a:t>current</a:t>
            </a:r>
            <a:r>
              <a:rPr lang="nl-NL" sz="2400" dirty="0"/>
              <a:t> </a:t>
            </a:r>
            <a:r>
              <a:rPr lang="nl-NL" sz="2400" dirty="0" err="1"/>
              <a:t>scientific</a:t>
            </a:r>
            <a:r>
              <a:rPr lang="nl-NL" sz="2400" dirty="0"/>
              <a:t> system </a:t>
            </a:r>
            <a:r>
              <a:rPr lang="nl-NL" sz="2400" dirty="0" err="1"/>
              <a:t>using</a:t>
            </a:r>
            <a:r>
              <a:rPr lang="nl-NL" sz="2400" dirty="0"/>
              <a:t> a </a:t>
            </a:r>
            <a:r>
              <a:rPr lang="nl-NL" sz="2400" dirty="0" err="1"/>
              <a:t>thought</a:t>
            </a:r>
            <a:r>
              <a:rPr lang="nl-NL" sz="2400" dirty="0"/>
              <a:t> experiment.</a:t>
            </a:r>
            <a:endParaRPr lang="nl-NL" sz="2800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EF0FEE98-9317-4215-8306-1CAFE053D86C}"/>
              </a:ext>
            </a:extLst>
          </p:cNvPr>
          <p:cNvSpPr/>
          <p:nvPr/>
        </p:nvSpPr>
        <p:spPr>
          <a:xfrm>
            <a:off x="7073798" y="4725619"/>
            <a:ext cx="1448410" cy="3072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7219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0FA647-70CA-47CF-A4A4-C16B0017B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2309460"/>
            <a:ext cx="8100000" cy="533400"/>
          </a:xfrm>
        </p:spPr>
        <p:txBody>
          <a:bodyPr/>
          <a:lstStyle/>
          <a:p>
            <a:pPr algn="ctr"/>
            <a:r>
              <a:rPr lang="nl-NL" dirty="0" err="1"/>
              <a:t>So</a:t>
            </a:r>
            <a:r>
              <a:rPr lang="nl-NL" dirty="0"/>
              <a:t>, </a:t>
            </a:r>
            <a:r>
              <a:rPr lang="nl-NL" dirty="0" err="1"/>
              <a:t>why</a:t>
            </a:r>
            <a:r>
              <a:rPr lang="nl-NL" dirty="0"/>
              <a:t> </a:t>
            </a:r>
            <a:r>
              <a:rPr lang="nl-NL" dirty="0" err="1"/>
              <a:t>would</a:t>
            </a:r>
            <a:r>
              <a:rPr lang="nl-NL" dirty="0"/>
              <a:t> we want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reimagine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research system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thereby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way we </a:t>
            </a:r>
            <a:r>
              <a:rPr lang="nl-NL" dirty="0" err="1"/>
              <a:t>recognize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reward</a:t>
            </a:r>
            <a:r>
              <a:rPr lang="nl-NL" dirty="0"/>
              <a:t> </a:t>
            </a:r>
            <a:r>
              <a:rPr lang="nl-NL" dirty="0" err="1"/>
              <a:t>scientists</a:t>
            </a:r>
            <a:r>
              <a:rPr lang="nl-NL" dirty="0"/>
              <a:t>?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422194B5-609F-43DE-B6DE-557A97DAEF27}"/>
              </a:ext>
            </a:extLst>
          </p:cNvPr>
          <p:cNvSpPr/>
          <p:nvPr/>
        </p:nvSpPr>
        <p:spPr>
          <a:xfrm>
            <a:off x="7073798" y="4725619"/>
            <a:ext cx="1448410" cy="3072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5978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278F17-DCB9-9F2E-F3F0-CF2210AD4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A75B388-F810-E1E4-E933-F92BA31D14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D6C1733-5910-6B46-C049-498C7519F4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3726" y="93915"/>
            <a:ext cx="4582256" cy="2539879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BE83E065-3E78-6176-9D48-AE8F575E21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256" y="93915"/>
            <a:ext cx="4342991" cy="3262819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1D13A890-F7A2-34BB-D515-F0160E0C0E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881" y="2424091"/>
            <a:ext cx="5028271" cy="262549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D11A0299-1821-D342-9DEE-DD570F921B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7128" y="2413332"/>
            <a:ext cx="4342991" cy="262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44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D97919-2D20-4270-9EBD-D96543865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Outline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</a:t>
            </a:r>
            <a:r>
              <a:rPr lang="nl-NL" dirty="0" err="1"/>
              <a:t>session</a:t>
            </a:r>
            <a:r>
              <a:rPr lang="nl-NL" dirty="0"/>
              <a:t>: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12C5215-2E94-44B5-9945-A9AD084288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2400" dirty="0"/>
              <a:t>Understanding </a:t>
            </a:r>
            <a:r>
              <a:rPr lang="nl-NL" sz="2400" dirty="0" err="1"/>
              <a:t>the</a:t>
            </a:r>
            <a:r>
              <a:rPr lang="nl-NL" sz="2400" dirty="0"/>
              <a:t> </a:t>
            </a:r>
            <a:r>
              <a:rPr lang="nl-NL" sz="2400" dirty="0" err="1"/>
              <a:t>thought</a:t>
            </a:r>
            <a:r>
              <a:rPr lang="nl-NL" sz="2400" dirty="0"/>
              <a:t> experiment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2400" dirty="0"/>
              <a:t>Understanding </a:t>
            </a:r>
            <a:r>
              <a:rPr lang="nl-NL" sz="2400" dirty="0" err="1"/>
              <a:t>why</a:t>
            </a:r>
            <a:r>
              <a:rPr lang="nl-NL" sz="2400" dirty="0"/>
              <a:t> </a:t>
            </a:r>
            <a:r>
              <a:rPr lang="nl-NL" sz="2400" dirty="0" err="1"/>
              <a:t>the</a:t>
            </a:r>
            <a:r>
              <a:rPr lang="nl-NL" sz="2400" dirty="0"/>
              <a:t> </a:t>
            </a:r>
            <a:r>
              <a:rPr lang="nl-NL" sz="2400" dirty="0" err="1"/>
              <a:t>current</a:t>
            </a:r>
            <a:r>
              <a:rPr lang="nl-NL" sz="2400" dirty="0"/>
              <a:t> </a:t>
            </a:r>
            <a:r>
              <a:rPr lang="nl-NL" sz="2400" dirty="0" err="1"/>
              <a:t>scientific</a:t>
            </a:r>
            <a:r>
              <a:rPr lang="nl-NL" sz="2400" dirty="0"/>
              <a:t> system is </a:t>
            </a:r>
            <a:r>
              <a:rPr lang="nl-NL" sz="2400" dirty="0" err="1"/>
              <a:t>not</a:t>
            </a:r>
            <a:r>
              <a:rPr lang="nl-NL" sz="2400" dirty="0"/>
              <a:t> fair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2400" dirty="0" err="1"/>
              <a:t>Undertaking</a:t>
            </a:r>
            <a:r>
              <a:rPr lang="nl-NL" sz="2400" dirty="0"/>
              <a:t> </a:t>
            </a:r>
            <a:r>
              <a:rPr lang="nl-NL" sz="2400" dirty="0" err="1"/>
              <a:t>the</a:t>
            </a:r>
            <a:r>
              <a:rPr lang="nl-NL" sz="2400" dirty="0"/>
              <a:t> </a:t>
            </a:r>
            <a:r>
              <a:rPr lang="nl-NL" sz="2400" dirty="0" err="1"/>
              <a:t>thought</a:t>
            </a:r>
            <a:r>
              <a:rPr lang="nl-NL" sz="2400" dirty="0"/>
              <a:t> experiment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2400" dirty="0" err="1"/>
              <a:t>Comparing</a:t>
            </a:r>
            <a:r>
              <a:rPr lang="nl-NL" sz="2400" dirty="0"/>
              <a:t> </a:t>
            </a:r>
            <a:r>
              <a:rPr lang="nl-NL" sz="2400" dirty="0" err="1"/>
              <a:t>our</a:t>
            </a:r>
            <a:r>
              <a:rPr lang="nl-NL" sz="2400" dirty="0"/>
              <a:t> </a:t>
            </a:r>
            <a:r>
              <a:rPr lang="nl-NL" sz="2400" dirty="0" err="1"/>
              <a:t>findings</a:t>
            </a:r>
            <a:endParaRPr lang="nl-NL" sz="2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2400" dirty="0"/>
              <a:t>Tips </a:t>
            </a:r>
            <a:r>
              <a:rPr lang="nl-NL" sz="2400" dirty="0" err="1"/>
              <a:t>and</a:t>
            </a:r>
            <a:r>
              <a:rPr lang="nl-NL" sz="2400" dirty="0"/>
              <a:t> tricks for bias free assessments</a:t>
            </a:r>
            <a:endParaRPr lang="nl-NL" sz="2800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EF0FEE98-9317-4215-8306-1CAFE053D86C}"/>
              </a:ext>
            </a:extLst>
          </p:cNvPr>
          <p:cNvSpPr/>
          <p:nvPr/>
        </p:nvSpPr>
        <p:spPr>
          <a:xfrm>
            <a:off x="7073798" y="4725619"/>
            <a:ext cx="1448410" cy="3072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6817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3B4BFE-BAEF-4762-B4A2-4F49FDBD0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2305050"/>
            <a:ext cx="8100000" cy="533400"/>
          </a:xfrm>
        </p:spPr>
        <p:txBody>
          <a:bodyPr/>
          <a:lstStyle/>
          <a:p>
            <a:pPr algn="ctr"/>
            <a:r>
              <a:rPr lang="nl-NL" dirty="0" err="1"/>
              <a:t>Let’s</a:t>
            </a:r>
            <a:r>
              <a:rPr lang="nl-NL" dirty="0"/>
              <a:t> start </a:t>
            </a:r>
            <a:r>
              <a:rPr lang="nl-NL" dirty="0" err="1"/>
              <a:t>with</a:t>
            </a:r>
            <a:r>
              <a:rPr lang="nl-NL" dirty="0"/>
              <a:t> a </a:t>
            </a:r>
            <a:r>
              <a:rPr lang="nl-NL" dirty="0" err="1"/>
              <a:t>thought</a:t>
            </a:r>
            <a:r>
              <a:rPr lang="nl-NL" dirty="0"/>
              <a:t> experiment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4C312C9B-3B60-442D-BB37-4C11AA843745}"/>
              </a:ext>
            </a:extLst>
          </p:cNvPr>
          <p:cNvSpPr/>
          <p:nvPr/>
        </p:nvSpPr>
        <p:spPr>
          <a:xfrm>
            <a:off x="7073798" y="4725619"/>
            <a:ext cx="1448410" cy="3072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727263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Radboudumc">
      <a:dk1>
        <a:srgbClr val="000000"/>
      </a:dk1>
      <a:lt1>
        <a:sysClr val="window" lastClr="FFFFFF"/>
      </a:lt1>
      <a:dk2>
        <a:srgbClr val="00AFDC"/>
      </a:dk2>
      <a:lt2>
        <a:srgbClr val="FFFFFF"/>
      </a:lt2>
      <a:accent1>
        <a:srgbClr val="006991"/>
      </a:accent1>
      <a:accent2>
        <a:srgbClr val="7FB4C8"/>
      </a:accent2>
      <a:accent3>
        <a:srgbClr val="00AFDC"/>
      </a:accent3>
      <a:accent4>
        <a:srgbClr val="7FD7ED"/>
      </a:accent4>
      <a:accent5>
        <a:srgbClr val="CCCCCC"/>
      </a:accent5>
      <a:accent6>
        <a:srgbClr val="E6E6E6"/>
      </a:accent6>
      <a:hlink>
        <a:srgbClr val="000000"/>
      </a:hlink>
      <a:folHlink>
        <a:srgbClr val="00AFDC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fault Theme" id="{010D9F1C-6723-4403-8A0F-7B7B87DEFB83}" vid="{734C3750-47CD-4789-BCDB-5284B5D107A1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EB0084FBCE9A4BAD442284696698AC" ma:contentTypeVersion="15" ma:contentTypeDescription="Een nieuw document maken." ma:contentTypeScope="" ma:versionID="c21b28562d318ce695be52fab1637fa0">
  <xsd:schema xmlns:xsd="http://www.w3.org/2001/XMLSchema" xmlns:xs="http://www.w3.org/2001/XMLSchema" xmlns:p="http://schemas.microsoft.com/office/2006/metadata/properties" xmlns:ns2="18df8e80-b32d-43b1-9a90-fcdfc7f58439" xmlns:ns3="ab9836ab-b394-4614-bca2-e914f858e95f" targetNamespace="http://schemas.microsoft.com/office/2006/metadata/properties" ma:root="true" ma:fieldsID="a1e6ef60d4902925386532d4dcca55fb" ns2:_="" ns3:_="">
    <xsd:import namespace="18df8e80-b32d-43b1-9a90-fcdfc7f58439"/>
    <xsd:import namespace="ab9836ab-b394-4614-bca2-e914f858e9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MediaServiceAutoKeyPoints" minOccurs="0"/>
                <xsd:element ref="ns2:MediaServiceKeyPoint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df8e80-b32d-43b1-9a90-fcdfc7f584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Afbeeldingtags" ma:readOnly="false" ma:fieldId="{5cf76f15-5ced-4ddc-b409-7134ff3c332f}" ma:taxonomyMulti="true" ma:sspId="a699ef98-48e4-4496-8b93-6028222a0a3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836ab-b394-4614-bca2-e914f858e95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8df8e80-b32d-43b1-9a90-fcdfc7f5843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7208174-6608-45AE-B446-143A4C31C12C}"/>
</file>

<file path=customXml/itemProps2.xml><?xml version="1.0" encoding="utf-8"?>
<ds:datastoreItem xmlns:ds="http://schemas.openxmlformats.org/officeDocument/2006/customXml" ds:itemID="{E400D983-9EB1-4C28-8502-D9D1FF858BFC}"/>
</file>

<file path=customXml/itemProps3.xml><?xml version="1.0" encoding="utf-8"?>
<ds:datastoreItem xmlns:ds="http://schemas.openxmlformats.org/officeDocument/2006/customXml" ds:itemID="{8FB71DB3-2F64-4EE3-8DC1-4ED403DFAFD1}"/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0</TotalTime>
  <Words>1072</Words>
  <Application>Microsoft Office PowerPoint</Application>
  <PresentationFormat>Diavoorstelling (16:9)</PresentationFormat>
  <Paragraphs>146</Paragraphs>
  <Slides>49</Slides>
  <Notes>19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49</vt:i4>
      </vt:variant>
    </vt:vector>
  </HeadingPairs>
  <TitlesOfParts>
    <vt:vector size="59" baseType="lpstr">
      <vt:lpstr>Agency FB</vt:lpstr>
      <vt:lpstr>Arial</vt:lpstr>
      <vt:lpstr>Avenir</vt:lpstr>
      <vt:lpstr>Avenir Book</vt:lpstr>
      <vt:lpstr>Avenir Roman</vt:lpstr>
      <vt:lpstr>Calibri</vt:lpstr>
      <vt:lpstr>Gabriola</vt:lpstr>
      <vt:lpstr>Open Sans</vt:lpstr>
      <vt:lpstr>Verdana</vt:lpstr>
      <vt:lpstr>Default Theme</vt:lpstr>
      <vt:lpstr>PowerPoint-presentatie</vt:lpstr>
      <vt:lpstr>PowerPoint-presentatie</vt:lpstr>
      <vt:lpstr>PowerPoint-presentatie</vt:lpstr>
      <vt:lpstr>Disclaimer:</vt:lpstr>
      <vt:lpstr>Goal of this session:</vt:lpstr>
      <vt:lpstr>So, why would we want to reimagine the research system and thereby the way we recognize and reward scientists?</vt:lpstr>
      <vt:lpstr>PowerPoint-presentatie</vt:lpstr>
      <vt:lpstr>Outline of this session:</vt:lpstr>
      <vt:lpstr>Let’s start with a thought experiment</vt:lpstr>
      <vt:lpstr>PowerPoint-presentatie</vt:lpstr>
      <vt:lpstr>So, what does this thought experiment have to do with the recognition and reward system?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In this workshop we want to explore whether reasoning from behind the veil of ignorance can help us think up a fairer and more inclusive scientific system.</vt:lpstr>
      <vt:lpstr>Isn’t the current scientific system already fair?</vt:lpstr>
      <vt:lpstr>It should be quality that counts</vt:lpstr>
      <vt:lpstr>Current appraisal of scientists is flawed due to, among other things:</vt:lpstr>
      <vt:lpstr>Bias in metrics</vt:lpstr>
      <vt:lpstr>Grants</vt:lpstr>
      <vt:lpstr>Invitations to conferences</vt:lpstr>
      <vt:lpstr>Student evaluations teaching</vt:lpstr>
      <vt:lpstr>Stereotyping</vt:lpstr>
      <vt:lpstr>PowerPoint-presentatie</vt:lpstr>
      <vt:lpstr>PowerPoint-presentatie</vt:lpstr>
      <vt:lpstr>Type of evaluations</vt:lpstr>
      <vt:lpstr>PowerPoint-presentatie</vt:lpstr>
      <vt:lpstr>Prove it again!!!</vt:lpstr>
      <vt:lpstr>The tightrope</vt:lpstr>
      <vt:lpstr>The parental wall</vt:lpstr>
      <vt:lpstr>Tug of war</vt:lpstr>
      <vt:lpstr>PowerPoint-presentatie</vt:lpstr>
      <vt:lpstr>How do we reward and recognize scientists?</vt:lpstr>
      <vt:lpstr>PowerPoint-presentatie</vt:lpstr>
      <vt:lpstr>In the Radboudumc we used to have a system that assessed the quality of researchers on: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Things to avoid</vt:lpstr>
      <vt:lpstr>Practical things to do:</vt:lpstr>
      <vt:lpstr>Thank you for visiting our workshop!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Hidde, Anne van der</dc:creator>
  <cp:lastModifiedBy>Simone Kuipers</cp:lastModifiedBy>
  <cp:revision>131</cp:revision>
  <dcterms:created xsi:type="dcterms:W3CDTF">2022-06-03T08:22:25Z</dcterms:created>
  <dcterms:modified xsi:type="dcterms:W3CDTF">2023-04-14T08:22:49Z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0x01010039EB0084FBCE9A4BAD442284696698AC</vt:lpwstr>
  </property>
</Properties>
</file>